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11" r:id="rId5"/>
    <p:sldMasterId id="2147483723" r:id="rId6"/>
    <p:sldMasterId id="2147483735" r:id="rId7"/>
    <p:sldMasterId id="2147483747" r:id="rId8"/>
  </p:sldMasterIdLst>
  <p:notesMasterIdLst>
    <p:notesMasterId r:id="rId47"/>
  </p:notesMasterIdLst>
  <p:handoutMasterIdLst>
    <p:handoutMasterId r:id="rId48"/>
  </p:handoutMasterIdLst>
  <p:sldIdLst>
    <p:sldId id="335" r:id="rId9"/>
    <p:sldId id="422" r:id="rId10"/>
    <p:sldId id="431" r:id="rId11"/>
    <p:sldId id="437" r:id="rId12"/>
    <p:sldId id="438" r:id="rId13"/>
    <p:sldId id="423" r:id="rId14"/>
    <p:sldId id="432" r:id="rId15"/>
    <p:sldId id="439" r:id="rId16"/>
    <p:sldId id="433" r:id="rId17"/>
    <p:sldId id="440" r:id="rId18"/>
    <p:sldId id="436" r:id="rId19"/>
    <p:sldId id="414" r:id="rId20"/>
    <p:sldId id="410" r:id="rId21"/>
    <p:sldId id="406" r:id="rId22"/>
    <p:sldId id="419" r:id="rId23"/>
    <p:sldId id="420" r:id="rId24"/>
    <p:sldId id="421" r:id="rId25"/>
    <p:sldId id="409" r:id="rId26"/>
    <p:sldId id="424" r:id="rId27"/>
    <p:sldId id="425" r:id="rId28"/>
    <p:sldId id="453" r:id="rId29"/>
    <p:sldId id="426" r:id="rId30"/>
    <p:sldId id="415" r:id="rId31"/>
    <p:sldId id="416" r:id="rId32"/>
    <p:sldId id="447" r:id="rId33"/>
    <p:sldId id="443" r:id="rId34"/>
    <p:sldId id="427" r:id="rId35"/>
    <p:sldId id="428" r:id="rId36"/>
    <p:sldId id="454" r:id="rId37"/>
    <p:sldId id="452" r:id="rId38"/>
    <p:sldId id="451" r:id="rId39"/>
    <p:sldId id="455" r:id="rId40"/>
    <p:sldId id="456" r:id="rId41"/>
    <p:sldId id="429" r:id="rId42"/>
    <p:sldId id="408" r:id="rId43"/>
    <p:sldId id="417" r:id="rId44"/>
    <p:sldId id="404" r:id="rId45"/>
    <p:sldId id="450"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eeson, Julia  (DSHS/DBHR)" initials="G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FFC2"/>
    <a:srgbClr val="FDF323"/>
    <a:srgbClr val="90FC24"/>
    <a:srgbClr val="4FEB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38" autoAdjust="0"/>
    <p:restoredTop sz="61070" autoAdjust="0"/>
  </p:normalViewPr>
  <p:slideViewPr>
    <p:cSldViewPr>
      <p:cViewPr varScale="1">
        <p:scale>
          <a:sx n="44" d="100"/>
          <a:sy n="44" d="100"/>
        </p:scale>
        <p:origin x="1878" y="48"/>
      </p:cViewPr>
      <p:guideLst>
        <p:guide orient="horz" pos="2160"/>
        <p:guide pos="2880"/>
      </p:guideLst>
    </p:cSldViewPr>
  </p:slideViewPr>
  <p:outlineViewPr>
    <p:cViewPr>
      <p:scale>
        <a:sx n="33" d="100"/>
        <a:sy n="33" d="100"/>
      </p:scale>
      <p:origin x="0" y="-540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69" d="100"/>
          <a:sy n="69" d="100"/>
        </p:scale>
        <p:origin x="2563"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tpace211\Downloads\Graph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tpace211\Downloads\Graph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tpace211\Downloads\Graph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gradFill>
                <a:gsLst>
                  <a:gs pos="0">
                    <a:srgbClr val="6E4EAE"/>
                  </a:gs>
                  <a:gs pos="100000">
                    <a:srgbClr val="6E4EAE">
                      <a:gamma/>
                      <a:shade val="46275"/>
                      <a:invGamma/>
                    </a:srgbClr>
                  </a:gs>
                </a:gsLst>
                <a:lin ang="5400000" scaled="1"/>
              </a:gradFill>
              <a:ln w="19050">
                <a:solidFill>
                  <a:schemeClr val="tx1"/>
                </a:solidFill>
              </a:ln>
            </c:spPr>
            <c:extLst>
              <c:ext xmlns:c16="http://schemas.microsoft.com/office/drawing/2014/chart" uri="{C3380CC4-5D6E-409C-BE32-E72D297353CC}">
                <c16:uniqueId val="{00000001-C589-4968-8C2C-ADAC2D6A19B2}"/>
              </c:ext>
            </c:extLst>
          </c:dPt>
          <c:dPt>
            <c:idx val="2"/>
            <c:invertIfNegative val="0"/>
            <c:bubble3D val="0"/>
            <c:spPr>
              <a:gradFill>
                <a:gsLst>
                  <a:gs pos="0">
                    <a:srgbClr val="339966"/>
                  </a:gs>
                  <a:gs pos="100000">
                    <a:srgbClr val="18472F"/>
                  </a:gs>
                </a:gsLst>
                <a:lin ang="5400000" scaled="0"/>
              </a:gradFill>
              <a:ln w="19050">
                <a:solidFill>
                  <a:schemeClr val="tx1"/>
                </a:solidFill>
              </a:ln>
            </c:spPr>
            <c:extLst>
              <c:ext xmlns:c16="http://schemas.microsoft.com/office/drawing/2014/chart" uri="{C3380CC4-5D6E-409C-BE32-E72D297353CC}">
                <c16:uniqueId val="{00000003-C589-4968-8C2C-ADAC2D6A19B2}"/>
              </c:ext>
            </c:extLst>
          </c:dPt>
          <c:dPt>
            <c:idx val="3"/>
            <c:invertIfNegative val="0"/>
            <c:bubble3D val="0"/>
            <c:spPr>
              <a:gradFill>
                <a:gsLst>
                  <a:gs pos="0">
                    <a:srgbClr val="339966"/>
                  </a:gs>
                  <a:gs pos="100000">
                    <a:srgbClr val="18472F"/>
                  </a:gs>
                </a:gsLst>
                <a:lin ang="5400000" scaled="0"/>
              </a:gradFill>
              <a:ln w="19050">
                <a:solidFill>
                  <a:schemeClr val="tx1"/>
                </a:solidFill>
              </a:ln>
            </c:spPr>
            <c:extLst>
              <c:ext xmlns:c16="http://schemas.microsoft.com/office/drawing/2014/chart" uri="{C3380CC4-5D6E-409C-BE32-E72D297353CC}">
                <c16:uniqueId val="{00000005-C589-4968-8C2C-ADAC2D6A19B2}"/>
              </c:ext>
            </c:extLst>
          </c:dPt>
          <c:dPt>
            <c:idx val="5"/>
            <c:invertIfNegative val="0"/>
            <c:bubble3D val="0"/>
            <c:spPr>
              <a:gradFill>
                <a:gsLst>
                  <a:gs pos="0">
                    <a:srgbClr val="FFC000"/>
                  </a:gs>
                  <a:gs pos="100000">
                    <a:srgbClr val="FF9900">
                      <a:gamma/>
                      <a:shade val="46275"/>
                      <a:invGamma/>
                    </a:srgbClr>
                  </a:gs>
                </a:gsLst>
                <a:lin ang="5400000" scaled="1"/>
              </a:gradFill>
              <a:ln w="19050">
                <a:solidFill>
                  <a:schemeClr val="tx1"/>
                </a:solidFill>
              </a:ln>
            </c:spPr>
            <c:extLst>
              <c:ext xmlns:c16="http://schemas.microsoft.com/office/drawing/2014/chart" uri="{C3380CC4-5D6E-409C-BE32-E72D297353CC}">
                <c16:uniqueId val="{00000007-C589-4968-8C2C-ADAC2D6A19B2}"/>
              </c:ext>
            </c:extLst>
          </c:dPt>
          <c:dPt>
            <c:idx val="6"/>
            <c:invertIfNegative val="0"/>
            <c:bubble3D val="0"/>
            <c:spPr>
              <a:gradFill>
                <a:gsLst>
                  <a:gs pos="0">
                    <a:srgbClr val="FFC000"/>
                  </a:gs>
                  <a:gs pos="100000">
                    <a:srgbClr val="FF9900">
                      <a:gamma/>
                      <a:shade val="46275"/>
                      <a:invGamma/>
                    </a:srgbClr>
                  </a:gs>
                </a:gsLst>
                <a:lin ang="5400000" scaled="1"/>
              </a:gradFill>
              <a:ln w="19050">
                <a:solidFill>
                  <a:schemeClr val="tx1"/>
                </a:solidFill>
              </a:ln>
            </c:spPr>
            <c:extLst>
              <c:ext xmlns:c16="http://schemas.microsoft.com/office/drawing/2014/chart" uri="{C3380CC4-5D6E-409C-BE32-E72D297353CC}">
                <c16:uniqueId val="{00000009-C589-4968-8C2C-ADAC2D6A19B2}"/>
              </c:ext>
            </c:extLst>
          </c:dPt>
          <c:dPt>
            <c:idx val="7"/>
            <c:invertIfNegative val="0"/>
            <c:bubble3D val="0"/>
            <c:spPr>
              <a:gradFill>
                <a:gsLst>
                  <a:gs pos="0">
                    <a:srgbClr val="FFC000"/>
                  </a:gs>
                  <a:gs pos="100000">
                    <a:srgbClr val="FF9900">
                      <a:gamma/>
                      <a:shade val="46275"/>
                      <a:invGamma/>
                    </a:srgbClr>
                  </a:gs>
                </a:gsLst>
                <a:lin ang="5400000" scaled="1"/>
              </a:gradFill>
              <a:ln w="19050">
                <a:solidFill>
                  <a:schemeClr val="tx1"/>
                </a:solidFill>
              </a:ln>
            </c:spPr>
            <c:extLst>
              <c:ext xmlns:c16="http://schemas.microsoft.com/office/drawing/2014/chart" uri="{C3380CC4-5D6E-409C-BE32-E72D297353CC}">
                <c16:uniqueId val="{0000000B-C589-4968-8C2C-ADAC2D6A19B2}"/>
              </c:ext>
            </c:extLst>
          </c:dPt>
          <c:dPt>
            <c:idx val="8"/>
            <c:invertIfNegative val="0"/>
            <c:bubble3D val="0"/>
            <c:spPr>
              <a:gradFill>
                <a:gsLst>
                  <a:gs pos="0">
                    <a:srgbClr val="FFC000"/>
                  </a:gs>
                  <a:gs pos="100000">
                    <a:srgbClr val="FF9900">
                      <a:gamma/>
                      <a:shade val="46275"/>
                      <a:invGamma/>
                    </a:srgbClr>
                  </a:gs>
                </a:gsLst>
                <a:lin ang="5400000" scaled="1"/>
              </a:gradFill>
              <a:ln w="19050">
                <a:solidFill>
                  <a:schemeClr val="tx1"/>
                </a:solidFill>
              </a:ln>
            </c:spPr>
            <c:extLst>
              <c:ext xmlns:c16="http://schemas.microsoft.com/office/drawing/2014/chart" uri="{C3380CC4-5D6E-409C-BE32-E72D297353CC}">
                <c16:uniqueId val="{0000000D-C589-4968-8C2C-ADAC2D6A19B2}"/>
              </c:ext>
            </c:extLst>
          </c:dPt>
          <c:dPt>
            <c:idx val="10"/>
            <c:invertIfNegative val="0"/>
            <c:bubble3D val="0"/>
            <c:spPr>
              <a:gradFill>
                <a:gsLst>
                  <a:gs pos="0">
                    <a:srgbClr val="00B0F0"/>
                  </a:gs>
                  <a:gs pos="100000">
                    <a:srgbClr val="0070C0"/>
                  </a:gs>
                </a:gsLst>
                <a:lin ang="5400000" scaled="1"/>
              </a:gradFill>
              <a:ln w="19050">
                <a:solidFill>
                  <a:schemeClr val="tx1"/>
                </a:solidFill>
              </a:ln>
            </c:spPr>
            <c:extLst>
              <c:ext xmlns:c16="http://schemas.microsoft.com/office/drawing/2014/chart" uri="{C3380CC4-5D6E-409C-BE32-E72D297353CC}">
                <c16:uniqueId val="{0000000F-C589-4968-8C2C-ADAC2D6A19B2}"/>
              </c:ext>
            </c:extLst>
          </c:dPt>
          <c:dPt>
            <c:idx val="11"/>
            <c:invertIfNegative val="0"/>
            <c:bubble3D val="0"/>
            <c:spPr>
              <a:gradFill>
                <a:gsLst>
                  <a:gs pos="0">
                    <a:srgbClr val="00B0F0"/>
                  </a:gs>
                  <a:gs pos="100000">
                    <a:srgbClr val="0070C0"/>
                  </a:gs>
                </a:gsLst>
                <a:lin ang="5400000" scaled="1"/>
              </a:gradFill>
              <a:ln w="19050">
                <a:solidFill>
                  <a:schemeClr val="tx1"/>
                </a:solidFill>
              </a:ln>
            </c:spPr>
            <c:extLst>
              <c:ext xmlns:c16="http://schemas.microsoft.com/office/drawing/2014/chart" uri="{C3380CC4-5D6E-409C-BE32-E72D297353CC}">
                <c16:uniqueId val="{00000011-C589-4968-8C2C-ADAC2D6A19B2}"/>
              </c:ext>
            </c:extLst>
          </c:dPt>
          <c:dPt>
            <c:idx val="12"/>
            <c:invertIfNegative val="0"/>
            <c:bubble3D val="0"/>
            <c:spPr>
              <a:gradFill>
                <a:gsLst>
                  <a:gs pos="0">
                    <a:srgbClr val="00B0F0"/>
                  </a:gs>
                  <a:gs pos="100000">
                    <a:srgbClr val="0070C0"/>
                  </a:gs>
                </a:gsLst>
                <a:lin ang="5400000" scaled="1"/>
              </a:gradFill>
              <a:ln w="19050">
                <a:solidFill>
                  <a:schemeClr val="tx1"/>
                </a:solidFill>
              </a:ln>
            </c:spPr>
            <c:extLst>
              <c:ext xmlns:c16="http://schemas.microsoft.com/office/drawing/2014/chart" uri="{C3380CC4-5D6E-409C-BE32-E72D297353CC}">
                <c16:uniqueId val="{00000013-C589-4968-8C2C-ADAC2D6A19B2}"/>
              </c:ext>
            </c:extLst>
          </c:dPt>
          <c:dPt>
            <c:idx val="13"/>
            <c:invertIfNegative val="0"/>
            <c:bubble3D val="0"/>
            <c:spPr>
              <a:gradFill>
                <a:gsLst>
                  <a:gs pos="0">
                    <a:srgbClr val="00B0F0"/>
                  </a:gs>
                  <a:gs pos="100000">
                    <a:srgbClr val="0070C0"/>
                  </a:gs>
                </a:gsLst>
                <a:lin ang="5400000" scaled="1"/>
              </a:gradFill>
              <a:ln w="19050">
                <a:solidFill>
                  <a:schemeClr val="tx1"/>
                </a:solidFill>
              </a:ln>
            </c:spPr>
            <c:extLst>
              <c:ext xmlns:c16="http://schemas.microsoft.com/office/drawing/2014/chart" uri="{C3380CC4-5D6E-409C-BE32-E72D297353CC}">
                <c16:uniqueId val="{00000015-C589-4968-8C2C-ADAC2D6A19B2}"/>
              </c:ext>
            </c:extLst>
          </c:dPt>
          <c:dPt>
            <c:idx val="14"/>
            <c:invertIfNegative val="0"/>
            <c:bubble3D val="0"/>
            <c:spPr>
              <a:gradFill>
                <a:gsLst>
                  <a:gs pos="0">
                    <a:srgbClr val="00B0F0"/>
                  </a:gs>
                  <a:gs pos="100000">
                    <a:srgbClr val="0070C0"/>
                  </a:gs>
                </a:gsLst>
                <a:lin ang="5400000" scaled="1"/>
              </a:gradFill>
              <a:ln w="19050">
                <a:solidFill>
                  <a:schemeClr val="tx1"/>
                </a:solidFill>
              </a:ln>
            </c:spPr>
            <c:extLst>
              <c:ext xmlns:c16="http://schemas.microsoft.com/office/drawing/2014/chart" uri="{C3380CC4-5D6E-409C-BE32-E72D297353CC}">
                <c16:uniqueId val="{00000017-C589-4968-8C2C-ADAC2D6A19B2}"/>
              </c:ext>
            </c:extLst>
          </c:dPt>
          <c:dLbls>
            <c:numFmt formatCode="#,##0.0" sourceLinked="0"/>
            <c:spPr>
              <a:noFill/>
              <a:ln>
                <a:noFill/>
              </a:ln>
              <a:effectLst/>
            </c:spPr>
            <c:txPr>
              <a:bodyPr/>
              <a:lstStyle/>
              <a:p>
                <a:pPr>
                  <a:defRPr sz="900" b="1" baseline="0">
                    <a:latin typeface="+mj-lt"/>
                  </a:defRPr>
                </a:pPr>
                <a:endParaRPr lang="en-US"/>
              </a:p>
            </c:txPr>
            <c:showLegendKey val="0"/>
            <c:showVal val="1"/>
            <c:showCatName val="0"/>
            <c:showSerName val="0"/>
            <c:showPercent val="0"/>
            <c:showBubbleSize val="0"/>
            <c:showLeaderLines val="0"/>
            <c:extLs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Sheet1!$A$2:$A$15</c:f>
              <c:strCache>
                <c:ptCount val="14"/>
                <c:pt idx="0">
                  <c:v>Total</c:v>
                </c:pt>
                <c:pt idx="2">
                  <c:v>Male</c:v>
                </c:pt>
                <c:pt idx="3">
                  <c:v>Female</c:v>
                </c:pt>
                <c:pt idx="5">
                  <c:v>9th</c:v>
                </c:pt>
                <c:pt idx="6">
                  <c:v>10th</c:v>
                </c:pt>
                <c:pt idx="7">
                  <c:v>11th</c:v>
                </c:pt>
                <c:pt idx="8">
                  <c:v>12th</c:v>
                </c:pt>
                <c:pt idx="10">
                  <c:v>Alaska Native</c:v>
                </c:pt>
                <c:pt idx="11">
                  <c:v>Black</c:v>
                </c:pt>
                <c:pt idx="12">
                  <c:v>Hispanic</c:v>
                </c:pt>
                <c:pt idx="13">
                  <c:v>White</c:v>
                </c:pt>
              </c:strCache>
            </c:strRef>
          </c:cat>
          <c:val>
            <c:numRef>
              <c:f>Sheet1!$B$2:$B$15</c:f>
              <c:numCache>
                <c:formatCode>General</c:formatCode>
                <c:ptCount val="14"/>
                <c:pt idx="0">
                  <c:v>9.9</c:v>
                </c:pt>
                <c:pt idx="2">
                  <c:v>13.1</c:v>
                </c:pt>
                <c:pt idx="3">
                  <c:v>6.1</c:v>
                </c:pt>
                <c:pt idx="5">
                  <c:v>7.9</c:v>
                </c:pt>
                <c:pt idx="6">
                  <c:v>10</c:v>
                </c:pt>
                <c:pt idx="7">
                  <c:v>9.2000000000000011</c:v>
                </c:pt>
                <c:pt idx="8">
                  <c:v>11.6</c:v>
                </c:pt>
                <c:pt idx="10">
                  <c:v>17.7</c:v>
                </c:pt>
                <c:pt idx="12">
                  <c:v>7.8</c:v>
                </c:pt>
                <c:pt idx="13">
                  <c:v>5.0999999999999996</c:v>
                </c:pt>
              </c:numCache>
            </c:numRef>
          </c:val>
          <c:extLst>
            <c:ext xmlns:c16="http://schemas.microsoft.com/office/drawing/2014/chart" uri="{C3380CC4-5D6E-409C-BE32-E72D297353CC}">
              <c16:uniqueId val="{00000018-C589-4968-8C2C-ADAC2D6A19B2}"/>
            </c:ext>
          </c:extLst>
        </c:ser>
        <c:dLbls>
          <c:showLegendKey val="0"/>
          <c:showVal val="0"/>
          <c:showCatName val="0"/>
          <c:showSerName val="0"/>
          <c:showPercent val="0"/>
          <c:showBubbleSize val="0"/>
        </c:dLbls>
        <c:gapWidth val="31"/>
        <c:overlap val="100"/>
        <c:axId val="265445320"/>
        <c:axId val="265446496"/>
      </c:barChart>
      <c:catAx>
        <c:axId val="265445320"/>
        <c:scaling>
          <c:orientation val="minMax"/>
        </c:scaling>
        <c:delete val="0"/>
        <c:axPos val="b"/>
        <c:numFmt formatCode="General" sourceLinked="0"/>
        <c:majorTickMark val="none"/>
        <c:minorTickMark val="none"/>
        <c:tickLblPos val="nextTo"/>
        <c:spPr>
          <a:ln w="25400">
            <a:solidFill>
              <a:schemeClr val="tx1"/>
            </a:solidFill>
          </a:ln>
        </c:spPr>
        <c:txPr>
          <a:bodyPr/>
          <a:lstStyle/>
          <a:p>
            <a:pPr>
              <a:defRPr sz="900" b="1" baseline="0">
                <a:latin typeface="+mj-lt"/>
              </a:defRPr>
            </a:pPr>
            <a:endParaRPr lang="en-US"/>
          </a:p>
        </c:txPr>
        <c:crossAx val="265446496"/>
        <c:crosses val="autoZero"/>
        <c:auto val="1"/>
        <c:lblAlgn val="ctr"/>
        <c:lblOffset val="100"/>
        <c:noMultiLvlLbl val="0"/>
      </c:catAx>
      <c:valAx>
        <c:axId val="265446496"/>
        <c:scaling>
          <c:orientation val="minMax"/>
          <c:max val="100"/>
          <c:min val="0"/>
        </c:scaling>
        <c:delete val="0"/>
        <c:axPos val="l"/>
        <c:majorGridlines>
          <c:spPr>
            <a:ln>
              <a:noFill/>
            </a:ln>
          </c:spPr>
        </c:majorGridlines>
        <c:title>
          <c:tx>
            <c:rich>
              <a:bodyPr rot="-5400000" vert="horz"/>
              <a:lstStyle/>
              <a:p>
                <a:pPr>
                  <a:defRPr sz="1100" baseline="0"/>
                </a:pPr>
                <a:r>
                  <a:rPr lang="en-US" sz="1100" baseline="0" dirty="0"/>
                  <a:t>Percent</a:t>
                </a:r>
              </a:p>
            </c:rich>
          </c:tx>
          <c:layout>
            <c:manualLayout>
              <c:xMode val="edge"/>
              <c:yMode val="edge"/>
              <c:x val="1.6115676642697301E-2"/>
              <c:y val="0.38642630557751401"/>
            </c:manualLayout>
          </c:layout>
          <c:overlay val="0"/>
        </c:title>
        <c:numFmt formatCode="General" sourceLinked="1"/>
        <c:majorTickMark val="out"/>
        <c:minorTickMark val="none"/>
        <c:tickLblPos val="nextTo"/>
        <c:spPr>
          <a:ln w="25400">
            <a:solidFill>
              <a:schemeClr val="tx1"/>
            </a:solidFill>
          </a:ln>
        </c:spPr>
        <c:txPr>
          <a:bodyPr/>
          <a:lstStyle/>
          <a:p>
            <a:pPr>
              <a:defRPr sz="900" b="1" baseline="0">
                <a:latin typeface="+mj-lt"/>
              </a:defRPr>
            </a:pPr>
            <a:endParaRPr lang="en-US"/>
          </a:p>
        </c:txPr>
        <c:crossAx val="265445320"/>
        <c:crosses val="autoZero"/>
        <c:crossBetween val="between"/>
        <c:majorUnit val="2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315963431836671E-2"/>
          <c:y val="4.9119738193084662E-2"/>
          <c:w val="0.91112867892954597"/>
          <c:h val="0.85945205578352046"/>
        </c:manualLayout>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gradFill>
                <a:gsLst>
                  <a:gs pos="0">
                    <a:srgbClr val="6E4EAE"/>
                  </a:gs>
                  <a:gs pos="100000">
                    <a:srgbClr val="6E4EAE">
                      <a:gamma/>
                      <a:shade val="46275"/>
                      <a:invGamma/>
                    </a:srgbClr>
                  </a:gs>
                </a:gsLst>
                <a:lin ang="5400000" scaled="1"/>
              </a:gradFill>
              <a:ln w="19050">
                <a:solidFill>
                  <a:schemeClr val="tx1"/>
                </a:solidFill>
              </a:ln>
            </c:spPr>
            <c:extLst>
              <c:ext xmlns:c16="http://schemas.microsoft.com/office/drawing/2014/chart" uri="{C3380CC4-5D6E-409C-BE32-E72D297353CC}">
                <c16:uniqueId val="{00000001-6401-4108-99D7-52525DB6C90B}"/>
              </c:ext>
            </c:extLst>
          </c:dPt>
          <c:dPt>
            <c:idx val="2"/>
            <c:invertIfNegative val="0"/>
            <c:bubble3D val="0"/>
            <c:spPr>
              <a:gradFill>
                <a:gsLst>
                  <a:gs pos="0">
                    <a:srgbClr val="339966"/>
                  </a:gs>
                  <a:gs pos="100000">
                    <a:srgbClr val="18472F"/>
                  </a:gs>
                </a:gsLst>
                <a:lin ang="5400000" scaled="0"/>
              </a:gradFill>
              <a:ln w="19050">
                <a:solidFill>
                  <a:schemeClr val="tx1"/>
                </a:solidFill>
              </a:ln>
            </c:spPr>
            <c:extLst>
              <c:ext xmlns:c16="http://schemas.microsoft.com/office/drawing/2014/chart" uri="{C3380CC4-5D6E-409C-BE32-E72D297353CC}">
                <c16:uniqueId val="{00000003-6401-4108-99D7-52525DB6C90B}"/>
              </c:ext>
            </c:extLst>
          </c:dPt>
          <c:dPt>
            <c:idx val="3"/>
            <c:invertIfNegative val="0"/>
            <c:bubble3D val="0"/>
            <c:spPr>
              <a:gradFill>
                <a:gsLst>
                  <a:gs pos="0">
                    <a:srgbClr val="339966"/>
                  </a:gs>
                  <a:gs pos="100000">
                    <a:srgbClr val="18472F"/>
                  </a:gs>
                </a:gsLst>
                <a:lin ang="5400000" scaled="0"/>
              </a:gradFill>
              <a:ln w="19050">
                <a:solidFill>
                  <a:schemeClr val="tx1"/>
                </a:solidFill>
              </a:ln>
            </c:spPr>
            <c:extLst>
              <c:ext xmlns:c16="http://schemas.microsoft.com/office/drawing/2014/chart" uri="{C3380CC4-5D6E-409C-BE32-E72D297353CC}">
                <c16:uniqueId val="{00000005-6401-4108-99D7-52525DB6C90B}"/>
              </c:ext>
            </c:extLst>
          </c:dPt>
          <c:dPt>
            <c:idx val="5"/>
            <c:invertIfNegative val="0"/>
            <c:bubble3D val="0"/>
            <c:spPr>
              <a:gradFill>
                <a:gsLst>
                  <a:gs pos="0">
                    <a:srgbClr val="FFC000"/>
                  </a:gs>
                  <a:gs pos="100000">
                    <a:srgbClr val="FF9900">
                      <a:gamma/>
                      <a:shade val="46275"/>
                      <a:invGamma/>
                    </a:srgbClr>
                  </a:gs>
                </a:gsLst>
                <a:lin ang="5400000" scaled="1"/>
              </a:gradFill>
              <a:ln w="19050">
                <a:solidFill>
                  <a:schemeClr val="tx1"/>
                </a:solidFill>
              </a:ln>
            </c:spPr>
            <c:extLst>
              <c:ext xmlns:c16="http://schemas.microsoft.com/office/drawing/2014/chart" uri="{C3380CC4-5D6E-409C-BE32-E72D297353CC}">
                <c16:uniqueId val="{00000007-6401-4108-99D7-52525DB6C90B}"/>
              </c:ext>
            </c:extLst>
          </c:dPt>
          <c:dPt>
            <c:idx val="6"/>
            <c:invertIfNegative val="0"/>
            <c:bubble3D val="0"/>
            <c:spPr>
              <a:gradFill>
                <a:gsLst>
                  <a:gs pos="0">
                    <a:srgbClr val="FFC000"/>
                  </a:gs>
                  <a:gs pos="100000">
                    <a:srgbClr val="FF9900">
                      <a:gamma/>
                      <a:shade val="46275"/>
                      <a:invGamma/>
                    </a:srgbClr>
                  </a:gs>
                </a:gsLst>
                <a:lin ang="5400000" scaled="1"/>
              </a:gradFill>
              <a:ln w="19050">
                <a:solidFill>
                  <a:schemeClr val="tx1"/>
                </a:solidFill>
              </a:ln>
            </c:spPr>
            <c:extLst>
              <c:ext xmlns:c16="http://schemas.microsoft.com/office/drawing/2014/chart" uri="{C3380CC4-5D6E-409C-BE32-E72D297353CC}">
                <c16:uniqueId val="{00000009-6401-4108-99D7-52525DB6C90B}"/>
              </c:ext>
            </c:extLst>
          </c:dPt>
          <c:dPt>
            <c:idx val="7"/>
            <c:invertIfNegative val="0"/>
            <c:bubble3D val="0"/>
            <c:spPr>
              <a:gradFill>
                <a:gsLst>
                  <a:gs pos="0">
                    <a:srgbClr val="FFC000"/>
                  </a:gs>
                  <a:gs pos="100000">
                    <a:srgbClr val="FF9900">
                      <a:gamma/>
                      <a:shade val="46275"/>
                      <a:invGamma/>
                    </a:srgbClr>
                  </a:gs>
                </a:gsLst>
                <a:lin ang="5400000" scaled="1"/>
              </a:gradFill>
              <a:ln w="19050">
                <a:solidFill>
                  <a:schemeClr val="tx1"/>
                </a:solidFill>
              </a:ln>
            </c:spPr>
            <c:extLst>
              <c:ext xmlns:c16="http://schemas.microsoft.com/office/drawing/2014/chart" uri="{C3380CC4-5D6E-409C-BE32-E72D297353CC}">
                <c16:uniqueId val="{0000000B-6401-4108-99D7-52525DB6C90B}"/>
              </c:ext>
            </c:extLst>
          </c:dPt>
          <c:dPt>
            <c:idx val="8"/>
            <c:invertIfNegative val="0"/>
            <c:bubble3D val="0"/>
            <c:spPr>
              <a:gradFill>
                <a:gsLst>
                  <a:gs pos="0">
                    <a:srgbClr val="FFC000"/>
                  </a:gs>
                  <a:gs pos="100000">
                    <a:srgbClr val="FF9900">
                      <a:gamma/>
                      <a:shade val="46275"/>
                      <a:invGamma/>
                    </a:srgbClr>
                  </a:gs>
                </a:gsLst>
                <a:lin ang="5400000" scaled="1"/>
              </a:gradFill>
              <a:ln w="19050">
                <a:solidFill>
                  <a:schemeClr val="tx1"/>
                </a:solidFill>
              </a:ln>
            </c:spPr>
            <c:extLst>
              <c:ext xmlns:c16="http://schemas.microsoft.com/office/drawing/2014/chart" uri="{C3380CC4-5D6E-409C-BE32-E72D297353CC}">
                <c16:uniqueId val="{0000000D-6401-4108-99D7-52525DB6C90B}"/>
              </c:ext>
            </c:extLst>
          </c:dPt>
          <c:dPt>
            <c:idx val="10"/>
            <c:invertIfNegative val="0"/>
            <c:bubble3D val="0"/>
            <c:spPr>
              <a:gradFill>
                <a:gsLst>
                  <a:gs pos="0">
                    <a:srgbClr val="00B0F0"/>
                  </a:gs>
                  <a:gs pos="100000">
                    <a:srgbClr val="0070C0"/>
                  </a:gs>
                </a:gsLst>
                <a:lin ang="5400000" scaled="1"/>
              </a:gradFill>
              <a:ln w="19050">
                <a:solidFill>
                  <a:schemeClr val="tx1"/>
                </a:solidFill>
              </a:ln>
            </c:spPr>
            <c:extLst>
              <c:ext xmlns:c16="http://schemas.microsoft.com/office/drawing/2014/chart" uri="{C3380CC4-5D6E-409C-BE32-E72D297353CC}">
                <c16:uniqueId val="{0000000F-6401-4108-99D7-52525DB6C90B}"/>
              </c:ext>
            </c:extLst>
          </c:dPt>
          <c:dPt>
            <c:idx val="11"/>
            <c:invertIfNegative val="0"/>
            <c:bubble3D val="0"/>
            <c:spPr>
              <a:gradFill>
                <a:gsLst>
                  <a:gs pos="0">
                    <a:srgbClr val="00B0F0"/>
                  </a:gs>
                  <a:gs pos="100000">
                    <a:srgbClr val="0070C0"/>
                  </a:gs>
                </a:gsLst>
                <a:lin ang="5400000" scaled="1"/>
              </a:gradFill>
              <a:ln w="19050">
                <a:solidFill>
                  <a:schemeClr val="tx1"/>
                </a:solidFill>
              </a:ln>
            </c:spPr>
            <c:extLst>
              <c:ext xmlns:c16="http://schemas.microsoft.com/office/drawing/2014/chart" uri="{C3380CC4-5D6E-409C-BE32-E72D297353CC}">
                <c16:uniqueId val="{00000011-6401-4108-99D7-52525DB6C90B}"/>
              </c:ext>
            </c:extLst>
          </c:dPt>
          <c:dPt>
            <c:idx val="12"/>
            <c:invertIfNegative val="0"/>
            <c:bubble3D val="0"/>
            <c:spPr>
              <a:gradFill>
                <a:gsLst>
                  <a:gs pos="0">
                    <a:srgbClr val="00B0F0"/>
                  </a:gs>
                  <a:gs pos="100000">
                    <a:srgbClr val="0070C0"/>
                  </a:gs>
                </a:gsLst>
                <a:lin ang="5400000" scaled="1"/>
              </a:gradFill>
              <a:ln w="19050">
                <a:solidFill>
                  <a:schemeClr val="tx1"/>
                </a:solidFill>
              </a:ln>
            </c:spPr>
            <c:extLst>
              <c:ext xmlns:c16="http://schemas.microsoft.com/office/drawing/2014/chart" uri="{C3380CC4-5D6E-409C-BE32-E72D297353CC}">
                <c16:uniqueId val="{00000013-6401-4108-99D7-52525DB6C90B}"/>
              </c:ext>
            </c:extLst>
          </c:dPt>
          <c:dPt>
            <c:idx val="13"/>
            <c:invertIfNegative val="0"/>
            <c:bubble3D val="0"/>
            <c:spPr>
              <a:gradFill>
                <a:gsLst>
                  <a:gs pos="0">
                    <a:srgbClr val="00B0F0"/>
                  </a:gs>
                  <a:gs pos="100000">
                    <a:srgbClr val="0070C0"/>
                  </a:gs>
                </a:gsLst>
                <a:lin ang="5400000" scaled="1"/>
              </a:gradFill>
              <a:ln w="19050">
                <a:solidFill>
                  <a:schemeClr val="tx1"/>
                </a:solidFill>
              </a:ln>
            </c:spPr>
            <c:extLst>
              <c:ext xmlns:c16="http://schemas.microsoft.com/office/drawing/2014/chart" uri="{C3380CC4-5D6E-409C-BE32-E72D297353CC}">
                <c16:uniqueId val="{00000015-6401-4108-99D7-52525DB6C90B}"/>
              </c:ext>
            </c:extLst>
          </c:dPt>
          <c:dPt>
            <c:idx val="14"/>
            <c:invertIfNegative val="0"/>
            <c:bubble3D val="0"/>
            <c:spPr>
              <a:gradFill>
                <a:gsLst>
                  <a:gs pos="0">
                    <a:srgbClr val="00B0F0"/>
                  </a:gs>
                  <a:gs pos="100000">
                    <a:srgbClr val="0070C0"/>
                  </a:gs>
                </a:gsLst>
                <a:lin ang="5400000" scaled="1"/>
              </a:gradFill>
              <a:ln w="19050">
                <a:solidFill>
                  <a:schemeClr val="tx1"/>
                </a:solidFill>
              </a:ln>
            </c:spPr>
            <c:extLst>
              <c:ext xmlns:c16="http://schemas.microsoft.com/office/drawing/2014/chart" uri="{C3380CC4-5D6E-409C-BE32-E72D297353CC}">
                <c16:uniqueId val="{00000017-6401-4108-99D7-52525DB6C90B}"/>
              </c:ext>
            </c:extLst>
          </c:dPt>
          <c:dLbls>
            <c:numFmt formatCode="#,##0.0" sourceLinked="0"/>
            <c:spPr>
              <a:noFill/>
              <a:ln>
                <a:noFill/>
              </a:ln>
              <a:effectLst/>
            </c:spPr>
            <c:txPr>
              <a:bodyPr/>
              <a:lstStyle/>
              <a:p>
                <a:pPr>
                  <a:defRPr sz="900" b="1" baseline="0">
                    <a:latin typeface="+mj-lt"/>
                  </a:defRPr>
                </a:pPr>
                <a:endParaRPr lang="en-US"/>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c:ext xmlns:c15="http://schemas.microsoft.com/office/drawing/2012/chart" uri="{CE6537A1-D6FC-4f65-9D91-7224C49458BB}">
                <c15:showLeaderLines val="0"/>
              </c:ext>
            </c:extLst>
          </c:dLbls>
          <c:cat>
            <c:strRef>
              <c:f>Sheet1!$A$2:$A$15</c:f>
              <c:strCache>
                <c:ptCount val="14"/>
                <c:pt idx="0">
                  <c:v>Total</c:v>
                </c:pt>
                <c:pt idx="2">
                  <c:v>Male</c:v>
                </c:pt>
                <c:pt idx="3">
                  <c:v>Female</c:v>
                </c:pt>
                <c:pt idx="5">
                  <c:v>9th</c:v>
                </c:pt>
                <c:pt idx="6">
                  <c:v>10th</c:v>
                </c:pt>
                <c:pt idx="7">
                  <c:v>11th</c:v>
                </c:pt>
                <c:pt idx="8">
                  <c:v>12th</c:v>
                </c:pt>
                <c:pt idx="10">
                  <c:v>Alaska Native</c:v>
                </c:pt>
                <c:pt idx="11">
                  <c:v>Black</c:v>
                </c:pt>
                <c:pt idx="12">
                  <c:v>Hispanic</c:v>
                </c:pt>
                <c:pt idx="13">
                  <c:v>White</c:v>
                </c:pt>
              </c:strCache>
            </c:strRef>
          </c:cat>
          <c:val>
            <c:numRef>
              <c:f>Sheet1!$B$2:$B$15</c:f>
              <c:numCache>
                <c:formatCode>General</c:formatCode>
                <c:ptCount val="14"/>
                <c:pt idx="0">
                  <c:v>19</c:v>
                </c:pt>
                <c:pt idx="2">
                  <c:v>21.3</c:v>
                </c:pt>
                <c:pt idx="3">
                  <c:v>16.5</c:v>
                </c:pt>
                <c:pt idx="5">
                  <c:v>10.199999999999999</c:v>
                </c:pt>
                <c:pt idx="6">
                  <c:v>18.2</c:v>
                </c:pt>
                <c:pt idx="7">
                  <c:v>21.2</c:v>
                </c:pt>
                <c:pt idx="8">
                  <c:v>28.1</c:v>
                </c:pt>
                <c:pt idx="10">
                  <c:v>26.1</c:v>
                </c:pt>
                <c:pt idx="12">
                  <c:v>22.7</c:v>
                </c:pt>
                <c:pt idx="13">
                  <c:v>15.3</c:v>
                </c:pt>
              </c:numCache>
            </c:numRef>
          </c:val>
          <c:extLst>
            <c:ext xmlns:c16="http://schemas.microsoft.com/office/drawing/2014/chart" uri="{C3380CC4-5D6E-409C-BE32-E72D297353CC}">
              <c16:uniqueId val="{00000018-6401-4108-99D7-52525DB6C90B}"/>
            </c:ext>
          </c:extLst>
        </c:ser>
        <c:dLbls>
          <c:showLegendKey val="0"/>
          <c:showVal val="0"/>
          <c:showCatName val="0"/>
          <c:showSerName val="0"/>
          <c:showPercent val="0"/>
          <c:showBubbleSize val="0"/>
        </c:dLbls>
        <c:gapWidth val="31"/>
        <c:overlap val="100"/>
        <c:axId val="457207096"/>
        <c:axId val="457210624"/>
      </c:barChart>
      <c:catAx>
        <c:axId val="457207096"/>
        <c:scaling>
          <c:orientation val="minMax"/>
        </c:scaling>
        <c:delete val="0"/>
        <c:axPos val="b"/>
        <c:numFmt formatCode="General" sourceLinked="0"/>
        <c:majorTickMark val="none"/>
        <c:minorTickMark val="none"/>
        <c:tickLblPos val="nextTo"/>
        <c:spPr>
          <a:ln w="25400">
            <a:solidFill>
              <a:schemeClr val="tx1"/>
            </a:solidFill>
          </a:ln>
        </c:spPr>
        <c:txPr>
          <a:bodyPr/>
          <a:lstStyle/>
          <a:p>
            <a:pPr>
              <a:defRPr sz="900" b="1" baseline="0">
                <a:latin typeface="+mj-lt"/>
              </a:defRPr>
            </a:pPr>
            <a:endParaRPr lang="en-US"/>
          </a:p>
        </c:txPr>
        <c:crossAx val="457210624"/>
        <c:crosses val="autoZero"/>
        <c:auto val="1"/>
        <c:lblAlgn val="ctr"/>
        <c:lblOffset val="100"/>
        <c:noMultiLvlLbl val="0"/>
      </c:catAx>
      <c:valAx>
        <c:axId val="457210624"/>
        <c:scaling>
          <c:orientation val="minMax"/>
          <c:max val="100"/>
          <c:min val="0"/>
        </c:scaling>
        <c:delete val="0"/>
        <c:axPos val="l"/>
        <c:majorGridlines>
          <c:spPr>
            <a:ln>
              <a:noFill/>
            </a:ln>
          </c:spPr>
        </c:majorGridlines>
        <c:title>
          <c:tx>
            <c:rich>
              <a:bodyPr rot="-5400000" vert="horz"/>
              <a:lstStyle/>
              <a:p>
                <a:pPr>
                  <a:defRPr sz="1100" baseline="0"/>
                </a:pPr>
                <a:r>
                  <a:rPr lang="en-US" sz="1100" baseline="0" dirty="0"/>
                  <a:t>Percent</a:t>
                </a:r>
              </a:p>
            </c:rich>
          </c:tx>
          <c:layout>
            <c:manualLayout>
              <c:xMode val="edge"/>
              <c:yMode val="edge"/>
              <c:x val="1.6115676642697301E-2"/>
              <c:y val="0.38642630557751401"/>
            </c:manualLayout>
          </c:layout>
          <c:overlay val="0"/>
        </c:title>
        <c:numFmt formatCode="General" sourceLinked="1"/>
        <c:majorTickMark val="out"/>
        <c:minorTickMark val="none"/>
        <c:tickLblPos val="nextTo"/>
        <c:spPr>
          <a:ln w="25400">
            <a:solidFill>
              <a:schemeClr val="tx1"/>
            </a:solidFill>
          </a:ln>
        </c:spPr>
        <c:txPr>
          <a:bodyPr/>
          <a:lstStyle/>
          <a:p>
            <a:pPr>
              <a:defRPr sz="900" b="1" baseline="0">
                <a:latin typeface="+mj-lt"/>
              </a:defRPr>
            </a:pPr>
            <a:endParaRPr lang="en-US"/>
          </a:p>
        </c:txPr>
        <c:crossAx val="457207096"/>
        <c:crosses val="autoZero"/>
        <c:crossBetween val="between"/>
        <c:majorUnit val="20"/>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36717365632897E-2"/>
          <c:y val="1.91693213024079E-2"/>
          <c:w val="0.92519890554334705"/>
          <c:h val="0.95178468005592198"/>
        </c:manualLayout>
      </c:layout>
      <c:pieChart>
        <c:varyColors val="1"/>
        <c:ser>
          <c:idx val="0"/>
          <c:order val="0"/>
          <c:tx>
            <c:strRef>
              <c:f>Sheet1!$B$1</c:f>
              <c:strCache>
                <c:ptCount val="1"/>
                <c:pt idx="0">
                  <c:v>Sales</c:v>
                </c:pt>
              </c:strCache>
            </c:strRef>
          </c:tx>
          <c:spPr>
            <a:ln>
              <a:solidFill>
                <a:schemeClr val="bg1"/>
              </a:solidFill>
            </a:ln>
          </c:spPr>
          <c:dPt>
            <c:idx val="0"/>
            <c:bubble3D val="0"/>
            <c:spPr>
              <a:solidFill>
                <a:srgbClr val="000066"/>
              </a:solidFill>
              <a:ln>
                <a:solidFill>
                  <a:schemeClr val="bg1"/>
                </a:solidFill>
              </a:ln>
            </c:spPr>
            <c:extLst>
              <c:ext xmlns:c16="http://schemas.microsoft.com/office/drawing/2014/chart" uri="{C3380CC4-5D6E-409C-BE32-E72D297353CC}">
                <c16:uniqueId val="{00000001-67E3-47BD-A203-31F5F858BB8B}"/>
              </c:ext>
            </c:extLst>
          </c:dPt>
          <c:dPt>
            <c:idx val="1"/>
            <c:bubble3D val="0"/>
            <c:spPr>
              <a:solidFill>
                <a:schemeClr val="accent1">
                  <a:lumMod val="75000"/>
                </a:schemeClr>
              </a:solidFill>
              <a:ln>
                <a:solidFill>
                  <a:schemeClr val="bg1"/>
                </a:solidFill>
              </a:ln>
            </c:spPr>
            <c:extLst>
              <c:ext xmlns:c16="http://schemas.microsoft.com/office/drawing/2014/chart" uri="{C3380CC4-5D6E-409C-BE32-E72D297353CC}">
                <c16:uniqueId val="{00000003-67E3-47BD-A203-31F5F858BB8B}"/>
              </c:ext>
            </c:extLst>
          </c:dPt>
          <c:dPt>
            <c:idx val="2"/>
            <c:bubble3D val="0"/>
            <c:spPr>
              <a:solidFill>
                <a:schemeClr val="tx2">
                  <a:lumMod val="40000"/>
                  <a:lumOff val="60000"/>
                </a:schemeClr>
              </a:solidFill>
              <a:ln>
                <a:solidFill>
                  <a:schemeClr val="bg1"/>
                </a:solidFill>
              </a:ln>
            </c:spPr>
            <c:extLst>
              <c:ext xmlns:c16="http://schemas.microsoft.com/office/drawing/2014/chart" uri="{C3380CC4-5D6E-409C-BE32-E72D297353CC}">
                <c16:uniqueId val="{00000005-67E3-47BD-A203-31F5F858BB8B}"/>
              </c:ext>
            </c:extLst>
          </c:dPt>
          <c:dPt>
            <c:idx val="3"/>
            <c:bubble3D val="0"/>
            <c:spPr>
              <a:solidFill>
                <a:schemeClr val="accent1">
                  <a:lumMod val="40000"/>
                  <a:lumOff val="60000"/>
                </a:schemeClr>
              </a:solidFill>
              <a:ln>
                <a:solidFill>
                  <a:schemeClr val="bg1"/>
                </a:solidFill>
              </a:ln>
            </c:spPr>
            <c:extLst>
              <c:ext xmlns:c16="http://schemas.microsoft.com/office/drawing/2014/chart" uri="{C3380CC4-5D6E-409C-BE32-E72D297353CC}">
                <c16:uniqueId val="{00000007-67E3-47BD-A203-31F5F858BB8B}"/>
              </c:ext>
            </c:extLst>
          </c:dPt>
          <c:cat>
            <c:strRef>
              <c:f>Sheet1!$A$2:$A$6</c:f>
              <c:strCache>
                <c:ptCount val="5"/>
                <c:pt idx="0">
                  <c:v>None</c:v>
                </c:pt>
                <c:pt idx="1">
                  <c:v>1-2 days</c:v>
                </c:pt>
                <c:pt idx="2">
                  <c:v>3-5 days</c:v>
                </c:pt>
                <c:pt idx="3">
                  <c:v>6-9 days</c:v>
                </c:pt>
                <c:pt idx="4">
                  <c:v>10 or more days</c:v>
                </c:pt>
              </c:strCache>
            </c:strRef>
          </c:cat>
          <c:val>
            <c:numRef>
              <c:f>Sheet1!$B$2:$B$6</c:f>
              <c:numCache>
                <c:formatCode>0.0%</c:formatCode>
                <c:ptCount val="5"/>
                <c:pt idx="0">
                  <c:v>0.81899999999999995</c:v>
                </c:pt>
                <c:pt idx="1">
                  <c:v>6.7000000000000004E-2</c:v>
                </c:pt>
                <c:pt idx="2">
                  <c:v>3.5999999999999997E-2</c:v>
                </c:pt>
                <c:pt idx="3">
                  <c:v>0.02</c:v>
                </c:pt>
                <c:pt idx="4">
                  <c:v>5.8999999999999997E-2</c:v>
                </c:pt>
              </c:numCache>
            </c:numRef>
          </c:val>
          <c:extLst>
            <c:ext xmlns:c16="http://schemas.microsoft.com/office/drawing/2014/chart" uri="{C3380CC4-5D6E-409C-BE32-E72D297353CC}">
              <c16:uniqueId val="{00000008-67E3-47BD-A203-31F5F858BB8B}"/>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Sheet1!$C$44</c:f>
              <c:strCache>
                <c:ptCount val="1"/>
                <c:pt idx="0">
                  <c:v>2014</c:v>
                </c:pt>
              </c:strCache>
            </c:strRef>
          </c:tx>
          <c:spPr>
            <a:solidFill>
              <a:schemeClr val="accent5">
                <a:lumMod val="75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Sheet1!$A$45:$B$48</c:f>
              <c:strCache>
                <c:ptCount val="4"/>
                <c:pt idx="0">
                  <c:v>No risk</c:v>
                </c:pt>
                <c:pt idx="1">
                  <c:v>Slight risk</c:v>
                </c:pt>
                <c:pt idx="2">
                  <c:v>Moderate risk</c:v>
                </c:pt>
                <c:pt idx="3">
                  <c:v>Great risk</c:v>
                </c:pt>
              </c:strCache>
            </c:strRef>
          </c:cat>
          <c:val>
            <c:numRef>
              <c:f>Sheet1!$C$45:$C$48</c:f>
              <c:numCache>
                <c:formatCode>0.00%</c:formatCode>
                <c:ptCount val="4"/>
                <c:pt idx="0">
                  <c:v>0.14249999999999999</c:v>
                </c:pt>
                <c:pt idx="1">
                  <c:v>0.27829999999999999</c:v>
                </c:pt>
                <c:pt idx="2">
                  <c:v>0.3216</c:v>
                </c:pt>
                <c:pt idx="3">
                  <c:v>0.2576</c:v>
                </c:pt>
              </c:numCache>
            </c:numRef>
          </c:val>
          <c:extLst>
            <c:ext xmlns:c16="http://schemas.microsoft.com/office/drawing/2014/chart" uri="{C3380CC4-5D6E-409C-BE32-E72D297353CC}">
              <c16:uniqueId val="{00000000-0A3D-4BEF-94AA-EC54D36F8815}"/>
            </c:ext>
          </c:extLst>
        </c:ser>
        <c:ser>
          <c:idx val="1"/>
          <c:order val="1"/>
          <c:tx>
            <c:strRef>
              <c:f>Sheet1!$D$44</c:f>
              <c:strCache>
                <c:ptCount val="1"/>
                <c:pt idx="0">
                  <c:v>2015</c:v>
                </c:pt>
              </c:strCache>
            </c:strRef>
          </c:tx>
          <c:spPr>
            <a:solidFill>
              <a:schemeClr val="tx2"/>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Sheet1!$A$45:$B$48</c:f>
              <c:strCache>
                <c:ptCount val="4"/>
                <c:pt idx="0">
                  <c:v>No risk</c:v>
                </c:pt>
                <c:pt idx="1">
                  <c:v>Slight risk</c:v>
                </c:pt>
                <c:pt idx="2">
                  <c:v>Moderate risk</c:v>
                </c:pt>
                <c:pt idx="3">
                  <c:v>Great risk</c:v>
                </c:pt>
              </c:strCache>
            </c:strRef>
          </c:cat>
          <c:val>
            <c:numRef>
              <c:f>Sheet1!$D$45:$D$48</c:f>
              <c:numCache>
                <c:formatCode>0.00%</c:formatCode>
                <c:ptCount val="4"/>
                <c:pt idx="0">
                  <c:v>0.1212</c:v>
                </c:pt>
                <c:pt idx="1">
                  <c:v>0.34179999999999999</c:v>
                </c:pt>
                <c:pt idx="2">
                  <c:v>0.34229999999999999</c:v>
                </c:pt>
                <c:pt idx="3">
                  <c:v>0.19470000000000001</c:v>
                </c:pt>
              </c:numCache>
            </c:numRef>
          </c:val>
          <c:extLst>
            <c:ext xmlns:c16="http://schemas.microsoft.com/office/drawing/2014/chart" uri="{C3380CC4-5D6E-409C-BE32-E72D297353CC}">
              <c16:uniqueId val="{00000001-0A3D-4BEF-94AA-EC54D36F8815}"/>
            </c:ext>
          </c:extLst>
        </c:ser>
        <c:dLbls>
          <c:showLegendKey val="0"/>
          <c:showVal val="1"/>
          <c:showCatName val="0"/>
          <c:showSerName val="0"/>
          <c:showPercent val="0"/>
          <c:showBubbleSize val="0"/>
        </c:dLbls>
        <c:gapWidth val="150"/>
        <c:overlap val="-25"/>
        <c:axId val="159743472"/>
        <c:axId val="159743856"/>
      </c:barChart>
      <c:catAx>
        <c:axId val="159743472"/>
        <c:scaling>
          <c:orientation val="minMax"/>
        </c:scaling>
        <c:delete val="0"/>
        <c:axPos val="b"/>
        <c:numFmt formatCode="General" sourceLinked="0"/>
        <c:majorTickMark val="none"/>
        <c:minorTickMark val="none"/>
        <c:tickLblPos val="nextTo"/>
        <c:crossAx val="159743856"/>
        <c:crosses val="autoZero"/>
        <c:auto val="1"/>
        <c:lblAlgn val="ctr"/>
        <c:lblOffset val="100"/>
        <c:noMultiLvlLbl val="0"/>
      </c:catAx>
      <c:valAx>
        <c:axId val="159743856"/>
        <c:scaling>
          <c:orientation val="minMax"/>
          <c:max val="0.4"/>
        </c:scaling>
        <c:delete val="1"/>
        <c:axPos val="l"/>
        <c:numFmt formatCode="0%" sourceLinked="0"/>
        <c:majorTickMark val="out"/>
        <c:minorTickMark val="none"/>
        <c:tickLblPos val="nextTo"/>
        <c:crossAx val="159743472"/>
        <c:crosses val="autoZero"/>
        <c:crossBetween val="between"/>
      </c:valAx>
    </c:plotArea>
    <c:legend>
      <c:legendPos val="t"/>
      <c:legendEntry>
        <c:idx val="0"/>
        <c:txPr>
          <a:bodyPr/>
          <a:lstStyle/>
          <a:p>
            <a:pPr>
              <a:defRPr sz="2400"/>
            </a:pPr>
            <a:endParaRPr lang="en-US"/>
          </a:p>
        </c:txPr>
      </c:legendEntry>
      <c:legendEntry>
        <c:idx val="1"/>
        <c:txPr>
          <a:bodyPr/>
          <a:lstStyle/>
          <a:p>
            <a:pPr>
              <a:defRPr sz="2400"/>
            </a:pPr>
            <a:endParaRPr lang="en-US"/>
          </a:p>
        </c:txPr>
      </c:legendEntry>
      <c:layout>
        <c:manualLayout>
          <c:xMode val="edge"/>
          <c:yMode val="edge"/>
          <c:x val="0.72910608830146229"/>
          <c:y val="0.10207950257653149"/>
          <c:w val="0.229227245031871"/>
          <c:h val="9.0889099191675204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Sheet1!$C$52</c:f>
              <c:strCache>
                <c:ptCount val="1"/>
                <c:pt idx="0">
                  <c:v>2014</c:v>
                </c:pt>
              </c:strCache>
            </c:strRef>
          </c:tx>
          <c:spPr>
            <a:solidFill>
              <a:schemeClr val="accent5">
                <a:lumMod val="75000"/>
              </a:schemeClr>
            </a:solidFill>
          </c:spPr>
          <c:invertIfNegative val="0"/>
          <c:dLbls>
            <c:numFmt formatCode="0.0%" sourceLinked="0"/>
            <c:spPr>
              <a:noFill/>
              <a:ln>
                <a:noFill/>
              </a:ln>
              <a:effectLst/>
            </c:spPr>
            <c:txPr>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Sheet1!$A$53:$B$56</c:f>
              <c:strCache>
                <c:ptCount val="4"/>
                <c:pt idx="0">
                  <c:v>No risk</c:v>
                </c:pt>
                <c:pt idx="1">
                  <c:v>Slight risk</c:v>
                </c:pt>
                <c:pt idx="2">
                  <c:v>Moderate risk</c:v>
                </c:pt>
                <c:pt idx="3">
                  <c:v>Great risk</c:v>
                </c:pt>
              </c:strCache>
            </c:strRef>
          </c:cat>
          <c:val>
            <c:numRef>
              <c:f>Sheet1!$C$53:$C$56</c:f>
              <c:numCache>
                <c:formatCode>0.00%</c:formatCode>
                <c:ptCount val="4"/>
                <c:pt idx="0">
                  <c:v>8.8200000000000001E-2</c:v>
                </c:pt>
                <c:pt idx="1">
                  <c:v>0.21479999999999999</c:v>
                </c:pt>
                <c:pt idx="2">
                  <c:v>0.31459999999999999</c:v>
                </c:pt>
                <c:pt idx="3">
                  <c:v>0.38240000000000002</c:v>
                </c:pt>
              </c:numCache>
            </c:numRef>
          </c:val>
          <c:extLst>
            <c:ext xmlns:c16="http://schemas.microsoft.com/office/drawing/2014/chart" uri="{C3380CC4-5D6E-409C-BE32-E72D297353CC}">
              <c16:uniqueId val="{00000000-D6DB-4A77-AE25-076370F9285B}"/>
            </c:ext>
          </c:extLst>
        </c:ser>
        <c:ser>
          <c:idx val="1"/>
          <c:order val="1"/>
          <c:tx>
            <c:strRef>
              <c:f>Sheet1!$D$52</c:f>
              <c:strCache>
                <c:ptCount val="1"/>
                <c:pt idx="0">
                  <c:v>2015</c:v>
                </c:pt>
              </c:strCache>
            </c:strRef>
          </c:tx>
          <c:spPr>
            <a:solidFill>
              <a:schemeClr val="tx2"/>
            </a:solidFill>
          </c:spPr>
          <c:invertIfNegative val="0"/>
          <c:dLbls>
            <c:numFmt formatCode="0.0%" sourceLinked="0"/>
            <c:spPr>
              <a:noFill/>
              <a:ln>
                <a:noFill/>
              </a:ln>
              <a:effectLst/>
            </c:spPr>
            <c:txPr>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Sheet1!$A$53:$B$56</c:f>
              <c:strCache>
                <c:ptCount val="4"/>
                <c:pt idx="0">
                  <c:v>No risk</c:v>
                </c:pt>
                <c:pt idx="1">
                  <c:v>Slight risk</c:v>
                </c:pt>
                <c:pt idx="2">
                  <c:v>Moderate risk</c:v>
                </c:pt>
                <c:pt idx="3">
                  <c:v>Great risk</c:v>
                </c:pt>
              </c:strCache>
            </c:strRef>
          </c:cat>
          <c:val>
            <c:numRef>
              <c:f>Sheet1!$D$53:$D$56</c:f>
              <c:numCache>
                <c:formatCode>0.00%</c:formatCode>
                <c:ptCount val="4"/>
                <c:pt idx="0">
                  <c:v>8.2400000000000001E-2</c:v>
                </c:pt>
                <c:pt idx="1">
                  <c:v>0.25190000000000001</c:v>
                </c:pt>
                <c:pt idx="2">
                  <c:v>0.33929999999999999</c:v>
                </c:pt>
                <c:pt idx="3">
                  <c:v>0.32640000000000002</c:v>
                </c:pt>
              </c:numCache>
            </c:numRef>
          </c:val>
          <c:extLst>
            <c:ext xmlns:c16="http://schemas.microsoft.com/office/drawing/2014/chart" uri="{C3380CC4-5D6E-409C-BE32-E72D297353CC}">
              <c16:uniqueId val="{00000001-D6DB-4A77-AE25-076370F9285B}"/>
            </c:ext>
          </c:extLst>
        </c:ser>
        <c:dLbls>
          <c:showLegendKey val="0"/>
          <c:showVal val="1"/>
          <c:showCatName val="0"/>
          <c:showSerName val="0"/>
          <c:showPercent val="0"/>
          <c:showBubbleSize val="0"/>
        </c:dLbls>
        <c:gapWidth val="150"/>
        <c:overlap val="-25"/>
        <c:axId val="160522736"/>
        <c:axId val="160527216"/>
      </c:barChart>
      <c:catAx>
        <c:axId val="160522736"/>
        <c:scaling>
          <c:orientation val="minMax"/>
        </c:scaling>
        <c:delete val="0"/>
        <c:axPos val="b"/>
        <c:numFmt formatCode="General" sourceLinked="0"/>
        <c:majorTickMark val="none"/>
        <c:minorTickMark val="none"/>
        <c:tickLblPos val="nextTo"/>
        <c:txPr>
          <a:bodyPr/>
          <a:lstStyle/>
          <a:p>
            <a:pPr>
              <a:defRPr sz="2000"/>
            </a:pPr>
            <a:endParaRPr lang="en-US"/>
          </a:p>
        </c:txPr>
        <c:crossAx val="160527216"/>
        <c:crosses val="autoZero"/>
        <c:auto val="1"/>
        <c:lblAlgn val="ctr"/>
        <c:lblOffset val="100"/>
        <c:noMultiLvlLbl val="0"/>
      </c:catAx>
      <c:valAx>
        <c:axId val="160527216"/>
        <c:scaling>
          <c:orientation val="minMax"/>
          <c:max val="0.4"/>
        </c:scaling>
        <c:delete val="1"/>
        <c:axPos val="l"/>
        <c:numFmt formatCode="0%" sourceLinked="0"/>
        <c:majorTickMark val="none"/>
        <c:minorTickMark val="none"/>
        <c:tickLblPos val="nextTo"/>
        <c:crossAx val="160522736"/>
        <c:crosses val="autoZero"/>
        <c:crossBetween val="between"/>
      </c:valAx>
    </c:plotArea>
    <c:legend>
      <c:legendPos val="t"/>
      <c:legendEntry>
        <c:idx val="0"/>
        <c:txPr>
          <a:bodyPr/>
          <a:lstStyle/>
          <a:p>
            <a:pPr>
              <a:defRPr sz="2400"/>
            </a:pPr>
            <a:endParaRPr lang="en-US"/>
          </a:p>
        </c:txPr>
      </c:legendEntry>
      <c:legendEntry>
        <c:idx val="1"/>
        <c:txPr>
          <a:bodyPr/>
          <a:lstStyle/>
          <a:p>
            <a:pPr>
              <a:defRPr sz="2400"/>
            </a:pPr>
            <a:endParaRPr lang="en-US"/>
          </a:p>
        </c:txPr>
      </c:legendEntry>
      <c:layout>
        <c:manualLayout>
          <c:xMode val="edge"/>
          <c:yMode val="edge"/>
          <c:x val="5.7058544765237702E-2"/>
          <c:y val="8.58365472755767E-2"/>
          <c:w val="0.27785821911149999"/>
          <c:h val="9.9253999298776194E-2"/>
        </c:manualLayout>
      </c:layout>
      <c:overlay val="0"/>
      <c:txPr>
        <a:bodyPr/>
        <a:lstStyle/>
        <a:p>
          <a:pPr>
            <a:defRPr sz="20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66666666666701E-2"/>
          <c:y val="0.12607275052156899"/>
          <c:w val="0.96388888888888902"/>
          <c:h val="0.65208257621643395"/>
        </c:manualLayout>
      </c:layout>
      <c:barChart>
        <c:barDir val="col"/>
        <c:grouping val="clustered"/>
        <c:varyColors val="0"/>
        <c:ser>
          <c:idx val="0"/>
          <c:order val="0"/>
          <c:tx>
            <c:strRef>
              <c:f>Sheet1!$B$27</c:f>
              <c:strCache>
                <c:ptCount val="1"/>
                <c:pt idx="0">
                  <c:v>2014</c:v>
                </c:pt>
              </c:strCache>
            </c:strRef>
          </c:tx>
          <c:spPr>
            <a:solidFill>
              <a:schemeClr val="accent5">
                <a:lumMod val="75000"/>
              </a:schemeClr>
            </a:solidFill>
          </c:spPr>
          <c:invertIfNegative val="0"/>
          <c:dLbls>
            <c:dLbl>
              <c:idx val="1"/>
              <c:layout>
                <c:manualLayout>
                  <c:x val="-5.5555555555555497E-3"/>
                  <c:y val="-2.136752136752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6A-419C-BABF-73A1136B3894}"/>
                </c:ext>
              </c:extLst>
            </c:dLbl>
            <c:dLbl>
              <c:idx val="2"/>
              <c:layout>
                <c:manualLayout>
                  <c:x val="-4.1666666666666701E-3"/>
                  <c:y val="-2.136752136752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6A-419C-BABF-73A1136B3894}"/>
                </c:ext>
              </c:extLst>
            </c:dLbl>
            <c:dLbl>
              <c:idx val="6"/>
              <c:layout>
                <c:manualLayout>
                  <c:x val="-4.1666666666666701E-3"/>
                  <c:y val="6.41008816205658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6A-419C-BABF-73A1136B3894}"/>
                </c:ext>
              </c:extLst>
            </c:dLbl>
            <c:numFmt formatCode="0.0%" sourceLinked="0"/>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Sheet1!$A$28:$A$37</c:f>
              <c:strCache>
                <c:ptCount val="10"/>
                <c:pt idx="0">
                  <c:v>Never</c:v>
                </c:pt>
                <c:pt idx="1">
                  <c:v>Once a year</c:v>
                </c:pt>
                <c:pt idx="2">
                  <c:v>2-3 times a year</c:v>
                </c:pt>
                <c:pt idx="3">
                  <c:v>Every other month</c:v>
                </c:pt>
                <c:pt idx="4">
                  <c:v>Once a month</c:v>
                </c:pt>
                <c:pt idx="5">
                  <c:v>2-3 times per month</c:v>
                </c:pt>
                <c:pt idx="6">
                  <c:v>Once per week</c:v>
                </c:pt>
                <c:pt idx="7">
                  <c:v>More than once per week</c:v>
                </c:pt>
                <c:pt idx="8">
                  <c:v>Every other day</c:v>
                </c:pt>
                <c:pt idx="9">
                  <c:v>Every day</c:v>
                </c:pt>
              </c:strCache>
            </c:strRef>
          </c:cat>
          <c:val>
            <c:numRef>
              <c:f>Sheet1!$B$28:$B$37</c:f>
              <c:numCache>
                <c:formatCode>0.00%</c:formatCode>
                <c:ptCount val="10"/>
                <c:pt idx="0">
                  <c:v>0.56489999999999996</c:v>
                </c:pt>
                <c:pt idx="1">
                  <c:v>7.5300000000000006E-2</c:v>
                </c:pt>
                <c:pt idx="2">
                  <c:v>8.5800000000000001E-2</c:v>
                </c:pt>
                <c:pt idx="3">
                  <c:v>3.5900000000000001E-2</c:v>
                </c:pt>
                <c:pt idx="4">
                  <c:v>3.15E-2</c:v>
                </c:pt>
                <c:pt idx="5">
                  <c:v>3.9399999999999998E-2</c:v>
                </c:pt>
                <c:pt idx="6">
                  <c:v>2.4899999999999999E-2</c:v>
                </c:pt>
                <c:pt idx="7">
                  <c:v>5.2600000000000001E-2</c:v>
                </c:pt>
                <c:pt idx="8">
                  <c:v>2.63E-2</c:v>
                </c:pt>
                <c:pt idx="9">
                  <c:v>6.3399999999999998E-2</c:v>
                </c:pt>
              </c:numCache>
            </c:numRef>
          </c:val>
          <c:extLst>
            <c:ext xmlns:c16="http://schemas.microsoft.com/office/drawing/2014/chart" uri="{C3380CC4-5D6E-409C-BE32-E72D297353CC}">
              <c16:uniqueId val="{00000003-A76A-419C-BABF-73A1136B3894}"/>
            </c:ext>
          </c:extLst>
        </c:ser>
        <c:ser>
          <c:idx val="1"/>
          <c:order val="1"/>
          <c:tx>
            <c:strRef>
              <c:f>Sheet1!$C$27</c:f>
              <c:strCache>
                <c:ptCount val="1"/>
                <c:pt idx="0">
                  <c:v>2015</c:v>
                </c:pt>
              </c:strCache>
            </c:strRef>
          </c:tx>
          <c:spPr>
            <a:solidFill>
              <a:schemeClr val="tx2"/>
            </a:solidFill>
          </c:spPr>
          <c:invertIfNegative val="0"/>
          <c:dLbls>
            <c:dLbl>
              <c:idx val="0"/>
              <c:layout>
                <c:manualLayout>
                  <c:x val="8.3333333333333193E-3"/>
                  <c:y val="-2.13675213675217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6A-419C-BABF-73A1136B3894}"/>
                </c:ext>
              </c:extLst>
            </c:dLbl>
            <c:dLbl>
              <c:idx val="1"/>
              <c:layout>
                <c:manualLayout>
                  <c:x val="4.1666666666666701E-3"/>
                  <c:y val="-4.2735042735043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6A-419C-BABF-73A1136B3894}"/>
                </c:ext>
              </c:extLst>
            </c:dLbl>
            <c:dLbl>
              <c:idx val="2"/>
              <c:layout>
                <c:manualLayout>
                  <c:x val="5.5555555555555497E-3"/>
                  <c:y val="-2.13675213675220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76A-419C-BABF-73A1136B3894}"/>
                </c:ext>
              </c:extLst>
            </c:dLbl>
            <c:dLbl>
              <c:idx val="3"/>
              <c:layout>
                <c:manualLayout>
                  <c:x val="9.7222222222221703E-3"/>
                  <c:y val="4.27350427350426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6A-419C-BABF-73A1136B3894}"/>
                </c:ext>
              </c:extLst>
            </c:dLbl>
            <c:dLbl>
              <c:idx val="4"/>
              <c:layout>
                <c:manualLayout>
                  <c:x val="5.5555555555555497E-3"/>
                  <c:y val="-6.410256410256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76A-419C-BABF-73A1136B3894}"/>
                </c:ext>
              </c:extLst>
            </c:dLbl>
            <c:dLbl>
              <c:idx val="5"/>
              <c:layout>
                <c:manualLayout>
                  <c:x val="8.3333333333333297E-3"/>
                  <c:y val="-7.834667328012300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76A-419C-BABF-73A1136B3894}"/>
                </c:ext>
              </c:extLst>
            </c:dLbl>
            <c:dLbl>
              <c:idx val="6"/>
              <c:layout>
                <c:manualLayout>
                  <c:x val="4.166666666666670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76A-419C-BABF-73A1136B3894}"/>
                </c:ext>
              </c:extLst>
            </c:dLbl>
            <c:dLbl>
              <c:idx val="7"/>
              <c:layout>
                <c:manualLayout>
                  <c:x val="6.9444444444444397E-3"/>
                  <c:y val="7.834667328012300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76A-419C-BABF-73A1136B3894}"/>
                </c:ext>
              </c:extLst>
            </c:dLbl>
            <c:dLbl>
              <c:idx val="8"/>
              <c:layout>
                <c:manualLayout>
                  <c:x val="1.1111111111111001E-2"/>
                  <c:y val="-6.410256410256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76A-419C-BABF-73A1136B3894}"/>
                </c:ext>
              </c:extLst>
            </c:dLbl>
            <c:dLbl>
              <c:idx val="9"/>
              <c:layout>
                <c:manualLayout>
                  <c:x val="6.9444444444442402E-3"/>
                  <c:y val="4.27350427350418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76A-419C-BABF-73A1136B3894}"/>
                </c:ext>
              </c:extLst>
            </c:dLbl>
            <c:numFmt formatCode="0.0%" sourceLinked="0"/>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Sheet1!$A$28:$A$37</c:f>
              <c:strCache>
                <c:ptCount val="10"/>
                <c:pt idx="0">
                  <c:v>Never</c:v>
                </c:pt>
                <c:pt idx="1">
                  <c:v>Once a year</c:v>
                </c:pt>
                <c:pt idx="2">
                  <c:v>2-3 times a year</c:v>
                </c:pt>
                <c:pt idx="3">
                  <c:v>Every other month</c:v>
                </c:pt>
                <c:pt idx="4">
                  <c:v>Once a month</c:v>
                </c:pt>
                <c:pt idx="5">
                  <c:v>2-3 times per month</c:v>
                </c:pt>
                <c:pt idx="6">
                  <c:v>Once per week</c:v>
                </c:pt>
                <c:pt idx="7">
                  <c:v>More than once per week</c:v>
                </c:pt>
                <c:pt idx="8">
                  <c:v>Every other day</c:v>
                </c:pt>
                <c:pt idx="9">
                  <c:v>Every day</c:v>
                </c:pt>
              </c:strCache>
            </c:strRef>
          </c:cat>
          <c:val>
            <c:numRef>
              <c:f>Sheet1!$C$28:$C$37</c:f>
              <c:numCache>
                <c:formatCode>0.00%</c:formatCode>
                <c:ptCount val="10"/>
                <c:pt idx="0">
                  <c:v>0.5282</c:v>
                </c:pt>
                <c:pt idx="1">
                  <c:v>8.4699999999999998E-2</c:v>
                </c:pt>
                <c:pt idx="2">
                  <c:v>9.7699999999999995E-2</c:v>
                </c:pt>
                <c:pt idx="3">
                  <c:v>4.7100000000000003E-2</c:v>
                </c:pt>
                <c:pt idx="4">
                  <c:v>3.5799999999999998E-2</c:v>
                </c:pt>
                <c:pt idx="5">
                  <c:v>5.33E-2</c:v>
                </c:pt>
                <c:pt idx="6">
                  <c:v>2.87E-2</c:v>
                </c:pt>
                <c:pt idx="7">
                  <c:v>4.2799999999999998E-2</c:v>
                </c:pt>
                <c:pt idx="8">
                  <c:v>3.5700000000000003E-2</c:v>
                </c:pt>
                <c:pt idx="9">
                  <c:v>4.5999999999999999E-2</c:v>
                </c:pt>
              </c:numCache>
            </c:numRef>
          </c:val>
          <c:extLst>
            <c:ext xmlns:c16="http://schemas.microsoft.com/office/drawing/2014/chart" uri="{C3380CC4-5D6E-409C-BE32-E72D297353CC}">
              <c16:uniqueId val="{0000000E-A76A-419C-BABF-73A1136B3894}"/>
            </c:ext>
          </c:extLst>
        </c:ser>
        <c:dLbls>
          <c:showLegendKey val="0"/>
          <c:showVal val="1"/>
          <c:showCatName val="0"/>
          <c:showSerName val="0"/>
          <c:showPercent val="0"/>
          <c:showBubbleSize val="0"/>
        </c:dLbls>
        <c:gapWidth val="150"/>
        <c:overlap val="-25"/>
        <c:axId val="160591584"/>
        <c:axId val="160591976"/>
      </c:barChart>
      <c:catAx>
        <c:axId val="160591584"/>
        <c:scaling>
          <c:orientation val="minMax"/>
        </c:scaling>
        <c:delete val="0"/>
        <c:axPos val="b"/>
        <c:numFmt formatCode="General" sourceLinked="0"/>
        <c:majorTickMark val="none"/>
        <c:minorTickMark val="none"/>
        <c:tickLblPos val="nextTo"/>
        <c:txPr>
          <a:bodyPr/>
          <a:lstStyle/>
          <a:p>
            <a:pPr>
              <a:defRPr sz="1800"/>
            </a:pPr>
            <a:endParaRPr lang="en-US"/>
          </a:p>
        </c:txPr>
        <c:crossAx val="160591976"/>
        <c:crosses val="autoZero"/>
        <c:auto val="1"/>
        <c:lblAlgn val="ctr"/>
        <c:lblOffset val="100"/>
        <c:noMultiLvlLbl val="0"/>
      </c:catAx>
      <c:valAx>
        <c:axId val="160591976"/>
        <c:scaling>
          <c:orientation val="minMax"/>
          <c:max val="0.6"/>
        </c:scaling>
        <c:delete val="1"/>
        <c:axPos val="l"/>
        <c:numFmt formatCode="0%" sourceLinked="0"/>
        <c:majorTickMark val="none"/>
        <c:minorTickMark val="none"/>
        <c:tickLblPos val="nextTo"/>
        <c:crossAx val="160591584"/>
        <c:crosses val="autoZero"/>
        <c:crossBetween val="between"/>
      </c:valAx>
    </c:plotArea>
    <c:legend>
      <c:legendPos val="t"/>
      <c:legendEntry>
        <c:idx val="0"/>
        <c:txPr>
          <a:bodyPr/>
          <a:lstStyle/>
          <a:p>
            <a:pPr>
              <a:defRPr sz="2400" b="0"/>
            </a:pPr>
            <a:endParaRPr lang="en-US"/>
          </a:p>
        </c:txPr>
      </c:legendEntry>
      <c:legendEntry>
        <c:idx val="1"/>
        <c:txPr>
          <a:bodyPr/>
          <a:lstStyle/>
          <a:p>
            <a:pPr>
              <a:defRPr sz="2400" b="0"/>
            </a:pPr>
            <a:endParaRPr lang="en-US"/>
          </a:p>
        </c:txPr>
      </c:legendEntry>
      <c:layout>
        <c:manualLayout>
          <c:xMode val="edge"/>
          <c:yMode val="edge"/>
          <c:x val="0.63262117235345605"/>
          <c:y val="0.19230769230769201"/>
          <c:w val="0.25007239720035002"/>
          <c:h val="7.9064203513022402E-2"/>
        </c:manualLayout>
      </c:layout>
      <c:overlay val="0"/>
      <c:txPr>
        <a:bodyPr/>
        <a:lstStyle/>
        <a:p>
          <a:pPr>
            <a:defRPr sz="2800" b="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3.0172413793103401E-2"/>
          <c:y val="3.31766539905992E-2"/>
          <c:w val="0.96264367816092"/>
          <c:h val="0.68096635867616295"/>
        </c:manualLayout>
      </c:layout>
      <c:barChart>
        <c:barDir val="col"/>
        <c:grouping val="clustered"/>
        <c:varyColors val="1"/>
        <c:ser>
          <c:idx val="0"/>
          <c:order val="0"/>
          <c:tx>
            <c:v>Actual MJ use</c:v>
          </c:tx>
          <c:spPr>
            <a:solidFill>
              <a:schemeClr val="accent5">
                <a:lumMod val="75000"/>
              </a:schemeClr>
            </a:solidFill>
            <a:ln>
              <a:solidFill>
                <a:schemeClr val="bg1"/>
              </a:solidFill>
            </a:ln>
            <a:effectLst/>
          </c:spPr>
          <c:invertIfNegative val="0"/>
          <c:dLbls>
            <c:dLbl>
              <c:idx val="2"/>
              <c:layout>
                <c:manualLayout>
                  <c:x val="-5.74723956919178E-3"/>
                  <c:y val="2.7270365272585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E5B-4BE9-950C-2FF74312850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Sheet2!$B$3:$B$12</c:f>
              <c:strCache>
                <c:ptCount val="10"/>
                <c:pt idx="0">
                  <c:v>Never</c:v>
                </c:pt>
                <c:pt idx="1">
                  <c:v>Once a year</c:v>
                </c:pt>
                <c:pt idx="2">
                  <c:v>2 to 3 times a year</c:v>
                </c:pt>
                <c:pt idx="3">
                  <c:v>Every other month</c:v>
                </c:pt>
                <c:pt idx="4">
                  <c:v>Once a month</c:v>
                </c:pt>
                <c:pt idx="5">
                  <c:v>2 to 3 times a month</c:v>
                </c:pt>
                <c:pt idx="6">
                  <c:v>Once per week</c:v>
                </c:pt>
                <c:pt idx="7">
                  <c:v>More than once a week</c:v>
                </c:pt>
                <c:pt idx="8">
                  <c:v>Every other day</c:v>
                </c:pt>
                <c:pt idx="9">
                  <c:v>Every day</c:v>
                </c:pt>
              </c:strCache>
            </c:strRef>
          </c:cat>
          <c:val>
            <c:numRef>
              <c:f>Sheet2!$D$3:$D$12</c:f>
              <c:numCache>
                <c:formatCode>####.0</c:formatCode>
                <c:ptCount val="10"/>
                <c:pt idx="0">
                  <c:v>57.068062827225141</c:v>
                </c:pt>
                <c:pt idx="1">
                  <c:v>7.7106139933365068</c:v>
                </c:pt>
                <c:pt idx="2">
                  <c:v>8.7577344121846732</c:v>
                </c:pt>
                <c:pt idx="3">
                  <c:v>3.7125178486435031</c:v>
                </c:pt>
                <c:pt idx="4">
                  <c:v>3.2365540218943361</c:v>
                </c:pt>
                <c:pt idx="5">
                  <c:v>3.9504997620180871</c:v>
                </c:pt>
                <c:pt idx="6">
                  <c:v>2.522608281770585</c:v>
                </c:pt>
                <c:pt idx="7">
                  <c:v>4.9976201808662539</c:v>
                </c:pt>
                <c:pt idx="8">
                  <c:v>2.522608281770585</c:v>
                </c:pt>
                <c:pt idx="9">
                  <c:v>5.521180390290338</c:v>
                </c:pt>
              </c:numCache>
            </c:numRef>
          </c:val>
          <c:extLst>
            <c:ext xmlns:c16="http://schemas.microsoft.com/office/drawing/2014/chart" uri="{C3380CC4-5D6E-409C-BE32-E72D297353CC}">
              <c16:uniqueId val="{00000001-9E5B-4BE9-950C-2FF74312850F}"/>
            </c:ext>
          </c:extLst>
        </c:ser>
        <c:ser>
          <c:idx val="1"/>
          <c:order val="1"/>
          <c:tx>
            <c:v>Perceived MJ use by same-age peer</c:v>
          </c:tx>
          <c:spPr>
            <a:solidFill>
              <a:schemeClr val="tx2"/>
            </a:solidFill>
            <a:ln>
              <a:solidFill>
                <a:schemeClr val="bg1"/>
              </a:solidFill>
            </a:ln>
            <a:effectLst/>
          </c:spPr>
          <c:invertIfNegative val="0"/>
          <c:dLbls>
            <c:dLbl>
              <c:idx val="2"/>
              <c:layout>
                <c:manualLayout>
                  <c:x val="4.3103448275862103E-3"/>
                  <c:y val="2.72703652725855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5B-4BE9-950C-2FF74312850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Sheet2!$B$3:$B$12</c:f>
              <c:strCache>
                <c:ptCount val="10"/>
                <c:pt idx="0">
                  <c:v>Never</c:v>
                </c:pt>
                <c:pt idx="1">
                  <c:v>Once a year</c:v>
                </c:pt>
                <c:pt idx="2">
                  <c:v>2 to 3 times a year</c:v>
                </c:pt>
                <c:pt idx="3">
                  <c:v>Every other month</c:v>
                </c:pt>
                <c:pt idx="4">
                  <c:v>Once a month</c:v>
                </c:pt>
                <c:pt idx="5">
                  <c:v>2 to 3 times a month</c:v>
                </c:pt>
                <c:pt idx="6">
                  <c:v>Once per week</c:v>
                </c:pt>
                <c:pt idx="7">
                  <c:v>More than once a week</c:v>
                </c:pt>
                <c:pt idx="8">
                  <c:v>Every other day</c:v>
                </c:pt>
                <c:pt idx="9">
                  <c:v>Every day</c:v>
                </c:pt>
              </c:strCache>
            </c:strRef>
          </c:cat>
          <c:val>
            <c:numRef>
              <c:f>Sheet2!$E$3:$E$12</c:f>
              <c:numCache>
                <c:formatCode>####.0</c:formatCode>
                <c:ptCount val="10"/>
                <c:pt idx="0">
                  <c:v>2.475011899095668</c:v>
                </c:pt>
                <c:pt idx="1">
                  <c:v>1.9038553069966679</c:v>
                </c:pt>
                <c:pt idx="2">
                  <c:v>8.7577344121846732</c:v>
                </c:pt>
                <c:pt idx="3">
                  <c:v>7.0442646358876724</c:v>
                </c:pt>
                <c:pt idx="4">
                  <c:v>10.28081865778201</c:v>
                </c:pt>
                <c:pt idx="5">
                  <c:v>18.752974773917181</c:v>
                </c:pt>
                <c:pt idx="6">
                  <c:v>12.85102332222751</c:v>
                </c:pt>
                <c:pt idx="7">
                  <c:v>21.0851975249881</c:v>
                </c:pt>
                <c:pt idx="8">
                  <c:v>8.6625416468348408</c:v>
                </c:pt>
                <c:pt idx="9">
                  <c:v>8.0913850547358379</c:v>
                </c:pt>
              </c:numCache>
            </c:numRef>
          </c:val>
          <c:extLst>
            <c:ext xmlns:c16="http://schemas.microsoft.com/office/drawing/2014/chart" uri="{C3380CC4-5D6E-409C-BE32-E72D297353CC}">
              <c16:uniqueId val="{00000003-9E5B-4BE9-950C-2FF74312850F}"/>
            </c:ext>
          </c:extLst>
        </c:ser>
        <c:dLbls>
          <c:showLegendKey val="0"/>
          <c:showVal val="1"/>
          <c:showCatName val="0"/>
          <c:showSerName val="0"/>
          <c:showPercent val="0"/>
          <c:showBubbleSize val="0"/>
        </c:dLbls>
        <c:gapWidth val="150"/>
        <c:overlap val="-25"/>
        <c:axId val="160592760"/>
        <c:axId val="160593152"/>
      </c:barChart>
      <c:catAx>
        <c:axId val="160592760"/>
        <c:scaling>
          <c:orientation val="minMax"/>
        </c:scaling>
        <c:delete val="0"/>
        <c:axPos val="b"/>
        <c:numFmt formatCode="General" sourceLinked="0"/>
        <c:majorTickMark val="none"/>
        <c:minorTickMark val="none"/>
        <c:tickLblPos val="nextTo"/>
        <c:crossAx val="160593152"/>
        <c:crosses val="autoZero"/>
        <c:auto val="1"/>
        <c:lblAlgn val="ctr"/>
        <c:lblOffset val="100"/>
        <c:noMultiLvlLbl val="0"/>
      </c:catAx>
      <c:valAx>
        <c:axId val="160593152"/>
        <c:scaling>
          <c:orientation val="minMax"/>
        </c:scaling>
        <c:delete val="1"/>
        <c:axPos val="l"/>
        <c:numFmt formatCode="#,##0" sourceLinked="0"/>
        <c:majorTickMark val="none"/>
        <c:minorTickMark val="none"/>
        <c:tickLblPos val="nextTo"/>
        <c:crossAx val="160592760"/>
        <c:crosses val="autoZero"/>
        <c:crossBetween val="between"/>
      </c:valAx>
    </c:plotArea>
    <c:legend>
      <c:legendPos val="t"/>
      <c:layout>
        <c:manualLayout>
          <c:xMode val="edge"/>
          <c:yMode val="edge"/>
          <c:x val="0.49086376595166986"/>
          <c:y val="1.6362219163551298E-2"/>
          <c:w val="0.50390465200470635"/>
          <c:h val="0.24543887036269599"/>
        </c:manualLayout>
      </c:layout>
      <c:overlay val="0"/>
      <c:spPr>
        <a:ln>
          <a:noFill/>
        </a:ln>
      </c:spPr>
      <c:txPr>
        <a:bodyPr/>
        <a:lstStyle/>
        <a:p>
          <a:pPr>
            <a:defRPr sz="1800" b="0"/>
          </a:pPr>
          <a:endParaRPr lang="en-US"/>
        </a:p>
      </c:txPr>
    </c:legend>
    <c:plotVisOnly val="1"/>
    <c:dispBlanksAs val="gap"/>
    <c:showDLblsOverMax val="0"/>
  </c:chart>
  <c:spPr>
    <a:noFill/>
    <a:ln>
      <a:noFill/>
    </a:ln>
  </c:spPr>
  <c:txPr>
    <a:bodyPr/>
    <a:lstStyle/>
    <a:p>
      <a:pPr>
        <a:defRPr sz="1800">
          <a:latin typeface="Calibri" panose="020F050202020403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DBA37DC-6325-406F-B581-14DACE3A7904}" type="datetimeFigureOut">
              <a:rPr lang="en-US" smtClean="0"/>
              <a:t>9/19/2016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18A9B67-C6D7-4CFD-8BCF-C2349FBC2686}" type="slidenum">
              <a:rPr lang="en-US" smtClean="0"/>
              <a:t>‹#›</a:t>
            </a:fld>
            <a:endParaRPr lang="en-US"/>
          </a:p>
        </p:txBody>
      </p:sp>
    </p:spTree>
    <p:extLst>
      <p:ext uri="{BB962C8B-B14F-4D97-AF65-F5344CB8AC3E}">
        <p14:creationId xmlns:p14="http://schemas.microsoft.com/office/powerpoint/2010/main" val="3951568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AA0F860-5D36-4C2F-B461-D2ECFC769219}" type="datetimeFigureOut">
              <a:rPr lang="en-US" smtClean="0"/>
              <a:t>9/19/2016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4108F4F-3645-4B9E-B7FC-CFFB988E884C}" type="slidenum">
              <a:rPr lang="en-US" smtClean="0"/>
              <a:t>‹#›</a:t>
            </a:fld>
            <a:endParaRPr lang="en-US" dirty="0"/>
          </a:p>
        </p:txBody>
      </p:sp>
    </p:spTree>
    <p:extLst>
      <p:ext uri="{BB962C8B-B14F-4D97-AF65-F5344CB8AC3E}">
        <p14:creationId xmlns:p14="http://schemas.microsoft.com/office/powerpoint/2010/main" val="59850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3E3AE0-F110-4024-B223-A21633A35DE0}" type="slidenum">
              <a:rPr lang="en-US" smtClean="0"/>
              <a:pPr>
                <a:defRPr/>
              </a:pPr>
              <a:t>1</a:t>
            </a:fld>
            <a:endParaRPr lang="en-US" dirty="0"/>
          </a:p>
        </p:txBody>
      </p:sp>
    </p:spTree>
    <p:extLst>
      <p:ext uri="{BB962C8B-B14F-4D97-AF65-F5344CB8AC3E}">
        <p14:creationId xmlns:p14="http://schemas.microsoft.com/office/powerpoint/2010/main" val="3592508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08F4F-3645-4B9E-B7FC-CFFB988E884C}" type="slidenum">
              <a:rPr lang="en-US" smtClean="0"/>
              <a:t>14</a:t>
            </a:fld>
            <a:endParaRPr lang="en-US" dirty="0"/>
          </a:p>
        </p:txBody>
      </p:sp>
    </p:spTree>
    <p:extLst>
      <p:ext uri="{BB962C8B-B14F-4D97-AF65-F5344CB8AC3E}">
        <p14:creationId xmlns:p14="http://schemas.microsoft.com/office/powerpoint/2010/main" val="2245091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08F4F-3645-4B9E-B7FC-CFFB988E884C}" type="slidenum">
              <a:rPr lang="en-US" smtClean="0"/>
              <a:t>15</a:t>
            </a:fld>
            <a:endParaRPr lang="en-US" dirty="0"/>
          </a:p>
        </p:txBody>
      </p:sp>
    </p:spTree>
    <p:extLst>
      <p:ext uri="{BB962C8B-B14F-4D97-AF65-F5344CB8AC3E}">
        <p14:creationId xmlns:p14="http://schemas.microsoft.com/office/powerpoint/2010/main" val="3530744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08F4F-3645-4B9E-B7FC-CFFB988E884C}" type="slidenum">
              <a:rPr lang="en-US" smtClean="0"/>
              <a:t>16</a:t>
            </a:fld>
            <a:endParaRPr lang="en-US" dirty="0"/>
          </a:p>
        </p:txBody>
      </p:sp>
    </p:spTree>
    <p:extLst>
      <p:ext uri="{BB962C8B-B14F-4D97-AF65-F5344CB8AC3E}">
        <p14:creationId xmlns:p14="http://schemas.microsoft.com/office/powerpoint/2010/main" val="141173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08F4F-3645-4B9E-B7FC-CFFB988E884C}" type="slidenum">
              <a:rPr lang="en-US" smtClean="0"/>
              <a:t>17</a:t>
            </a:fld>
            <a:endParaRPr lang="en-US" dirty="0"/>
          </a:p>
        </p:txBody>
      </p:sp>
    </p:spTree>
    <p:extLst>
      <p:ext uri="{BB962C8B-B14F-4D97-AF65-F5344CB8AC3E}">
        <p14:creationId xmlns:p14="http://schemas.microsoft.com/office/powerpoint/2010/main" val="514658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we ask people, "what does the typical 18-25 year old in Washington do related to marijuana," the right answer would be that they "never" use.  BUT, only 2% of people get that right.  Instead, you see the most common answers are they the typical person uses much</a:t>
            </a:r>
            <a:r>
              <a:rPr lang="en-US" sz="1200" kern="1200" baseline="0" dirty="0">
                <a:solidFill>
                  <a:schemeClr val="tx1"/>
                </a:solidFill>
                <a:effectLst/>
                <a:latin typeface="+mn-lt"/>
                <a:ea typeface="+mn-ea"/>
                <a:cs typeface="+mn-cs"/>
              </a:rPr>
              <a:t> more often</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Important because research shows that misperceptions of the prevalence of substance use are related to people's own actual use and even the consequences they experience.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Wolfson article referenced at the bottom shows that the most significant misperceptions of marijuana use come from the most frequent users; Kilmer article shows that people misperceive the frequency of marijuana use of the "typical" person, and that this is, in fact, associated with their own use and consequences.  So, there is a chance to correct misperceptions of prevalence.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Need</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correct that misperception</a:t>
            </a:r>
            <a:endParaRPr lang="en-US" dirty="0"/>
          </a:p>
        </p:txBody>
      </p:sp>
      <p:sp>
        <p:nvSpPr>
          <p:cNvPr id="4" name="Slide Number Placeholder 3"/>
          <p:cNvSpPr>
            <a:spLocks noGrp="1"/>
          </p:cNvSpPr>
          <p:nvPr>
            <p:ph type="sldNum" sz="quarter" idx="10"/>
          </p:nvPr>
        </p:nvSpPr>
        <p:spPr/>
        <p:txBody>
          <a:bodyPr/>
          <a:lstStyle/>
          <a:p>
            <a:fld id="{25738392-5BD7-483E-B3D3-DEC1C2BC02F9}"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53568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08F4F-3645-4B9E-B7FC-CFFB988E884C}" type="slidenum">
              <a:rPr lang="en-US" smtClean="0"/>
              <a:t>21</a:t>
            </a:fld>
            <a:endParaRPr lang="en-US" dirty="0"/>
          </a:p>
        </p:txBody>
      </p:sp>
    </p:spTree>
    <p:extLst>
      <p:ext uri="{BB962C8B-B14F-4D97-AF65-F5344CB8AC3E}">
        <p14:creationId xmlns:p14="http://schemas.microsoft.com/office/powerpoint/2010/main" val="4056737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08F4F-3645-4B9E-B7FC-CFFB988E884C}" type="slidenum">
              <a:rPr lang="en-US" smtClean="0"/>
              <a:t>23</a:t>
            </a:fld>
            <a:endParaRPr lang="en-US" dirty="0"/>
          </a:p>
        </p:txBody>
      </p:sp>
    </p:spTree>
    <p:extLst>
      <p:ext uri="{BB962C8B-B14F-4D97-AF65-F5344CB8AC3E}">
        <p14:creationId xmlns:p14="http://schemas.microsoft.com/office/powerpoint/2010/main" val="1620281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08F4F-3645-4B9E-B7FC-CFFB988E884C}" type="slidenum">
              <a:rPr lang="en-US" smtClean="0"/>
              <a:t>24</a:t>
            </a:fld>
            <a:endParaRPr lang="en-US" dirty="0"/>
          </a:p>
        </p:txBody>
      </p:sp>
    </p:spTree>
    <p:extLst>
      <p:ext uri="{BB962C8B-B14F-4D97-AF65-F5344CB8AC3E}">
        <p14:creationId xmlns:p14="http://schemas.microsoft.com/office/powerpoint/2010/main" val="199132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6AF7553-B771-4766-9E1F-2F14ED9DA5B7}"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57287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CC9B7-E86C-481D-A2AF-CCAD29EA6A1E}" type="slidenum">
              <a:rPr lang="en-US" altLang="en-US" smtClean="0"/>
              <a:pPr/>
              <a:t>31</a:t>
            </a:fld>
            <a:endParaRPr lang="en-US" altLang="en-US"/>
          </a:p>
        </p:txBody>
      </p:sp>
    </p:spTree>
    <p:extLst>
      <p:ext uri="{BB962C8B-B14F-4D97-AF65-F5344CB8AC3E}">
        <p14:creationId xmlns:p14="http://schemas.microsoft.com/office/powerpoint/2010/main" val="263221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AF7553-B771-4766-9E1F-2F14ED9DA5B7}"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1990752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B41ED-1272-446B-8091-390B6637446C}" type="slidenum">
              <a:rPr lang="en-US" smtClean="0"/>
              <a:t>32</a:t>
            </a:fld>
            <a:endParaRPr lang="en-US" dirty="0"/>
          </a:p>
        </p:txBody>
      </p:sp>
    </p:spTree>
    <p:extLst>
      <p:ext uri="{BB962C8B-B14F-4D97-AF65-F5344CB8AC3E}">
        <p14:creationId xmlns:p14="http://schemas.microsoft.com/office/powerpoint/2010/main" val="2211044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324BB-699F-4E45-976C-A12548991E93}" type="slidenum">
              <a:rPr lang="en-US" smtClean="0"/>
              <a:pPr/>
              <a:t>33</a:t>
            </a:fld>
            <a:endParaRPr lang="en-US" dirty="0"/>
          </a:p>
        </p:txBody>
      </p:sp>
    </p:spTree>
    <p:extLst>
      <p:ext uri="{BB962C8B-B14F-4D97-AF65-F5344CB8AC3E}">
        <p14:creationId xmlns:p14="http://schemas.microsoft.com/office/powerpoint/2010/main" val="3747282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kern="1200" dirty="0">
                <a:solidFill>
                  <a:schemeClr val="tx1"/>
                </a:solidFill>
                <a:effectLst/>
                <a:latin typeface="+mn-lt"/>
                <a:ea typeface="+mn-ea"/>
                <a:cs typeface="+mn-cs"/>
              </a:rPr>
              <a:t>Partnerships are critical</a:t>
            </a:r>
          </a:p>
          <a:p>
            <a:pPr marL="228600" lvl="0" indent="-228600">
              <a:buFont typeface="+mj-lt"/>
              <a:buAutoNum type="arabicPeriod"/>
            </a:pPr>
            <a:r>
              <a:rPr lang="en-US" sz="1200" kern="1200" dirty="0">
                <a:solidFill>
                  <a:schemeClr val="tx1"/>
                </a:solidFill>
                <a:effectLst/>
                <a:latin typeface="+mn-lt"/>
                <a:ea typeface="+mn-ea"/>
                <a:cs typeface="+mn-cs"/>
              </a:rPr>
              <a:t>Surveillance on data is valuable</a:t>
            </a:r>
          </a:p>
          <a:p>
            <a:pPr marL="228600" lvl="0" indent="-228600">
              <a:buFont typeface="+mj-lt"/>
              <a:buAutoNum type="arabicPeriod"/>
            </a:pPr>
            <a:r>
              <a:rPr lang="en-US" sz="1200" kern="1200" dirty="0">
                <a:solidFill>
                  <a:schemeClr val="tx1"/>
                </a:solidFill>
                <a:effectLst/>
                <a:latin typeface="+mn-lt"/>
                <a:ea typeface="+mn-ea"/>
                <a:cs typeface="+mn-cs"/>
              </a:rPr>
              <a:t>More research is needed that is specific and updated</a:t>
            </a:r>
          </a:p>
          <a:p>
            <a:pPr marL="228600" lvl="0" indent="-228600">
              <a:buFont typeface="+mj-lt"/>
              <a:buAutoNum type="arabicPeriod"/>
            </a:pPr>
            <a:r>
              <a:rPr lang="en-US" sz="1200" kern="1200" dirty="0">
                <a:solidFill>
                  <a:schemeClr val="tx1"/>
                </a:solidFill>
                <a:effectLst/>
                <a:latin typeface="+mn-lt"/>
                <a:ea typeface="+mn-ea"/>
                <a:cs typeface="+mn-cs"/>
              </a:rPr>
              <a:t>Pay attention to edibles and vapors – “appealing to youth” and evolving</a:t>
            </a:r>
            <a:r>
              <a:rPr lang="en-US" sz="1200" kern="1200" baseline="0" dirty="0">
                <a:solidFill>
                  <a:schemeClr val="tx1"/>
                </a:solidFill>
                <a:effectLst/>
                <a:latin typeface="+mn-lt"/>
                <a:ea typeface="+mn-ea"/>
                <a:cs typeface="+mn-cs"/>
              </a:rPr>
              <a:t> products</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Clearly communicate that marijuana is addictive</a:t>
            </a:r>
          </a:p>
          <a:p>
            <a:pPr marL="228600" lvl="0" indent="-228600">
              <a:buFont typeface="+mj-lt"/>
              <a:buAutoNum type="arabicPeriod"/>
            </a:pPr>
            <a:r>
              <a:rPr lang="en-US" sz="1200" kern="1200" dirty="0">
                <a:solidFill>
                  <a:schemeClr val="tx1"/>
                </a:solidFill>
                <a:effectLst/>
                <a:latin typeface="+mn-lt"/>
                <a:ea typeface="+mn-ea"/>
                <a:cs typeface="+mn-cs"/>
              </a:rPr>
              <a:t>Major impact on schools</a:t>
            </a:r>
          </a:p>
          <a:p>
            <a:pPr marL="228600" lvl="0" indent="-228600">
              <a:buFont typeface="+mj-lt"/>
              <a:buAutoNum type="arabicPeriod"/>
            </a:pPr>
            <a:r>
              <a:rPr lang="en-US" sz="1200" kern="1200" dirty="0">
                <a:solidFill>
                  <a:schemeClr val="tx1"/>
                </a:solidFill>
                <a:effectLst/>
                <a:latin typeface="+mn-lt"/>
                <a:ea typeface="+mn-ea"/>
                <a:cs typeface="+mn-cs"/>
              </a:rPr>
              <a:t>Potency matters</a:t>
            </a:r>
          </a:p>
          <a:p>
            <a:pPr marL="228600" lvl="0" indent="-228600">
              <a:buFont typeface="+mj-lt"/>
              <a:buAutoNum type="arabicPeriod"/>
            </a:pPr>
            <a:r>
              <a:rPr lang="en-US" sz="1200" kern="1200" dirty="0">
                <a:solidFill>
                  <a:schemeClr val="tx1"/>
                </a:solidFill>
                <a:effectLst/>
                <a:latin typeface="+mn-lt"/>
                <a:ea typeface="+mn-ea"/>
                <a:cs typeface="+mn-cs"/>
              </a:rPr>
              <a:t>Law enforcement attitudes impact public norms</a:t>
            </a:r>
          </a:p>
          <a:p>
            <a:pPr marL="228600" lvl="0" indent="-228600">
              <a:buFont typeface="+mj-lt"/>
              <a:buAutoNum type="arabicPeriod"/>
            </a:pPr>
            <a:r>
              <a:rPr lang="en-US" sz="1200" kern="1200" dirty="0">
                <a:solidFill>
                  <a:schemeClr val="tx1"/>
                </a:solidFill>
                <a:effectLst/>
                <a:latin typeface="+mn-lt"/>
                <a:ea typeface="+mn-ea"/>
                <a:cs typeface="+mn-cs"/>
              </a:rPr>
              <a:t>Tax and prices</a:t>
            </a:r>
            <a:r>
              <a:rPr lang="en-US" sz="1200" kern="1200" baseline="0" dirty="0">
                <a:solidFill>
                  <a:schemeClr val="tx1"/>
                </a:solidFill>
                <a:effectLst/>
                <a:latin typeface="+mn-lt"/>
                <a:ea typeface="+mn-ea"/>
                <a:cs typeface="+mn-cs"/>
              </a:rPr>
              <a:t> are important</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Consider density, geography and advertisement placement (ads on next 2</a:t>
            </a:r>
            <a:r>
              <a:rPr lang="en-US" sz="1200" kern="1200" baseline="0" dirty="0">
                <a:solidFill>
                  <a:schemeClr val="tx1"/>
                </a:solidFill>
                <a:effectLst/>
                <a:latin typeface="+mn-lt"/>
                <a:ea typeface="+mn-ea"/>
                <a:cs typeface="+mn-cs"/>
              </a:rPr>
              <a:t> pages)</a:t>
            </a:r>
          </a:p>
          <a:p>
            <a:pPr marL="228600" lvl="0" indent="-228600">
              <a:buFont typeface="+mj-lt"/>
              <a:buAutoNum type="arabicPeriod"/>
            </a:pPr>
            <a:r>
              <a:rPr lang="en-US" sz="1200" kern="1200" baseline="0" dirty="0">
                <a:solidFill>
                  <a:schemeClr val="tx1"/>
                </a:solidFill>
                <a:effectLst/>
                <a:latin typeface="+mn-lt"/>
                <a:ea typeface="+mn-ea"/>
                <a:cs typeface="+mn-cs"/>
              </a:rPr>
              <a:t>Use what we know.</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08F4F-3645-4B9E-B7FC-CFFB988E884C}" type="slidenum">
              <a:rPr lang="en-US" smtClean="0"/>
              <a:t>35</a:t>
            </a:fld>
            <a:endParaRPr lang="en-US" dirty="0"/>
          </a:p>
        </p:txBody>
      </p:sp>
    </p:spTree>
    <p:extLst>
      <p:ext uri="{BB962C8B-B14F-4D97-AF65-F5344CB8AC3E}">
        <p14:creationId xmlns:p14="http://schemas.microsoft.com/office/powerpoint/2010/main" val="369521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08F4F-3645-4B9E-B7FC-CFFB988E884C}" type="slidenum">
              <a:rPr lang="en-US" smtClean="0"/>
              <a:t>36</a:t>
            </a:fld>
            <a:endParaRPr lang="en-US" dirty="0"/>
          </a:p>
        </p:txBody>
      </p:sp>
    </p:spTree>
    <p:extLst>
      <p:ext uri="{BB962C8B-B14F-4D97-AF65-F5344CB8AC3E}">
        <p14:creationId xmlns:p14="http://schemas.microsoft.com/office/powerpoint/2010/main" val="2492718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3E3AE0-F110-4024-B223-A21633A35DE0}" type="slidenum">
              <a:rPr lang="en-US" smtClean="0"/>
              <a:pPr>
                <a:defRPr/>
              </a:pPr>
              <a:t>37</a:t>
            </a:fld>
            <a:endParaRPr lang="en-US" dirty="0"/>
          </a:p>
        </p:txBody>
      </p:sp>
    </p:spTree>
    <p:extLst>
      <p:ext uri="{BB962C8B-B14F-4D97-AF65-F5344CB8AC3E}">
        <p14:creationId xmlns:p14="http://schemas.microsoft.com/office/powerpoint/2010/main" val="3493759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05F3A8E-65DF-4CAF-B981-4185BAB06CF1}"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17324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CC9B7-E86C-481D-A2AF-CCAD29EA6A1E}" type="slidenum">
              <a:rPr lang="en-US" altLang="en-US" smtClean="0">
                <a:solidFill>
                  <a:srgbClr val="000000"/>
                </a:solidFill>
              </a:rPr>
              <a:pPr/>
              <a:t>5</a:t>
            </a:fld>
            <a:endParaRPr lang="en-US" altLang="en-US">
              <a:solidFill>
                <a:srgbClr val="000000"/>
              </a:solidFill>
            </a:endParaRPr>
          </a:p>
        </p:txBody>
      </p:sp>
    </p:spTree>
    <p:extLst>
      <p:ext uri="{BB962C8B-B14F-4D97-AF65-F5344CB8AC3E}">
        <p14:creationId xmlns:p14="http://schemas.microsoft.com/office/powerpoint/2010/main" val="3963558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08F4F-3645-4B9E-B7FC-CFFB988E884C}" type="slidenum">
              <a:rPr lang="en-US" smtClean="0"/>
              <a:t>7</a:t>
            </a:fld>
            <a:endParaRPr lang="en-US" dirty="0"/>
          </a:p>
        </p:txBody>
      </p:sp>
    </p:spTree>
    <p:extLst>
      <p:ext uri="{BB962C8B-B14F-4D97-AF65-F5344CB8AC3E}">
        <p14:creationId xmlns:p14="http://schemas.microsoft.com/office/powerpoint/2010/main" val="3368333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a:defRPr/>
            </a:pPr>
            <a:fld id="{46AF7553-B771-4766-9E1F-2F14ED9DA5B7}"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57142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F357B3D8-D94B-43BD-BD5D-DB0C895CAD9B}" type="slidenum">
              <a:rPr lang="en-US" sz="100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326073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08F4F-3645-4B9E-B7FC-CFFB988E884C}" type="slidenum">
              <a:rPr lang="en-US" smtClean="0"/>
              <a:t>11</a:t>
            </a:fld>
            <a:endParaRPr lang="en-US" dirty="0"/>
          </a:p>
        </p:txBody>
      </p:sp>
    </p:spTree>
    <p:extLst>
      <p:ext uri="{BB962C8B-B14F-4D97-AF65-F5344CB8AC3E}">
        <p14:creationId xmlns:p14="http://schemas.microsoft.com/office/powerpoint/2010/main" val="4118877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08F4F-3645-4B9E-B7FC-CFFB988E884C}" type="slidenum">
              <a:rPr lang="en-US" smtClean="0"/>
              <a:t>12</a:t>
            </a:fld>
            <a:endParaRPr lang="en-US" dirty="0"/>
          </a:p>
        </p:txBody>
      </p:sp>
    </p:spTree>
    <p:extLst>
      <p:ext uri="{BB962C8B-B14F-4D97-AF65-F5344CB8AC3E}">
        <p14:creationId xmlns:p14="http://schemas.microsoft.com/office/powerpoint/2010/main" val="113276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Wingdings" panose="05000000000000000000" pitchFamily="2" charset="2"/>
              <a:buChar char="q"/>
            </a:pPr>
            <a:r>
              <a:rPr lang="en-US" i="0" dirty="0"/>
              <a:t>Among 10</a:t>
            </a:r>
            <a:r>
              <a:rPr lang="en-US" i="0" baseline="30000" dirty="0"/>
              <a:t>th</a:t>
            </a:r>
            <a:r>
              <a:rPr lang="en-US" i="0" dirty="0"/>
              <a:t> graders, there has been a </a:t>
            </a:r>
            <a:r>
              <a:rPr lang="en-US" b="1" i="0" dirty="0"/>
              <a:t>slight </a:t>
            </a:r>
            <a:r>
              <a:rPr lang="en-US" b="1" i="0" u="sng" dirty="0"/>
              <a:t>decline</a:t>
            </a:r>
            <a:r>
              <a:rPr lang="en-US" b="1" i="0" dirty="0"/>
              <a:t> </a:t>
            </a:r>
            <a:r>
              <a:rPr lang="en-US" i="0" dirty="0"/>
              <a:t>in marijuana use. The survey data reveals that, of the number of days within the past 30 days, the percentage of 10</a:t>
            </a:r>
            <a:r>
              <a:rPr lang="en-US" i="0" baseline="30000" dirty="0"/>
              <a:t>th</a:t>
            </a:r>
            <a:r>
              <a:rPr lang="en-US" i="0" dirty="0"/>
              <a:t> graders reporting the marijuana use has also declined</a:t>
            </a:r>
            <a:r>
              <a:rPr lang="en-US" i="0" baseline="0" dirty="0"/>
              <a:t> (e.g., </a:t>
            </a:r>
            <a:r>
              <a:rPr lang="en-US" i="0" dirty="0"/>
              <a:t>for 10 or more days was 6.2% in 2010, 6.4% in 2012, and 5.9% in 2014).</a:t>
            </a:r>
          </a:p>
          <a:p>
            <a:pPr marL="171441" indent="-171441" defTabSz="914350">
              <a:buFont typeface="Wingdings" panose="05000000000000000000" pitchFamily="2" charset="2"/>
              <a:buChar char="q"/>
              <a:defRPr/>
            </a:pPr>
            <a:r>
              <a:rPr lang="en-US" i="0" dirty="0"/>
              <a:t>Anecdotally, the increased availability</a:t>
            </a:r>
            <a:r>
              <a:rPr lang="en-US" i="0" baseline="0" dirty="0"/>
              <a:t> of marijuana-laced edibles is of growing concern in public schools across Washington, which might account in part for the reduction in students smoking marijuana.  There is need for more access data before this can be conclusive.  </a:t>
            </a:r>
            <a:endParaRPr lang="en-US" dirty="0"/>
          </a:p>
          <a:p>
            <a:pPr marL="171441" indent="-171441" defTabSz="914350">
              <a:buFont typeface="Wingdings" panose="05000000000000000000" pitchFamily="2" charset="2"/>
              <a:buChar char="q"/>
              <a:defRPr/>
            </a:pPr>
            <a:r>
              <a:rPr lang="en-US" b="1" dirty="0"/>
              <a:t>The larger concern </a:t>
            </a:r>
            <a:r>
              <a:rPr lang="en-US" dirty="0"/>
              <a:t>is that 1</a:t>
            </a:r>
            <a:r>
              <a:rPr lang="en-US" baseline="0" dirty="0"/>
              <a:t> in 3 10</a:t>
            </a:r>
            <a:r>
              <a:rPr lang="en-US" baseline="30000" dirty="0"/>
              <a:t>th</a:t>
            </a:r>
            <a:r>
              <a:rPr lang="en-US" baseline="0" dirty="0"/>
              <a:t> graders are using 10 or more days.  </a:t>
            </a:r>
            <a:r>
              <a:rPr lang="en-US" dirty="0"/>
              <a:t>Students who use marijuana often have difficulty learning, remembering, and problem-solving.  These students are more likely to skip school, get lower grades and are less likely to graduate. (</a:t>
            </a:r>
            <a:r>
              <a:rPr lang="en-US" b="1" dirty="0"/>
              <a:t>Source</a:t>
            </a:r>
            <a:r>
              <a:rPr lang="en-US" dirty="0"/>
              <a:t>: </a:t>
            </a:r>
            <a:r>
              <a:rPr lang="en-US" i="1" dirty="0"/>
              <a:t>Healthy Youth Survey [HYS] 2014 – Report of Results</a:t>
            </a:r>
            <a:r>
              <a:rPr lang="en-US" dirty="0"/>
              <a:t>. Looking Glass Analytics, March 2015.)</a:t>
            </a:r>
          </a:p>
        </p:txBody>
      </p:sp>
      <p:sp>
        <p:nvSpPr>
          <p:cNvPr id="4" name="Slide Number Placeholder 3"/>
          <p:cNvSpPr>
            <a:spLocks noGrp="1"/>
          </p:cNvSpPr>
          <p:nvPr>
            <p:ph type="sldNum" sz="quarter" idx="10"/>
          </p:nvPr>
        </p:nvSpPr>
        <p:spPr/>
        <p:txBody>
          <a:bodyPr/>
          <a:lstStyle/>
          <a:p>
            <a:fld id="{96C985A5-2175-4095-891A-91CFFB4C239D}" type="slidenum">
              <a:rPr lang="en-US" smtClean="0"/>
              <a:pPr/>
              <a:t>13</a:t>
            </a:fld>
            <a:endParaRPr lang="en-US" dirty="0"/>
          </a:p>
        </p:txBody>
      </p:sp>
    </p:spTree>
    <p:extLst>
      <p:ext uri="{BB962C8B-B14F-4D97-AF65-F5344CB8AC3E}">
        <p14:creationId xmlns:p14="http://schemas.microsoft.com/office/powerpoint/2010/main" val="206917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2">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1CDBFF-73B1-4BCC-809A-5CECB816640E}"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9102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E9902E-6174-4911-BF16-10143789312A}" type="datetime1">
              <a:rPr lang="en-US" smtClean="0">
                <a:solidFill>
                  <a:prstClr val="black">
                    <a:tint val="75000"/>
                  </a:prstClr>
                </a:solidFill>
              </a:rPr>
              <a:t>9/19/2016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3931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543800" cy="808038"/>
          </a:xfrm>
        </p:spPr>
        <p:txBody>
          <a:bodyPr/>
          <a:lstStyle>
            <a:lvl1pPr>
              <a:defRPr>
                <a:solidFill>
                  <a:schemeClr val="tx2">
                    <a:lumMod val="50000"/>
                  </a:schemeClr>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68CFA-8A94-4703-AC48-A37C88AAC1CA}"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1413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chemeClr val="tx2">
                    <a:lumMod val="50000"/>
                  </a:schemeClr>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AED01-EEA4-4CE7-BBB5-0D754B8DEB82}"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2998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6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C1CDBFF-73B1-4BCC-809A-5CECB816640E}" type="datetime1">
              <a:rPr lang="en-US" smtClean="0">
                <a:solidFill>
                  <a:prstClr val="black">
                    <a:tint val="75000"/>
                  </a:prstClr>
                </a:solidFill>
              </a:rPr>
              <a:t>9/19/2016</a:t>
            </a:fld>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B2A28D-EFA0-468B-B3BA-2BFDD83A1F6A}"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88288B-DEAA-4467-B44D-FD5412281921}"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760155-F9F6-484C-B05F-523176574063}" type="datetime1">
              <a:rPr lang="en-US" smtClean="0">
                <a:solidFill>
                  <a:prstClr val="black">
                    <a:tint val="75000"/>
                  </a:prstClr>
                </a:solidFill>
              </a:rPr>
              <a:t>9/19/2016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0403CCC-04B3-42E0-B499-662A87CB9FFB}" type="datetime1">
              <a:rPr lang="en-US" smtClean="0">
                <a:solidFill>
                  <a:prstClr val="black">
                    <a:tint val="75000"/>
                  </a:prstClr>
                </a:solidFill>
              </a:rPr>
              <a:t>9/19/2016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6E7AE1-F0A5-4C11-A2BD-C3ED16911522}" type="datetime1">
              <a:rPr lang="en-US" smtClean="0">
                <a:solidFill>
                  <a:prstClr val="black">
                    <a:tint val="75000"/>
                  </a:prstClr>
                </a:solidFill>
              </a:rPr>
              <a:t>9/19/2016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1C0DC1-FD51-496E-9656-870B88893F88}"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4286250" y="6000750"/>
            <a:ext cx="455295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62600" y="5943600"/>
            <a:ext cx="3429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userDrawn="1"/>
        </p:nvSpPr>
        <p:spPr>
          <a:xfrm>
            <a:off x="609600" y="433743"/>
            <a:ext cx="4495800" cy="276999"/>
          </a:xfrm>
          <a:prstGeom prst="rect">
            <a:avLst/>
          </a:prstGeom>
          <a:noFill/>
        </p:spPr>
        <p:txBody>
          <a:bodyPr wrap="square" rtlCol="0">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Liquor and Cannabis Board</a:t>
            </a:r>
          </a:p>
        </p:txBody>
      </p:sp>
    </p:spTree>
    <p:extLst>
      <p:ext uri="{BB962C8B-B14F-4D97-AF65-F5344CB8AC3E}">
        <p14:creationId xmlns:p14="http://schemas.microsoft.com/office/powerpoint/2010/main" val="608384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E0CBFA-6209-403B-AA93-CEE3CDD3A455}" type="datetime1">
              <a:rPr lang="en-US" smtClean="0">
                <a:solidFill>
                  <a:prstClr val="black">
                    <a:tint val="75000"/>
                  </a:prstClr>
                </a:solidFill>
              </a:rPr>
              <a:t>9/19/2016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C320EC-2BD4-4E65-86D5-5AF02FC4ED4F}" type="datetime1">
              <a:rPr lang="en-US" smtClean="0">
                <a:solidFill>
                  <a:prstClr val="black">
                    <a:tint val="75000"/>
                  </a:prstClr>
                </a:solidFill>
              </a:rPr>
              <a:t>9/19/2016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E9902E-6174-4911-BF16-10143789312A}" type="datetime1">
              <a:rPr lang="en-US" smtClean="0">
                <a:solidFill>
                  <a:prstClr val="black">
                    <a:tint val="75000"/>
                  </a:prstClr>
                </a:solidFill>
              </a:rPr>
              <a:t>9/19/2016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68CFA-8A94-4703-AC48-A37C88AAC1CA}"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AED01-EEA4-4CE7-BBB5-0D754B8DEB82}"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xmlns="">
                <a:solidFill>
                  <a:srgbClr val="FFFFFF"/>
                </a:solidFill>
              </a14:hiddenFill>
            </a:ext>
          </a:extLst>
        </p:spPr>
      </p:pic>
      <p:sp>
        <p:nvSpPr>
          <p:cNvPr id="6146" name="Rectangle 2"/>
          <p:cNvSpPr>
            <a:spLocks noGrp="1" noChangeArrowheads="1"/>
          </p:cNvSpPr>
          <p:nvPr>
            <p:ph type="ctrTitle"/>
          </p:nvPr>
        </p:nvSpPr>
        <p:spPr>
          <a:xfrm>
            <a:off x="685800" y="682625"/>
            <a:ext cx="7772400" cy="1470025"/>
          </a:xfrm>
        </p:spPr>
        <p:txBody>
          <a:bodyPr/>
          <a:lstStyle>
            <a:lvl1pPr algn="ctr">
              <a:defRPr/>
            </a:lvl1pPr>
          </a:lstStyle>
          <a:p>
            <a:pPr lvl="0"/>
            <a:r>
              <a:rPr lang="en-US" altLang="en-US" noProof="0"/>
              <a:t>Click to edit Master title style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pPr lvl="0"/>
            <a:r>
              <a:rPr lang="en-US" altLang="en-US" noProof="0"/>
              <a:t>Click to edit Master subtitle style</a:t>
            </a:r>
          </a:p>
        </p:txBody>
      </p:sp>
      <p:sp>
        <p:nvSpPr>
          <p:cNvPr id="6149" name="Rectangle 5"/>
          <p:cNvSpPr>
            <a:spLocks noGrp="1" noChangeArrowheads="1"/>
          </p:cNvSpPr>
          <p:nvPr>
            <p:ph type="ftr" sz="quarter" idx="3"/>
          </p:nvPr>
        </p:nvSpPr>
        <p:spPr>
          <a:xfrm>
            <a:off x="2895600" y="6096000"/>
            <a:ext cx="2895600" cy="476250"/>
          </a:xfrm>
        </p:spPr>
        <p:txBody>
          <a:bodyPr/>
          <a:lstStyle>
            <a:lvl1pPr algn="l" eaLnBrk="0" hangingPunct="0">
              <a:spcBef>
                <a:spcPct val="50000"/>
              </a:spcBef>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Tree>
    <p:extLst>
      <p:ext uri="{BB962C8B-B14F-4D97-AF65-F5344CB8AC3E}">
        <p14:creationId xmlns:p14="http://schemas.microsoft.com/office/powerpoint/2010/main" val="2566778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ltLang="en-US" dirty="0"/>
              <a:t>PUBLIC HEALTH DIVISION</a:t>
            </a:r>
            <a:br>
              <a:rPr lang="en-US" altLang="en-US" dirty="0"/>
            </a:br>
            <a:r>
              <a:rPr lang="en-US" altLang="en-US" dirty="0"/>
              <a:t>Health Promotion &amp; Chronic Disease Prevention</a:t>
            </a:r>
          </a:p>
          <a:p>
            <a:endParaRPr lang="en-US" altLang="en-US" dirty="0"/>
          </a:p>
        </p:txBody>
      </p:sp>
    </p:spTree>
    <p:extLst>
      <p:ext uri="{BB962C8B-B14F-4D97-AF65-F5344CB8AC3E}">
        <p14:creationId xmlns:p14="http://schemas.microsoft.com/office/powerpoint/2010/main" val="2924700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dirty="0"/>
              <a:t>PUBLIC HEALTH DIVISION</a:t>
            </a:r>
            <a:br>
              <a:rPr lang="en-US" altLang="en-US" dirty="0"/>
            </a:br>
            <a:r>
              <a:rPr lang="en-US" altLang="en-US" dirty="0"/>
              <a:t>Health Promotion &amp; Chronic Disease Prevention</a:t>
            </a:r>
          </a:p>
          <a:p>
            <a:endParaRPr lang="en-US" altLang="en-US" dirty="0"/>
          </a:p>
        </p:txBody>
      </p:sp>
    </p:spTree>
    <p:extLst>
      <p:ext uri="{BB962C8B-B14F-4D97-AF65-F5344CB8AC3E}">
        <p14:creationId xmlns:p14="http://schemas.microsoft.com/office/powerpoint/2010/main" val="3354650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ltLang="en-US" dirty="0"/>
              <a:t>PUBLIC HEALTH DIVISION</a:t>
            </a:r>
            <a:br>
              <a:rPr lang="en-US" altLang="en-US" dirty="0"/>
            </a:br>
            <a:r>
              <a:rPr lang="en-US" altLang="en-US" dirty="0"/>
              <a:t>Health Promotion &amp; Chronic Disease Prevention</a:t>
            </a:r>
          </a:p>
          <a:p>
            <a:endParaRPr lang="en-US" altLang="en-US" dirty="0"/>
          </a:p>
        </p:txBody>
      </p:sp>
    </p:spTree>
    <p:extLst>
      <p:ext uri="{BB962C8B-B14F-4D97-AF65-F5344CB8AC3E}">
        <p14:creationId xmlns:p14="http://schemas.microsoft.com/office/powerpoint/2010/main" val="2904397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ltLang="en-US" dirty="0"/>
              <a:t>PUBLIC HEALTH DIVISION</a:t>
            </a:r>
            <a:br>
              <a:rPr lang="en-US" altLang="en-US" dirty="0"/>
            </a:br>
            <a:r>
              <a:rPr lang="en-US" altLang="en-US" dirty="0"/>
              <a:t>Health Promotion &amp; Chronic Disease Prevention</a:t>
            </a:r>
          </a:p>
          <a:p>
            <a:endParaRPr lang="en-US" altLang="en-US" dirty="0"/>
          </a:p>
        </p:txBody>
      </p:sp>
    </p:spTree>
    <p:extLst>
      <p:ext uri="{BB962C8B-B14F-4D97-AF65-F5344CB8AC3E}">
        <p14:creationId xmlns:p14="http://schemas.microsoft.com/office/powerpoint/2010/main" val="181703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599" cy="692424"/>
          </a:xfrm>
        </p:spPr>
        <p:txBody>
          <a:bodyPr/>
          <a:lstStyle>
            <a:lvl1pPr>
              <a:defRPr b="1">
                <a:solidFill>
                  <a:schemeClr val="tx2">
                    <a:lumMod val="50000"/>
                  </a:schemeClr>
                </a:solidFill>
                <a:effectLst>
                  <a:outerShdw blurRad="38100" dist="38100" dir="2700000" algn="tl">
                    <a:srgbClr val="000000">
                      <a:alpha val="43137"/>
                    </a:srgbClr>
                  </a:outerShdw>
                </a:effectLst>
              </a:defRPr>
            </a:lvl1pPr>
          </a:lstStyle>
          <a:p>
            <a:r>
              <a:rPr lang="en-US"/>
              <a:t>Click to edit Master title style</a:t>
            </a:r>
          </a:p>
        </p:txBody>
      </p:sp>
      <p:sp>
        <p:nvSpPr>
          <p:cNvPr id="3" name="Content Placeholder 2"/>
          <p:cNvSpPr>
            <a:spLocks noGrp="1"/>
          </p:cNvSpPr>
          <p:nvPr>
            <p:ph idx="1"/>
          </p:nvPr>
        </p:nvSpPr>
        <p:spPr>
          <a:xfrm>
            <a:off x="457200" y="1752600"/>
            <a:ext cx="82296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B2A28D-EFA0-468B-B3BA-2BFDD83A1F6A}"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1401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ltLang="en-US" dirty="0"/>
              <a:t>PUBLIC HEALTH DIVISION</a:t>
            </a:r>
            <a:br>
              <a:rPr lang="en-US" altLang="en-US" dirty="0"/>
            </a:br>
            <a:r>
              <a:rPr lang="en-US" altLang="en-US" dirty="0"/>
              <a:t>Health Promotion &amp; Chronic Disease Prevention</a:t>
            </a:r>
          </a:p>
          <a:p>
            <a:endParaRPr lang="en-US" altLang="en-US" dirty="0"/>
          </a:p>
          <a:p>
            <a:endParaRPr lang="en-US" altLang="en-US" dirty="0"/>
          </a:p>
        </p:txBody>
      </p:sp>
    </p:spTree>
    <p:extLst>
      <p:ext uri="{BB962C8B-B14F-4D97-AF65-F5344CB8AC3E}">
        <p14:creationId xmlns:p14="http://schemas.microsoft.com/office/powerpoint/2010/main" val="2084487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
        <p:nvSpPr>
          <p:cNvPr id="3" name="Slide Number Placeholder 2"/>
          <p:cNvSpPr>
            <a:spLocks noGrp="1"/>
          </p:cNvSpPr>
          <p:nvPr>
            <p:ph type="sldNum" sz="quarter" idx="11"/>
          </p:nvPr>
        </p:nvSpPr>
        <p:spPr/>
        <p:txBody>
          <a:bodyPr/>
          <a:lstStyle>
            <a:lvl1pPr>
              <a:defRPr/>
            </a:lvl1pPr>
          </a:lstStyle>
          <a:p>
            <a:fld id="{55E337D2-C393-44AC-831B-674F29E3279C}" type="slidenum">
              <a:rPr lang="en-US" altLang="en-US"/>
              <a:pPr/>
              <a:t>‹#›</a:t>
            </a:fld>
            <a:endParaRPr lang="en-US" altLang="en-US" dirty="0"/>
          </a:p>
        </p:txBody>
      </p:sp>
      <p:sp>
        <p:nvSpPr>
          <p:cNvPr id="4" name="Footer Placeholder 3"/>
          <p:cNvSpPr>
            <a:spLocks noGrp="1"/>
          </p:cNvSpPr>
          <p:nvPr>
            <p:ph type="ftr"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1636774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
        <p:nvSpPr>
          <p:cNvPr id="6" name="Slide Number Placeholder 5"/>
          <p:cNvSpPr>
            <a:spLocks noGrp="1"/>
          </p:cNvSpPr>
          <p:nvPr>
            <p:ph type="sldNum" sz="quarter" idx="11"/>
          </p:nvPr>
        </p:nvSpPr>
        <p:spPr/>
        <p:txBody>
          <a:bodyPr/>
          <a:lstStyle>
            <a:lvl1pPr>
              <a:defRPr/>
            </a:lvl1pPr>
          </a:lstStyle>
          <a:p>
            <a:fld id="{3AC02E80-3AFB-46E9-8303-C83909E20264}" type="slidenum">
              <a:rPr lang="en-US" altLang="en-US"/>
              <a:pPr/>
              <a:t>‹#›</a:t>
            </a:fld>
            <a:endParaRPr lang="en-US" altLang="en-US" dirty="0"/>
          </a:p>
        </p:txBody>
      </p:sp>
      <p:sp>
        <p:nvSpPr>
          <p:cNvPr id="7" name="Footer Placeholder 6"/>
          <p:cNvSpPr>
            <a:spLocks noGrp="1"/>
          </p:cNvSpPr>
          <p:nvPr>
            <p:ph type="ftr"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3215541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
        <p:nvSpPr>
          <p:cNvPr id="6" name="Slide Number Placeholder 5"/>
          <p:cNvSpPr>
            <a:spLocks noGrp="1"/>
          </p:cNvSpPr>
          <p:nvPr>
            <p:ph type="sldNum" sz="quarter" idx="11"/>
          </p:nvPr>
        </p:nvSpPr>
        <p:spPr/>
        <p:txBody>
          <a:bodyPr/>
          <a:lstStyle>
            <a:lvl1pPr>
              <a:defRPr/>
            </a:lvl1pPr>
          </a:lstStyle>
          <a:p>
            <a:fld id="{20CF692D-6F42-4B02-A0B5-0B6C980FC812}" type="slidenum">
              <a:rPr lang="en-US" altLang="en-US"/>
              <a:pPr/>
              <a:t>‹#›</a:t>
            </a:fld>
            <a:endParaRPr lang="en-US" altLang="en-US" dirty="0"/>
          </a:p>
        </p:txBody>
      </p:sp>
      <p:sp>
        <p:nvSpPr>
          <p:cNvPr id="7" name="Footer Placeholder 6"/>
          <p:cNvSpPr>
            <a:spLocks noGrp="1"/>
          </p:cNvSpPr>
          <p:nvPr>
            <p:ph type="ftr"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4084422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
        <p:nvSpPr>
          <p:cNvPr id="5" name="Slide Number Placeholder 4"/>
          <p:cNvSpPr>
            <a:spLocks noGrp="1"/>
          </p:cNvSpPr>
          <p:nvPr>
            <p:ph type="sldNum" sz="quarter" idx="11"/>
          </p:nvPr>
        </p:nvSpPr>
        <p:spPr/>
        <p:txBody>
          <a:bodyPr/>
          <a:lstStyle>
            <a:lvl1pPr>
              <a:defRPr/>
            </a:lvl1pPr>
          </a:lstStyle>
          <a:p>
            <a:fld id="{1384907B-912B-4B20-8065-EBD7269315EE}" type="slidenum">
              <a:rPr lang="en-US" altLang="en-US"/>
              <a:pPr/>
              <a:t>‹#›</a:t>
            </a:fld>
            <a:endParaRPr lang="en-US" altLang="en-US" dirty="0"/>
          </a:p>
        </p:txBody>
      </p:sp>
      <p:sp>
        <p:nvSpPr>
          <p:cNvPr id="6" name="Footer Placeholder 5"/>
          <p:cNvSpPr>
            <a:spLocks noGrp="1"/>
          </p:cNvSpPr>
          <p:nvPr>
            <p:ph type="ftr"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4215190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
        <p:nvSpPr>
          <p:cNvPr id="5" name="Slide Number Placeholder 4"/>
          <p:cNvSpPr>
            <a:spLocks noGrp="1"/>
          </p:cNvSpPr>
          <p:nvPr>
            <p:ph type="sldNum" sz="quarter" idx="11"/>
          </p:nvPr>
        </p:nvSpPr>
        <p:spPr/>
        <p:txBody>
          <a:bodyPr/>
          <a:lstStyle>
            <a:lvl1pPr>
              <a:defRPr/>
            </a:lvl1pPr>
          </a:lstStyle>
          <a:p>
            <a:fld id="{FA9038FB-E480-4A1D-B75F-EFD3689218C5}" type="slidenum">
              <a:rPr lang="en-US" altLang="en-US"/>
              <a:pPr/>
              <a:t>‹#›</a:t>
            </a:fld>
            <a:endParaRPr lang="en-US" altLang="en-US" dirty="0"/>
          </a:p>
        </p:txBody>
      </p:sp>
      <p:sp>
        <p:nvSpPr>
          <p:cNvPr id="6" name="Footer Placeholder 5"/>
          <p:cNvSpPr>
            <a:spLocks noGrp="1"/>
          </p:cNvSpPr>
          <p:nvPr>
            <p:ph type="ftr"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4095168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Tree>
    <p:extLst>
      <p:ext uri="{BB962C8B-B14F-4D97-AF65-F5344CB8AC3E}">
        <p14:creationId xmlns:p14="http://schemas.microsoft.com/office/powerpoint/2010/main" val="1212945276"/>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838517"/>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96220328"/>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550667"/>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lumMod val="50000"/>
                  </a:schemeClr>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88288B-DEAA-4467-B44D-FD5412281921}"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77504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284090"/>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8204685"/>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665538"/>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3233076"/>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9557305"/>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733153"/>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958645"/>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342900"/>
            <a:ext cx="9144000" cy="1104900"/>
          </a:xfrm>
          <a:prstGeom prst="rect">
            <a:avLst/>
          </a:prstGeom>
        </p:spPr>
        <p:txBody>
          <a:bodyPr/>
          <a:lstStyle/>
          <a:p>
            <a:r>
              <a:rPr lang="en-US" dirty="0"/>
              <a:t>Click to edit Master title style</a:t>
            </a:r>
          </a:p>
        </p:txBody>
      </p:sp>
      <p:sp>
        <p:nvSpPr>
          <p:cNvPr id="3" name="Chart Placeholder 2"/>
          <p:cNvSpPr>
            <a:spLocks noGrp="1"/>
          </p:cNvSpPr>
          <p:nvPr>
            <p:ph type="chart" idx="1"/>
          </p:nvPr>
        </p:nvSpPr>
        <p:spPr>
          <a:xfrm>
            <a:off x="609600" y="1524000"/>
            <a:ext cx="8059738" cy="4114800"/>
          </a:xfrm>
          <a:prstGeom prst="rect">
            <a:avLst/>
          </a:prstGeom>
        </p:spPr>
        <p:txBody>
          <a:bodyPr/>
          <a:lstStyle/>
          <a:p>
            <a:pPr lvl="0"/>
            <a:endParaRPr lang="en-US" noProof="0"/>
          </a:p>
        </p:txBody>
      </p:sp>
    </p:spTree>
    <p:extLst>
      <p:ext uri="{BB962C8B-B14F-4D97-AF65-F5344CB8AC3E}">
        <p14:creationId xmlns:p14="http://schemas.microsoft.com/office/powerpoint/2010/main" val="1048343725"/>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9C04504-6913-4FFA-A72D-4A030512B9EF}" type="datetimeFigureOut">
              <a:rPr lang="en-US" smtClean="0"/>
              <a:t>9/19/2016</a:t>
            </a:fld>
            <a:endParaRPr lang="en-US"/>
          </a:p>
        </p:txBody>
      </p:sp>
      <p:sp>
        <p:nvSpPr>
          <p:cNvPr id="5" name="Footer Placeholder 4"/>
          <p:cNvSpPr>
            <a:spLocks noGrp="1"/>
          </p:cNvSpPr>
          <p:nvPr>
            <p:ph type="ftr" sz="quarter" idx="11"/>
          </p:nvPr>
        </p:nvSpPr>
        <p:spPr/>
        <p:txBody>
          <a:bodyPr/>
          <a:lstStyle/>
          <a:p>
            <a:r>
              <a:rPr lang="en-US" altLang="en-US"/>
              <a:t>(Enter) DEPARTMENT (ALL CAPS)</a:t>
            </a:r>
            <a:br>
              <a:rPr lang="en-US" altLang="en-US"/>
            </a:br>
            <a:r>
              <a:rPr lang="en-US" altLang="en-US"/>
              <a:t>(Enter) Division or Office (Mixed Case)</a:t>
            </a:r>
          </a:p>
          <a:p>
            <a:endParaRPr lang="en-US" altLang="en-US" dirty="0"/>
          </a:p>
        </p:txBody>
      </p:sp>
      <p:sp>
        <p:nvSpPr>
          <p:cNvPr id="6" name="Slide Number Placeholder 5"/>
          <p:cNvSpPr>
            <a:spLocks noGrp="1"/>
          </p:cNvSpPr>
          <p:nvPr>
            <p:ph type="sldNum" sz="quarter" idx="12"/>
          </p:nvPr>
        </p:nvSpPr>
        <p:spPr/>
        <p:txBody>
          <a:bodyPr/>
          <a:lstStyle/>
          <a:p>
            <a:fld id="{B20CF5B5-3914-4EE7-98BE-CDB93214B086}" type="slidenum">
              <a:rPr lang="en-US" smtClean="0"/>
              <a:t>‹#›</a:t>
            </a:fld>
            <a:endParaRPr lang="en-US"/>
          </a:p>
        </p:txBody>
      </p:sp>
    </p:spTree>
    <p:extLst>
      <p:ext uri="{BB962C8B-B14F-4D97-AF65-F5344CB8AC3E}">
        <p14:creationId xmlns:p14="http://schemas.microsoft.com/office/powerpoint/2010/main" val="2014160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ltLang="en-US"/>
              <a:t>PUBLIC HEALTH DIVISION</a:t>
            </a:r>
            <a:br>
              <a:rPr lang="en-US" altLang="en-US"/>
            </a:br>
            <a:r>
              <a:rPr lang="en-US" altLang="en-US"/>
              <a:t>Health Promotion &amp; Chronic Disease Prevention</a:t>
            </a:r>
          </a:p>
          <a:p>
            <a:endParaRPr lang="en-US" alt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CF5B5-3914-4EE7-98BE-CDB93214B086}" type="slidenum">
              <a:rPr lang="en-US" smtClean="0"/>
              <a:t>‹#›</a:t>
            </a:fld>
            <a:endParaRPr lang="en-US"/>
          </a:p>
        </p:txBody>
      </p:sp>
    </p:spTree>
    <p:extLst>
      <p:ext uri="{BB962C8B-B14F-4D97-AF65-F5344CB8AC3E}">
        <p14:creationId xmlns:p14="http://schemas.microsoft.com/office/powerpoint/2010/main" val="402035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68776"/>
            <a:ext cx="7488621" cy="931424"/>
          </a:xfrm>
        </p:spPr>
        <p:txBody>
          <a:bodyPr/>
          <a:lstStyle>
            <a:lvl1pPr>
              <a:defRPr>
                <a:solidFill>
                  <a:schemeClr val="tx2">
                    <a:lumMod val="50000"/>
                  </a:schemeClr>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760155-F9F6-484C-B05F-523176574063}" type="datetime1">
              <a:rPr lang="en-US" smtClean="0">
                <a:solidFill>
                  <a:prstClr val="black">
                    <a:tint val="75000"/>
                  </a:prstClr>
                </a:solidFill>
              </a:rPr>
              <a:t>9/19/2016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68510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ltLang="en-US"/>
              <a:t>PUBLIC HEALTH DIVISION</a:t>
            </a:r>
            <a:br>
              <a:rPr lang="en-US" altLang="en-US"/>
            </a:br>
            <a:r>
              <a:rPr lang="en-US" altLang="en-US"/>
              <a:t>Health Promotion &amp; Chronic Disease Prevention</a:t>
            </a:r>
          </a:p>
          <a:p>
            <a:endParaRPr lang="en-US" alt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CF5B5-3914-4EE7-98BE-CDB93214B086}" type="slidenum">
              <a:rPr lang="en-US" smtClean="0"/>
              <a:t>‹#›</a:t>
            </a:fld>
            <a:endParaRPr lang="en-US"/>
          </a:p>
        </p:txBody>
      </p:sp>
    </p:spTree>
    <p:extLst>
      <p:ext uri="{BB962C8B-B14F-4D97-AF65-F5344CB8AC3E}">
        <p14:creationId xmlns:p14="http://schemas.microsoft.com/office/powerpoint/2010/main" val="3798035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ltLang="en-US"/>
              <a:t>PUBLIC HEALTH DIVISION</a:t>
            </a:r>
            <a:br>
              <a:rPr lang="en-US" altLang="en-US"/>
            </a:br>
            <a:r>
              <a:rPr lang="en-US" altLang="en-US"/>
              <a:t>Health Promotion &amp; Chronic Disease Prevention</a:t>
            </a:r>
          </a:p>
          <a:p>
            <a:endParaRPr lang="en-US" alt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CF5B5-3914-4EE7-98BE-CDB93214B086}" type="slidenum">
              <a:rPr lang="en-US" smtClean="0"/>
              <a:t>‹#›</a:t>
            </a:fld>
            <a:endParaRPr lang="en-US"/>
          </a:p>
        </p:txBody>
      </p:sp>
    </p:spTree>
    <p:extLst>
      <p:ext uri="{BB962C8B-B14F-4D97-AF65-F5344CB8AC3E}">
        <p14:creationId xmlns:p14="http://schemas.microsoft.com/office/powerpoint/2010/main" val="789213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ltLang="en-US"/>
              <a:t>PUBLIC HEALTH DIVISION</a:t>
            </a:r>
            <a:br>
              <a:rPr lang="en-US" altLang="en-US"/>
            </a:br>
            <a:r>
              <a:rPr lang="en-US" altLang="en-US"/>
              <a:t>Health Promotion &amp; Chronic Disease Prevention</a:t>
            </a:r>
          </a:p>
          <a:p>
            <a:endParaRPr lang="en-US" alt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0CF5B5-3914-4EE7-98BE-CDB93214B086}" type="slidenum">
              <a:rPr lang="en-US" smtClean="0"/>
              <a:t>‹#›</a:t>
            </a:fld>
            <a:endParaRPr lang="en-US"/>
          </a:p>
        </p:txBody>
      </p:sp>
    </p:spTree>
    <p:extLst>
      <p:ext uri="{BB962C8B-B14F-4D97-AF65-F5344CB8AC3E}">
        <p14:creationId xmlns:p14="http://schemas.microsoft.com/office/powerpoint/2010/main" val="2010589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ltLang="en-US"/>
              <a:t>PUBLIC HEALTH DIVISION</a:t>
            </a:r>
            <a:br>
              <a:rPr lang="en-US" altLang="en-US"/>
            </a:br>
            <a:r>
              <a:rPr lang="en-US" altLang="en-US"/>
              <a:t>Health Promotion &amp; Chronic Disease Prevention</a:t>
            </a:r>
          </a:p>
          <a:p>
            <a:endParaRPr lang="en-US" altLang="en-US"/>
          </a:p>
          <a:p>
            <a:endParaRPr lang="en-US" alt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0CF5B5-3914-4EE7-98BE-CDB93214B086}" type="slidenum">
              <a:rPr lang="en-US" smtClean="0"/>
              <a:t>‹#›</a:t>
            </a:fld>
            <a:endParaRPr lang="en-US"/>
          </a:p>
        </p:txBody>
      </p:sp>
    </p:spTree>
    <p:extLst>
      <p:ext uri="{BB962C8B-B14F-4D97-AF65-F5344CB8AC3E}">
        <p14:creationId xmlns:p14="http://schemas.microsoft.com/office/powerpoint/2010/main" val="1800353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a:t>(Enter) DEPARTMENT (ALL CAPS)</a:t>
            </a:r>
            <a:br>
              <a:rPr lang="en-US" altLang="en-US"/>
            </a:br>
            <a:r>
              <a:rPr lang="en-US" altLang="en-US"/>
              <a:t>(Enter) Division or Office (Mixed Case)</a:t>
            </a:r>
          </a:p>
          <a:p>
            <a:endParaRPr lang="en-US" altLang="en-US" dirty="0"/>
          </a:p>
        </p:txBody>
      </p:sp>
      <p:sp>
        <p:nvSpPr>
          <p:cNvPr id="3" name="Footer Placeholder 2"/>
          <p:cNvSpPr>
            <a:spLocks noGrp="1"/>
          </p:cNvSpPr>
          <p:nvPr>
            <p:ph type="ftr" sz="quarter" idx="11"/>
          </p:nvPr>
        </p:nvSpPr>
        <p:spPr/>
        <p:txBody>
          <a:bodyPr/>
          <a:lstStyle/>
          <a:p>
            <a:endParaRPr lang="en-US" altLang="en-US" dirty="0"/>
          </a:p>
        </p:txBody>
      </p:sp>
      <p:sp>
        <p:nvSpPr>
          <p:cNvPr id="4" name="Slide Number Placeholder 3"/>
          <p:cNvSpPr>
            <a:spLocks noGrp="1"/>
          </p:cNvSpPr>
          <p:nvPr>
            <p:ph type="sldNum" sz="quarter" idx="12"/>
          </p:nvPr>
        </p:nvSpPr>
        <p:spPr/>
        <p:txBody>
          <a:bodyPr/>
          <a:lstStyle/>
          <a:p>
            <a:fld id="{55E337D2-C393-44AC-831B-674F29E3279C}" type="slidenum">
              <a:rPr lang="en-US" altLang="en-US" smtClean="0"/>
              <a:pPr/>
              <a:t>‹#›</a:t>
            </a:fld>
            <a:endParaRPr lang="en-US" altLang="en-US" dirty="0"/>
          </a:p>
        </p:txBody>
      </p:sp>
    </p:spTree>
    <p:extLst>
      <p:ext uri="{BB962C8B-B14F-4D97-AF65-F5344CB8AC3E}">
        <p14:creationId xmlns:p14="http://schemas.microsoft.com/office/powerpoint/2010/main" val="3371654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ltLang="en-US"/>
              <a:t>(Enter) DEPARTMENT (ALL CAPS)</a:t>
            </a:r>
            <a:br>
              <a:rPr lang="en-US" altLang="en-US"/>
            </a:br>
            <a:r>
              <a:rPr lang="en-US" altLang="en-US"/>
              <a:t>(Enter) Division or Office (Mixed Case)</a:t>
            </a:r>
          </a:p>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3AC02E80-3AFB-46E9-8303-C83909E20264}" type="slidenum">
              <a:rPr lang="en-US" altLang="en-US" smtClean="0"/>
              <a:pPr/>
              <a:t>‹#›</a:t>
            </a:fld>
            <a:endParaRPr lang="en-US" altLang="en-US" dirty="0"/>
          </a:p>
        </p:txBody>
      </p:sp>
    </p:spTree>
    <p:extLst>
      <p:ext uri="{BB962C8B-B14F-4D97-AF65-F5344CB8AC3E}">
        <p14:creationId xmlns:p14="http://schemas.microsoft.com/office/powerpoint/2010/main" val="2446604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ltLang="en-US"/>
              <a:t>(Enter) DEPARTMENT (ALL CAPS)</a:t>
            </a:r>
            <a:br>
              <a:rPr lang="en-US" altLang="en-US"/>
            </a:br>
            <a:r>
              <a:rPr lang="en-US" altLang="en-US"/>
              <a:t>(Enter) Division or Office (Mixed Case)</a:t>
            </a:r>
          </a:p>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20CF692D-6F42-4B02-A0B5-0B6C980FC812}" type="slidenum">
              <a:rPr lang="en-US" altLang="en-US" smtClean="0"/>
              <a:pPr/>
              <a:t>‹#›</a:t>
            </a:fld>
            <a:endParaRPr lang="en-US" altLang="en-US" dirty="0"/>
          </a:p>
        </p:txBody>
      </p:sp>
    </p:spTree>
    <p:extLst>
      <p:ext uri="{BB962C8B-B14F-4D97-AF65-F5344CB8AC3E}">
        <p14:creationId xmlns:p14="http://schemas.microsoft.com/office/powerpoint/2010/main" val="8356831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ltLang="en-US"/>
              <a:t>(Enter) DEPARTMENT (ALL CAPS)</a:t>
            </a:r>
            <a:br>
              <a:rPr lang="en-US" altLang="en-US"/>
            </a:br>
            <a:r>
              <a:rPr lang="en-US" altLang="en-US"/>
              <a:t>(Enter) Division or Office (Mixed Case)</a:t>
            </a:r>
          </a:p>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1384907B-912B-4B20-8065-EBD7269315EE}" type="slidenum">
              <a:rPr lang="en-US" altLang="en-US" smtClean="0"/>
              <a:pPr/>
              <a:t>‹#›</a:t>
            </a:fld>
            <a:endParaRPr lang="en-US" altLang="en-US" dirty="0"/>
          </a:p>
        </p:txBody>
      </p:sp>
    </p:spTree>
    <p:extLst>
      <p:ext uri="{BB962C8B-B14F-4D97-AF65-F5344CB8AC3E}">
        <p14:creationId xmlns:p14="http://schemas.microsoft.com/office/powerpoint/2010/main" val="3429660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ltLang="en-US"/>
              <a:t>(Enter) DEPARTMENT (ALL CAPS)</a:t>
            </a:r>
            <a:br>
              <a:rPr lang="en-US" altLang="en-US"/>
            </a:br>
            <a:r>
              <a:rPr lang="en-US" altLang="en-US"/>
              <a:t>(Enter) Division or Office (Mixed Case)</a:t>
            </a:r>
          </a:p>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FA9038FB-E480-4A1D-B75F-EFD3689218C5}" type="slidenum">
              <a:rPr lang="en-US" altLang="en-US" smtClean="0"/>
              <a:pPr/>
              <a:t>‹#›</a:t>
            </a:fld>
            <a:endParaRPr lang="en-US" altLang="en-US" dirty="0"/>
          </a:p>
        </p:txBody>
      </p:sp>
    </p:spTree>
    <p:extLst>
      <p:ext uri="{BB962C8B-B14F-4D97-AF65-F5344CB8AC3E}">
        <p14:creationId xmlns:p14="http://schemas.microsoft.com/office/powerpoint/2010/main" val="14221929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4D460D-432B-457B-A37A-B5B8F2DE93E5}" type="datetimeFigureOut">
              <a:rPr lang="en-US" smtClean="0">
                <a:solidFill>
                  <a:prstClr val="black">
                    <a:tint val="75000"/>
                  </a:prstClr>
                </a:solidFill>
              </a:rPr>
              <a:p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F43323-E60D-4849-9DE6-AF38D116F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7945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30620"/>
            <a:ext cx="7520152" cy="787017"/>
          </a:xfrm>
        </p:spPr>
        <p:txBody>
          <a:bodyPr/>
          <a:lstStyle>
            <a:lvl1pPr>
              <a:defRPr>
                <a:solidFill>
                  <a:schemeClr val="tx2">
                    <a:lumMod val="50000"/>
                  </a:schemeClr>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403CCC-04B3-42E0-B499-662A87CB9FFB}" type="datetime1">
              <a:rPr lang="en-US" smtClean="0">
                <a:solidFill>
                  <a:prstClr val="black">
                    <a:tint val="75000"/>
                  </a:prstClr>
                </a:solidFill>
              </a:rPr>
              <a:t>9/19/2016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28422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4D460D-432B-457B-A37A-B5B8F2DE93E5}" type="datetimeFigureOut">
              <a:rPr lang="en-US" smtClean="0">
                <a:solidFill>
                  <a:prstClr val="black">
                    <a:tint val="75000"/>
                  </a:prstClr>
                </a:solidFill>
              </a:rPr>
              <a:p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F43323-E60D-4849-9DE6-AF38D116F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0921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4D460D-432B-457B-A37A-B5B8F2DE93E5}" type="datetimeFigureOut">
              <a:rPr lang="en-US" smtClean="0">
                <a:solidFill>
                  <a:prstClr val="black">
                    <a:tint val="75000"/>
                  </a:prstClr>
                </a:solidFill>
              </a:rPr>
              <a:p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F43323-E60D-4849-9DE6-AF38D116F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379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4D460D-432B-457B-A37A-B5B8F2DE93E5}" type="datetimeFigureOut">
              <a:rPr lang="en-US" smtClean="0">
                <a:solidFill>
                  <a:prstClr val="black">
                    <a:tint val="75000"/>
                  </a:prstClr>
                </a:solidFill>
              </a:rPr>
              <a:pPr/>
              <a:t>9/19/2016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F43323-E60D-4849-9DE6-AF38D116F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4418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4D460D-432B-457B-A37A-B5B8F2DE93E5}" type="datetimeFigureOut">
              <a:rPr lang="en-US" smtClean="0">
                <a:solidFill>
                  <a:prstClr val="black">
                    <a:tint val="75000"/>
                  </a:prstClr>
                </a:solidFill>
              </a:rPr>
              <a:pPr/>
              <a:t>9/19/2016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2F43323-E60D-4849-9DE6-AF38D116F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49957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4D460D-432B-457B-A37A-B5B8F2DE93E5}" type="datetimeFigureOut">
              <a:rPr lang="en-US" smtClean="0">
                <a:solidFill>
                  <a:prstClr val="black">
                    <a:tint val="75000"/>
                  </a:prstClr>
                </a:solidFill>
              </a:rPr>
              <a:pPr/>
              <a:t>9/19/2016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2F43323-E60D-4849-9DE6-AF38D116F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4882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4D460D-432B-457B-A37A-B5B8F2DE93E5}" type="datetimeFigureOut">
              <a:rPr lang="en-US" smtClean="0">
                <a:solidFill>
                  <a:prstClr val="black">
                    <a:tint val="75000"/>
                  </a:prstClr>
                </a:solidFill>
              </a:rPr>
              <a:pPr/>
              <a:t>9/19/2016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2F43323-E60D-4849-9DE6-AF38D116F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1301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4D460D-432B-457B-A37A-B5B8F2DE93E5}" type="datetimeFigureOut">
              <a:rPr lang="en-US" smtClean="0">
                <a:solidFill>
                  <a:prstClr val="black">
                    <a:tint val="75000"/>
                  </a:prstClr>
                </a:solidFill>
              </a:rPr>
              <a:pPr/>
              <a:t>9/19/2016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F43323-E60D-4849-9DE6-AF38D116F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23093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4D460D-432B-457B-A37A-B5B8F2DE93E5}" type="datetimeFigureOut">
              <a:rPr lang="en-US" smtClean="0">
                <a:solidFill>
                  <a:prstClr val="black">
                    <a:tint val="75000"/>
                  </a:prstClr>
                </a:solidFill>
              </a:rPr>
              <a:pPr/>
              <a:t>9/19/2016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2F43323-E60D-4849-9DE6-AF38D116F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16600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4D460D-432B-457B-A37A-B5B8F2DE93E5}" type="datetimeFigureOut">
              <a:rPr lang="en-US" smtClean="0">
                <a:solidFill>
                  <a:prstClr val="black">
                    <a:tint val="75000"/>
                  </a:prstClr>
                </a:solidFill>
              </a:rPr>
              <a:p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F43323-E60D-4849-9DE6-AF38D116F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861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4D460D-432B-457B-A37A-B5B8F2DE93E5}" type="datetimeFigureOut">
              <a:rPr lang="en-US" smtClean="0">
                <a:solidFill>
                  <a:prstClr val="black">
                    <a:tint val="75000"/>
                  </a:prstClr>
                </a:solidFill>
              </a:rPr>
              <a:pPr/>
              <a:t>9/19/2016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F43323-E60D-4849-9DE6-AF38D116F87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624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14854"/>
            <a:ext cx="7504386" cy="802783"/>
          </a:xfrm>
        </p:spPr>
        <p:txBody>
          <a:bodyPr/>
          <a:lstStyle>
            <a:lvl1pPr>
              <a:defRPr>
                <a:solidFill>
                  <a:schemeClr val="tx2">
                    <a:lumMod val="50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1D6E7AE1-F0A5-4C11-A2BD-C3ED16911522}" type="datetime1">
              <a:rPr lang="en-US" smtClean="0">
                <a:solidFill>
                  <a:prstClr val="black">
                    <a:tint val="75000"/>
                  </a:prstClr>
                </a:solidFill>
              </a:rPr>
              <a:t>9/19/2016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3285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 xmlns:a14="http://schemas.microsoft.com/office/drawing/2010/main">
                <a:solidFill>
                  <a:srgbClr val="FFFFFF"/>
                </a:solidFill>
              </a14:hiddenFill>
            </a:ext>
          </a:extLst>
        </p:spPr>
      </p:pic>
      <p:sp>
        <p:nvSpPr>
          <p:cNvPr id="6146" name="Rectangle 2"/>
          <p:cNvSpPr>
            <a:spLocks noGrp="1" noChangeArrowheads="1"/>
          </p:cNvSpPr>
          <p:nvPr>
            <p:ph type="ctrTitle"/>
          </p:nvPr>
        </p:nvSpPr>
        <p:spPr>
          <a:xfrm>
            <a:off x="685800" y="682625"/>
            <a:ext cx="7772400" cy="1470025"/>
          </a:xfrm>
        </p:spPr>
        <p:txBody>
          <a:bodyPr/>
          <a:lstStyle>
            <a:lvl1pPr algn="ctr">
              <a:defRPr/>
            </a:lvl1pPr>
          </a:lstStyle>
          <a:p>
            <a:pPr lvl="0"/>
            <a:r>
              <a:rPr lang="en-US" altLang="en-US" noProof="0"/>
              <a:t>Click to edit Master title style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pPr lvl="0"/>
            <a:r>
              <a:rPr lang="en-US" altLang="en-US" noProof="0"/>
              <a:t>Click to edit Master subtitle style</a:t>
            </a:r>
          </a:p>
        </p:txBody>
      </p:sp>
      <p:sp>
        <p:nvSpPr>
          <p:cNvPr id="6149" name="Rectangle 5"/>
          <p:cNvSpPr>
            <a:spLocks noGrp="1" noChangeArrowheads="1"/>
          </p:cNvSpPr>
          <p:nvPr>
            <p:ph type="ftr" sz="quarter" idx="3"/>
          </p:nvPr>
        </p:nvSpPr>
        <p:spPr>
          <a:xfrm>
            <a:off x="2895600" y="6096000"/>
            <a:ext cx="2895600" cy="476250"/>
          </a:xfrm>
        </p:spPr>
        <p:txBody>
          <a:bodyPr/>
          <a:lstStyle>
            <a:lvl1pPr algn="l" eaLnBrk="0" hangingPunct="0">
              <a:spcBef>
                <a:spcPct val="50000"/>
              </a:spcBef>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Tree>
    <p:extLst>
      <p:ext uri="{BB962C8B-B14F-4D97-AF65-F5344CB8AC3E}">
        <p14:creationId xmlns:p14="http://schemas.microsoft.com/office/powerpoint/2010/main" val="11856712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ltLang="en-US" dirty="0"/>
              <a:t>PUBLIC HEALTH DIVISION</a:t>
            </a:r>
            <a:br>
              <a:rPr lang="en-US" altLang="en-US" dirty="0"/>
            </a:br>
            <a:r>
              <a:rPr lang="en-US" altLang="en-US" dirty="0"/>
              <a:t>Health Promotion &amp; Chronic Disease Prevention</a:t>
            </a:r>
          </a:p>
          <a:p>
            <a:endParaRPr lang="en-US" altLang="en-US" dirty="0"/>
          </a:p>
        </p:txBody>
      </p:sp>
    </p:spTree>
    <p:extLst>
      <p:ext uri="{BB962C8B-B14F-4D97-AF65-F5344CB8AC3E}">
        <p14:creationId xmlns:p14="http://schemas.microsoft.com/office/powerpoint/2010/main" val="23538412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dirty="0"/>
              <a:t>PUBLIC HEALTH DIVISION</a:t>
            </a:r>
            <a:br>
              <a:rPr lang="en-US" altLang="en-US" dirty="0"/>
            </a:br>
            <a:r>
              <a:rPr lang="en-US" altLang="en-US" dirty="0"/>
              <a:t>Health Promotion &amp; Chronic Disease Prevention</a:t>
            </a:r>
          </a:p>
          <a:p>
            <a:endParaRPr lang="en-US" altLang="en-US" dirty="0"/>
          </a:p>
        </p:txBody>
      </p:sp>
    </p:spTree>
    <p:extLst>
      <p:ext uri="{BB962C8B-B14F-4D97-AF65-F5344CB8AC3E}">
        <p14:creationId xmlns:p14="http://schemas.microsoft.com/office/powerpoint/2010/main" val="30566433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ltLang="en-US" dirty="0"/>
              <a:t>PUBLIC HEALTH DIVISION</a:t>
            </a:r>
            <a:br>
              <a:rPr lang="en-US" altLang="en-US" dirty="0"/>
            </a:br>
            <a:r>
              <a:rPr lang="en-US" altLang="en-US" dirty="0"/>
              <a:t>Health Promotion &amp; Chronic Disease Prevention</a:t>
            </a:r>
          </a:p>
          <a:p>
            <a:endParaRPr lang="en-US" altLang="en-US" dirty="0"/>
          </a:p>
        </p:txBody>
      </p:sp>
    </p:spTree>
    <p:extLst>
      <p:ext uri="{BB962C8B-B14F-4D97-AF65-F5344CB8AC3E}">
        <p14:creationId xmlns:p14="http://schemas.microsoft.com/office/powerpoint/2010/main" val="3162953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ltLang="en-US" dirty="0"/>
              <a:t>PUBLIC HEALTH DIVISION</a:t>
            </a:r>
            <a:br>
              <a:rPr lang="en-US" altLang="en-US" dirty="0"/>
            </a:br>
            <a:r>
              <a:rPr lang="en-US" altLang="en-US" dirty="0"/>
              <a:t>Health Promotion &amp; Chronic Disease Prevention</a:t>
            </a:r>
          </a:p>
          <a:p>
            <a:endParaRPr lang="en-US" altLang="en-US" dirty="0"/>
          </a:p>
        </p:txBody>
      </p:sp>
    </p:spTree>
    <p:extLst>
      <p:ext uri="{BB962C8B-B14F-4D97-AF65-F5344CB8AC3E}">
        <p14:creationId xmlns:p14="http://schemas.microsoft.com/office/powerpoint/2010/main" val="37230834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ltLang="en-US" dirty="0"/>
              <a:t>PUBLIC HEALTH DIVISION</a:t>
            </a:r>
            <a:br>
              <a:rPr lang="en-US" altLang="en-US" dirty="0"/>
            </a:br>
            <a:r>
              <a:rPr lang="en-US" altLang="en-US" dirty="0"/>
              <a:t>Health Promotion &amp; Chronic Disease Prevention</a:t>
            </a:r>
          </a:p>
          <a:p>
            <a:endParaRPr lang="en-US" altLang="en-US" dirty="0"/>
          </a:p>
          <a:p>
            <a:endParaRPr lang="en-US" altLang="en-US" dirty="0"/>
          </a:p>
        </p:txBody>
      </p:sp>
    </p:spTree>
    <p:extLst>
      <p:ext uri="{BB962C8B-B14F-4D97-AF65-F5344CB8AC3E}">
        <p14:creationId xmlns:p14="http://schemas.microsoft.com/office/powerpoint/2010/main" val="38824496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
        <p:nvSpPr>
          <p:cNvPr id="3" name="Slide Number Placeholder 2"/>
          <p:cNvSpPr>
            <a:spLocks noGrp="1"/>
          </p:cNvSpPr>
          <p:nvPr>
            <p:ph type="sldNum" sz="quarter" idx="11"/>
          </p:nvPr>
        </p:nvSpPr>
        <p:spPr/>
        <p:txBody>
          <a:bodyPr/>
          <a:lstStyle>
            <a:lvl1pPr>
              <a:defRPr/>
            </a:lvl1pPr>
          </a:lstStyle>
          <a:p>
            <a:fld id="{55E337D2-C393-44AC-831B-674F29E3279C}" type="slidenum">
              <a:rPr lang="en-US" altLang="en-US"/>
              <a:pPr/>
              <a:t>‹#›</a:t>
            </a:fld>
            <a:endParaRPr lang="en-US" altLang="en-US" dirty="0"/>
          </a:p>
        </p:txBody>
      </p:sp>
      <p:sp>
        <p:nvSpPr>
          <p:cNvPr id="4" name="Footer Placeholder 3"/>
          <p:cNvSpPr>
            <a:spLocks noGrp="1"/>
          </p:cNvSpPr>
          <p:nvPr>
            <p:ph type="ftr"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33567620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
        <p:nvSpPr>
          <p:cNvPr id="6" name="Slide Number Placeholder 5"/>
          <p:cNvSpPr>
            <a:spLocks noGrp="1"/>
          </p:cNvSpPr>
          <p:nvPr>
            <p:ph type="sldNum" sz="quarter" idx="11"/>
          </p:nvPr>
        </p:nvSpPr>
        <p:spPr/>
        <p:txBody>
          <a:bodyPr/>
          <a:lstStyle>
            <a:lvl1pPr>
              <a:defRPr/>
            </a:lvl1pPr>
          </a:lstStyle>
          <a:p>
            <a:fld id="{3AC02E80-3AFB-46E9-8303-C83909E20264}" type="slidenum">
              <a:rPr lang="en-US" altLang="en-US"/>
              <a:pPr/>
              <a:t>‹#›</a:t>
            </a:fld>
            <a:endParaRPr lang="en-US" altLang="en-US" dirty="0"/>
          </a:p>
        </p:txBody>
      </p:sp>
      <p:sp>
        <p:nvSpPr>
          <p:cNvPr id="7" name="Footer Placeholder 6"/>
          <p:cNvSpPr>
            <a:spLocks noGrp="1"/>
          </p:cNvSpPr>
          <p:nvPr>
            <p:ph type="ftr"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31405866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
        <p:nvSpPr>
          <p:cNvPr id="6" name="Slide Number Placeholder 5"/>
          <p:cNvSpPr>
            <a:spLocks noGrp="1"/>
          </p:cNvSpPr>
          <p:nvPr>
            <p:ph type="sldNum" sz="quarter" idx="11"/>
          </p:nvPr>
        </p:nvSpPr>
        <p:spPr/>
        <p:txBody>
          <a:bodyPr/>
          <a:lstStyle>
            <a:lvl1pPr>
              <a:defRPr/>
            </a:lvl1pPr>
          </a:lstStyle>
          <a:p>
            <a:fld id="{20CF692D-6F42-4B02-A0B5-0B6C980FC812}" type="slidenum">
              <a:rPr lang="en-US" altLang="en-US"/>
              <a:pPr/>
              <a:t>‹#›</a:t>
            </a:fld>
            <a:endParaRPr lang="en-US" altLang="en-US" dirty="0"/>
          </a:p>
        </p:txBody>
      </p:sp>
      <p:sp>
        <p:nvSpPr>
          <p:cNvPr id="7" name="Footer Placeholder 6"/>
          <p:cNvSpPr>
            <a:spLocks noGrp="1"/>
          </p:cNvSpPr>
          <p:nvPr>
            <p:ph type="ftr"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10988559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
        <p:nvSpPr>
          <p:cNvPr id="5" name="Slide Number Placeholder 4"/>
          <p:cNvSpPr>
            <a:spLocks noGrp="1"/>
          </p:cNvSpPr>
          <p:nvPr>
            <p:ph type="sldNum" sz="quarter" idx="11"/>
          </p:nvPr>
        </p:nvSpPr>
        <p:spPr/>
        <p:txBody>
          <a:bodyPr/>
          <a:lstStyle>
            <a:lvl1pPr>
              <a:defRPr/>
            </a:lvl1pPr>
          </a:lstStyle>
          <a:p>
            <a:fld id="{1384907B-912B-4B20-8065-EBD7269315EE}" type="slidenum">
              <a:rPr lang="en-US" altLang="en-US"/>
              <a:pPr/>
              <a:t>‹#›</a:t>
            </a:fld>
            <a:endParaRPr lang="en-US" altLang="en-US" dirty="0"/>
          </a:p>
        </p:txBody>
      </p:sp>
      <p:sp>
        <p:nvSpPr>
          <p:cNvPr id="6" name="Footer Placeholder 5"/>
          <p:cNvSpPr>
            <a:spLocks noGrp="1"/>
          </p:cNvSpPr>
          <p:nvPr>
            <p:ph type="ftr"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257584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E0CBFA-6209-403B-AA93-CEE3CDD3A455}" type="datetime1">
              <a:rPr lang="en-US" smtClean="0">
                <a:solidFill>
                  <a:prstClr val="black">
                    <a:tint val="75000"/>
                  </a:prstClr>
                </a:solidFill>
              </a:rPr>
              <a:t>9/19/2016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1123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
        <p:nvSpPr>
          <p:cNvPr id="5" name="Slide Number Placeholder 4"/>
          <p:cNvSpPr>
            <a:spLocks noGrp="1"/>
          </p:cNvSpPr>
          <p:nvPr>
            <p:ph type="sldNum" sz="quarter" idx="11"/>
          </p:nvPr>
        </p:nvSpPr>
        <p:spPr/>
        <p:txBody>
          <a:bodyPr/>
          <a:lstStyle>
            <a:lvl1pPr>
              <a:defRPr/>
            </a:lvl1pPr>
          </a:lstStyle>
          <a:p>
            <a:fld id="{FA9038FB-E480-4A1D-B75F-EFD3689218C5}" type="slidenum">
              <a:rPr lang="en-US" altLang="en-US"/>
              <a:pPr/>
              <a:t>‹#›</a:t>
            </a:fld>
            <a:endParaRPr lang="en-US" altLang="en-US" dirty="0"/>
          </a:p>
        </p:txBody>
      </p:sp>
      <p:sp>
        <p:nvSpPr>
          <p:cNvPr id="6" name="Footer Placeholder 5"/>
          <p:cNvSpPr>
            <a:spLocks noGrp="1"/>
          </p:cNvSpPr>
          <p:nvPr>
            <p:ph type="ftr"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27193740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5800" y="682625"/>
            <a:ext cx="7772400" cy="1470025"/>
          </a:xfrm>
        </p:spPr>
        <p:txBody>
          <a:bodyPr/>
          <a:lstStyle>
            <a:lvl1pPr algn="ctr">
              <a:defRPr/>
            </a:lvl1pPr>
          </a:lstStyle>
          <a:p>
            <a:r>
              <a:rPr lang="en-US"/>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r>
              <a:rPr lang="en-US"/>
              <a:t>Click to edit Master subtitle style</a:t>
            </a:r>
          </a:p>
        </p:txBody>
      </p:sp>
      <p:sp>
        <p:nvSpPr>
          <p:cNvPr id="5" name="Rectangle 5"/>
          <p:cNvSpPr>
            <a:spLocks noGrp="1" noChangeArrowheads="1"/>
          </p:cNvSpPr>
          <p:nvPr>
            <p:ph type="ftr" sz="quarter" idx="10"/>
          </p:nvPr>
        </p:nvSpPr>
        <p:spPr bwMode="auto">
          <a:xfrm>
            <a:off x="2895600" y="6096000"/>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769721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1899478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18042984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7145532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39684724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35158875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367804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32010504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146152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C320EC-2BD4-4E65-86D5-5AF02FC4ED4F}" type="datetime1">
              <a:rPr lang="en-US" smtClean="0">
                <a:solidFill>
                  <a:prstClr val="black">
                    <a:tint val="75000"/>
                  </a:prstClr>
                </a:solidFill>
              </a:rPr>
              <a:t>9/19/2016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35864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14610990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2349388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9.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5.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0.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74EAF-2383-40B3-9BBF-0CEA3F7281E7}"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457200" y="1617391"/>
            <a:ext cx="8229600"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7" name="TextBox 6"/>
          <p:cNvSpPr txBox="1"/>
          <p:nvPr userDrawn="1"/>
        </p:nvSpPr>
        <p:spPr>
          <a:xfrm>
            <a:off x="583474" y="394555"/>
            <a:ext cx="4495800" cy="292388"/>
          </a:xfrm>
          <a:prstGeom prst="rect">
            <a:avLst/>
          </a:prstGeom>
          <a:noFill/>
        </p:spPr>
        <p:txBody>
          <a:bodyPr wrap="square" rtlCol="0">
            <a:spAutoFit/>
          </a:bodyPr>
          <a:lstStyle/>
          <a:p>
            <a:r>
              <a:rPr lang="en-US" sz="1300" b="0" dirty="0">
                <a:solidFill>
                  <a:schemeClr val="bg1"/>
                </a:solidFill>
                <a:latin typeface="Lucida Sans" panose="020B0602030504020204" pitchFamily="34" charset="0"/>
                <a:ea typeface="Tahoma" panose="020B0604030504040204" pitchFamily="34" charset="0"/>
                <a:cs typeface="Tahoma" panose="020B0604030504040204" pitchFamily="34" charset="0"/>
              </a:rPr>
              <a:t>Washington State Liquor and Cannabis Board</a:t>
            </a:r>
          </a:p>
        </p:txBody>
      </p:sp>
    </p:spTree>
    <p:extLst>
      <p:ext uri="{BB962C8B-B14F-4D97-AF65-F5344CB8AC3E}">
        <p14:creationId xmlns:p14="http://schemas.microsoft.com/office/powerpoint/2010/main" val="2515169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457200" rtl="0" eaLnBrk="1" latinLnBrk="0" hangingPunct="1">
        <a:spcBef>
          <a:spcPct val="0"/>
        </a:spcBef>
        <a:buNone/>
        <a:defRPr lang="en-US" sz="4400" b="1" kern="1200">
          <a:solidFill>
            <a:srgbClr val="7030A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30E74EAF-2383-40B3-9BBF-0CEA3F7281E7}"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32" name="Picture 12" descr="Power Point Template PG 2 new s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304800" y="5943600"/>
            <a:ext cx="35052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pPr eaLnBrk="0" fontAlgn="base" hangingPunct="0">
              <a:spcAft>
                <a:spcPct val="0"/>
              </a:spcAft>
            </a:pPr>
            <a:r>
              <a:rPr lang="en-US" altLang="en-US" dirty="0"/>
              <a:t>(Enter) DEPARTMENT (ALL CAPS)</a:t>
            </a:r>
            <a:br>
              <a:rPr lang="en-US" altLang="en-US" dirty="0"/>
            </a:br>
            <a:r>
              <a:rPr lang="en-US" altLang="en-US" dirty="0"/>
              <a:t>(Enter) Division or Office (Mixed Case)</a:t>
            </a:r>
          </a:p>
          <a:p>
            <a:pPr eaLnBrk="0" fontAlgn="base" hangingPunct="0">
              <a:spcAft>
                <a:spcPct val="0"/>
              </a:spcAft>
            </a:pPr>
            <a:endParaRPr lang="en-US" altLang="en-US" dirty="0"/>
          </a:p>
        </p:txBody>
      </p:sp>
      <p:sp>
        <p:nvSpPr>
          <p:cNvPr id="5128" name="Rectangle 8"/>
          <p:cNvSpPr>
            <a:spLocks noGrp="1" noChangeArrowheads="1"/>
          </p:cNvSpPr>
          <p:nvPr>
            <p:ph type="sldNum" sz="quarter" idx="4"/>
          </p:nvPr>
        </p:nvSpPr>
        <p:spPr bwMode="auto">
          <a:xfrm>
            <a:off x="304800" y="6477000"/>
            <a:ext cx="2133600" cy="24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mn-lt"/>
              </a:defRPr>
            </a:lvl1pPr>
          </a:lstStyle>
          <a:p>
            <a:pPr fontAlgn="base">
              <a:spcBef>
                <a:spcPct val="0"/>
              </a:spcBef>
              <a:spcAft>
                <a:spcPct val="0"/>
              </a:spcAft>
            </a:pPr>
            <a:fld id="{65B4EB79-DA1F-46F1-9AA8-0C161F164985}" type="slidenum">
              <a:rPr lang="en-US" altLang="en-US"/>
              <a:pPr fontAlgn="base">
                <a:spcBef>
                  <a:spcPct val="0"/>
                </a:spcBef>
                <a:spcAft>
                  <a:spcPct val="0"/>
                </a:spcAft>
              </a:pPr>
              <a:t>‹#›</a:t>
            </a:fld>
            <a:endParaRPr lang="en-US" altLang="en-US" dirty="0"/>
          </a:p>
        </p:txBody>
      </p:sp>
      <p:sp>
        <p:nvSpPr>
          <p:cNvPr id="5130" name="Rectangle 10"/>
          <p:cNvSpPr>
            <a:spLocks noGrp="1" noChangeArrowheads="1"/>
          </p:cNvSpPr>
          <p:nvPr>
            <p:ph type="ftr" sz="quarter" idx="3"/>
          </p:nvPr>
        </p:nvSpPr>
        <p:spPr bwMode="auto">
          <a:xfrm>
            <a:off x="3124200" y="6477000"/>
            <a:ext cx="2895600" cy="32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fontAlgn="base">
              <a:spcBef>
                <a:spcPct val="0"/>
              </a:spcBef>
              <a:spcAft>
                <a:spcPct val="0"/>
              </a:spcAft>
            </a:pPr>
            <a:endParaRPr lang="en-US" altLang="en-US" dirty="0"/>
          </a:p>
        </p:txBody>
      </p:sp>
    </p:spTree>
    <p:extLst>
      <p:ext uri="{BB962C8B-B14F-4D97-AF65-F5344CB8AC3E}">
        <p14:creationId xmlns:p14="http://schemas.microsoft.com/office/powerpoint/2010/main" val="12468414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p:txStyles>
    <p:titleStyle>
      <a:lvl1pPr algn="l" rtl="0" eaLnBrk="1" fontAlgn="base" hangingPunct="1">
        <a:spcBef>
          <a:spcPct val="0"/>
        </a:spcBef>
        <a:spcAft>
          <a:spcPct val="0"/>
        </a:spcAft>
        <a:defRPr sz="3200" b="1" kern="1200">
          <a:solidFill>
            <a:srgbClr val="005595"/>
          </a:solidFill>
          <a:latin typeface="+mj-lt"/>
          <a:ea typeface="+mj-ea"/>
          <a:cs typeface="+mj-cs"/>
        </a:defRPr>
      </a:lvl1pPr>
      <a:lvl2pPr algn="l" rtl="0" eaLnBrk="1" fontAlgn="base" hangingPunct="1">
        <a:spcBef>
          <a:spcPct val="0"/>
        </a:spcBef>
        <a:spcAft>
          <a:spcPct val="0"/>
        </a:spcAft>
        <a:defRPr sz="3200" b="1">
          <a:solidFill>
            <a:srgbClr val="005595"/>
          </a:solidFill>
          <a:latin typeface="Arial" panose="020B0604020202020204" pitchFamily="34" charset="0"/>
        </a:defRPr>
      </a:lvl2pPr>
      <a:lvl3pPr algn="l" rtl="0" eaLnBrk="1" fontAlgn="base" hangingPunct="1">
        <a:spcBef>
          <a:spcPct val="0"/>
        </a:spcBef>
        <a:spcAft>
          <a:spcPct val="0"/>
        </a:spcAft>
        <a:defRPr sz="3200" b="1">
          <a:solidFill>
            <a:srgbClr val="005595"/>
          </a:solidFill>
          <a:latin typeface="Arial" panose="020B0604020202020204" pitchFamily="34" charset="0"/>
        </a:defRPr>
      </a:lvl3pPr>
      <a:lvl4pPr algn="l" rtl="0" eaLnBrk="1" fontAlgn="base" hangingPunct="1">
        <a:spcBef>
          <a:spcPct val="0"/>
        </a:spcBef>
        <a:spcAft>
          <a:spcPct val="0"/>
        </a:spcAft>
        <a:defRPr sz="3200" b="1">
          <a:solidFill>
            <a:srgbClr val="005595"/>
          </a:solidFill>
          <a:latin typeface="Arial" panose="020B0604020202020204" pitchFamily="34" charset="0"/>
        </a:defRPr>
      </a:lvl4pPr>
      <a:lvl5pPr algn="l" rtl="0" eaLnBrk="1" fontAlgn="base" hangingPunct="1">
        <a:spcBef>
          <a:spcPct val="0"/>
        </a:spcBef>
        <a:spcAft>
          <a:spcPct val="0"/>
        </a:spcAft>
        <a:defRPr sz="3200" b="1">
          <a:solidFill>
            <a:srgbClr val="005595"/>
          </a:solidFill>
          <a:latin typeface="Arial" panose="020B0604020202020204" pitchFamily="34" charset="0"/>
        </a:defRPr>
      </a:lvl5pPr>
      <a:lvl6pPr marL="457200" algn="l" rtl="0" eaLnBrk="1" fontAlgn="base" hangingPunct="1">
        <a:spcBef>
          <a:spcPct val="0"/>
        </a:spcBef>
        <a:spcAft>
          <a:spcPct val="0"/>
        </a:spcAft>
        <a:defRPr sz="3200" b="1">
          <a:solidFill>
            <a:srgbClr val="005595"/>
          </a:solidFill>
          <a:latin typeface="Arial" panose="020B0604020202020204" pitchFamily="34" charset="0"/>
        </a:defRPr>
      </a:lvl6pPr>
      <a:lvl7pPr marL="914400" algn="l" rtl="0" eaLnBrk="1" fontAlgn="base" hangingPunct="1">
        <a:spcBef>
          <a:spcPct val="0"/>
        </a:spcBef>
        <a:spcAft>
          <a:spcPct val="0"/>
        </a:spcAft>
        <a:defRPr sz="3200" b="1">
          <a:solidFill>
            <a:srgbClr val="005595"/>
          </a:solidFill>
          <a:latin typeface="Arial" panose="020B0604020202020204" pitchFamily="34" charset="0"/>
        </a:defRPr>
      </a:lvl7pPr>
      <a:lvl8pPr marL="1371600" algn="l" rtl="0" eaLnBrk="1" fontAlgn="base" hangingPunct="1">
        <a:spcBef>
          <a:spcPct val="0"/>
        </a:spcBef>
        <a:spcAft>
          <a:spcPct val="0"/>
        </a:spcAft>
        <a:defRPr sz="3200" b="1">
          <a:solidFill>
            <a:srgbClr val="005595"/>
          </a:solidFill>
          <a:latin typeface="Arial" panose="020B0604020202020204" pitchFamily="34" charset="0"/>
        </a:defRPr>
      </a:lvl8pPr>
      <a:lvl9pPr marL="1828800" algn="l" rtl="0" eaLnBrk="1" fontAlgn="base" hangingPunct="1">
        <a:spcBef>
          <a:spcPct val="0"/>
        </a:spcBef>
        <a:spcAft>
          <a:spcPct val="0"/>
        </a:spcAft>
        <a:defRPr sz="3200" b="1">
          <a:solidFill>
            <a:srgbClr val="005595"/>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000" kern="1200">
          <a:solidFill>
            <a:srgbClr val="005595"/>
          </a:solidFill>
          <a:latin typeface="+mn-lt"/>
          <a:ea typeface="+mn-ea"/>
          <a:cs typeface="+mn-cs"/>
        </a:defRPr>
      </a:lvl1pPr>
      <a:lvl2pPr marL="742950" indent="-285750" algn="l" rtl="0" eaLnBrk="1" fontAlgn="base" hangingPunct="1">
        <a:spcBef>
          <a:spcPct val="20000"/>
        </a:spcBef>
        <a:spcAft>
          <a:spcPct val="0"/>
        </a:spcAft>
        <a:buChar char="–"/>
        <a:defRPr kern="1200">
          <a:solidFill>
            <a:srgbClr val="005595"/>
          </a:solidFill>
          <a:latin typeface="+mn-lt"/>
          <a:ea typeface="+mn-ea"/>
          <a:cs typeface="+mn-cs"/>
        </a:defRPr>
      </a:lvl2pPr>
      <a:lvl3pPr marL="1143000" indent="-228600" algn="l" rtl="0" eaLnBrk="1" fontAlgn="base" hangingPunct="1">
        <a:spcBef>
          <a:spcPct val="20000"/>
        </a:spcBef>
        <a:spcAft>
          <a:spcPct val="0"/>
        </a:spcAft>
        <a:buChar char="•"/>
        <a:defRPr sz="1600" kern="1200">
          <a:solidFill>
            <a:srgbClr val="005595"/>
          </a:solidFill>
          <a:latin typeface="+mn-lt"/>
          <a:ea typeface="+mn-ea"/>
          <a:cs typeface="+mn-cs"/>
        </a:defRPr>
      </a:lvl3pPr>
      <a:lvl4pPr marL="1600200" indent="-228600" algn="l" rtl="0" eaLnBrk="1" fontAlgn="base" hangingPunct="1">
        <a:spcBef>
          <a:spcPct val="20000"/>
        </a:spcBef>
        <a:spcAft>
          <a:spcPct val="0"/>
        </a:spcAft>
        <a:buChar char="–"/>
        <a:defRPr sz="1400" kern="1200">
          <a:solidFill>
            <a:srgbClr val="005595"/>
          </a:solidFill>
          <a:latin typeface="+mn-lt"/>
          <a:ea typeface="+mn-ea"/>
          <a:cs typeface="+mn-cs"/>
        </a:defRPr>
      </a:lvl4pPr>
      <a:lvl5pPr marL="2057400" indent="-228600" algn="l" rtl="0" eaLnBrk="1" fontAlgn="base" hangingPunct="1">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9157048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spd="slow">
    <p:cover/>
  </p:transition>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Garamond" pitchFamily="18" charset="0"/>
        </a:defRPr>
      </a:lvl6pPr>
      <a:lvl7pPr marL="914400" algn="ctr" rtl="0" eaLnBrk="1" fontAlgn="base" hangingPunct="1">
        <a:spcBef>
          <a:spcPct val="0"/>
        </a:spcBef>
        <a:spcAft>
          <a:spcPct val="0"/>
        </a:spcAft>
        <a:defRPr sz="4400">
          <a:solidFill>
            <a:schemeClr val="tx1"/>
          </a:solidFill>
          <a:latin typeface="Garamond" pitchFamily="18" charset="0"/>
        </a:defRPr>
      </a:lvl7pPr>
      <a:lvl8pPr marL="1371600" algn="ctr" rtl="0" eaLnBrk="1" fontAlgn="base" hangingPunct="1">
        <a:spcBef>
          <a:spcPct val="0"/>
        </a:spcBef>
        <a:spcAft>
          <a:spcPct val="0"/>
        </a:spcAft>
        <a:defRPr sz="4400">
          <a:solidFill>
            <a:schemeClr val="tx1"/>
          </a:solidFill>
          <a:latin typeface="Garamond" pitchFamily="18" charset="0"/>
        </a:defRPr>
      </a:lvl8pPr>
      <a:lvl9pPr marL="1828800" algn="ctr" rtl="0" eaLnBrk="1" fontAlgn="base" hangingPunct="1">
        <a:spcBef>
          <a:spcPct val="0"/>
        </a:spcBef>
        <a:spcAft>
          <a:spcPct val="0"/>
        </a:spcAft>
        <a:defRPr sz="4400">
          <a:solidFill>
            <a:schemeClr val="tx1"/>
          </a:solidFill>
          <a:latin typeface="Garamond"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0E74EAF-2383-40B3-9BBF-0CEA3F7281E7}" type="datetime1">
              <a:rPr lang="en-US" smtClean="0">
                <a:solidFill>
                  <a:prstClr val="black">
                    <a:tint val="75000"/>
                  </a:prstClr>
                </a:solidFill>
              </a:rPr>
              <a:t>9/19/2016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183989-D380-BB4B-8033-B2C050FE378C}" type="slidenum">
              <a:rPr lang="en-US" smtClean="0">
                <a:solidFill>
                  <a:prstClr val="black">
                    <a:tint val="75000"/>
                  </a:prstClr>
                </a:solidFill>
              </a:rPr>
              <a:pPr/>
              <a:t>‹#›</a:t>
            </a:fld>
            <a:endParaRPr lang="en-US" dirty="0">
              <a:solidFill>
                <a:prstClr val="black">
                  <a:tint val="75000"/>
                </a:prstClr>
              </a:solidFill>
            </a:endParaRPr>
          </a:p>
        </p:txBody>
      </p:sp>
      <p:pic>
        <p:nvPicPr>
          <p:cNvPr id="7" name="Picture 12" descr="Power Point Template PG 2 new sm"/>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75247" t="84919"/>
          <a:stretch/>
        </p:blipFill>
        <p:spPr bwMode="auto">
          <a:xfrm>
            <a:off x="7696200" y="24608"/>
            <a:ext cx="1447800" cy="6810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7394543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0F4D460D-432B-457B-A37A-B5B8F2DE93E5}" type="datetimeFigureOut">
              <a:rPr lang="en-US" smtClean="0">
                <a:solidFill>
                  <a:prstClr val="black">
                    <a:tint val="75000"/>
                  </a:prstClr>
                </a:solidFill>
                <a:latin typeface="Calibri"/>
              </a:rPr>
              <a:pPr eaLnBrk="1" fontAlgn="auto" hangingPunct="1">
                <a:spcBef>
                  <a:spcPts val="0"/>
                </a:spcBef>
                <a:spcAft>
                  <a:spcPts val="0"/>
                </a:spcAft>
              </a:pPr>
              <a:t>9/19/2016</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2F43323-E60D-4849-9DE6-AF38D116F872}" type="slidenum">
              <a:rPr lang="en-US" smtClean="0">
                <a:solidFill>
                  <a:prstClr val="black">
                    <a:tint val="75000"/>
                  </a:prstClr>
                </a:solidFill>
                <a:latin typeface="Calibri"/>
              </a:rPr>
              <a:pPr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745271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32" name="Picture 12" descr="Power Point Template PG 2 new s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304800" y="5943600"/>
            <a:ext cx="35052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r>
              <a:rPr lang="en-US" altLang="en-US" dirty="0"/>
              <a:t>(Enter) DEPARTMENT (ALL CAPS)</a:t>
            </a:r>
            <a:br>
              <a:rPr lang="en-US" altLang="en-US" dirty="0"/>
            </a:br>
            <a:r>
              <a:rPr lang="en-US" altLang="en-US" dirty="0"/>
              <a:t>(Enter) Division or Office (Mixed Case)</a:t>
            </a:r>
          </a:p>
          <a:p>
            <a:endParaRPr lang="en-US" altLang="en-US" dirty="0"/>
          </a:p>
        </p:txBody>
      </p:sp>
      <p:sp>
        <p:nvSpPr>
          <p:cNvPr id="5128" name="Rectangle 8"/>
          <p:cNvSpPr>
            <a:spLocks noGrp="1" noChangeArrowheads="1"/>
          </p:cNvSpPr>
          <p:nvPr>
            <p:ph type="sldNum" sz="quarter" idx="4"/>
          </p:nvPr>
        </p:nvSpPr>
        <p:spPr bwMode="auto">
          <a:xfrm>
            <a:off x="304800" y="6477000"/>
            <a:ext cx="2133600"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mn-lt"/>
              </a:defRPr>
            </a:lvl1pPr>
          </a:lstStyle>
          <a:p>
            <a:fld id="{65B4EB79-DA1F-46F1-9AA8-0C161F164985}" type="slidenum">
              <a:rPr lang="en-US" altLang="en-US"/>
              <a:pPr/>
              <a:t>‹#›</a:t>
            </a:fld>
            <a:endParaRPr lang="en-US" altLang="en-US" dirty="0"/>
          </a:p>
        </p:txBody>
      </p:sp>
      <p:sp>
        <p:nvSpPr>
          <p:cNvPr id="5130" name="Rectangle 10"/>
          <p:cNvSpPr>
            <a:spLocks noGrp="1" noChangeArrowheads="1"/>
          </p:cNvSpPr>
          <p:nvPr>
            <p:ph type="ftr" sz="quarter" idx="3"/>
          </p:nvPr>
        </p:nvSpPr>
        <p:spPr bwMode="auto">
          <a:xfrm>
            <a:off x="3124200" y="6477000"/>
            <a:ext cx="2895600" cy="323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endParaRPr lang="en-US" altLang="en-US" dirty="0"/>
          </a:p>
        </p:txBody>
      </p:sp>
    </p:spTree>
    <p:extLst>
      <p:ext uri="{BB962C8B-B14F-4D97-AF65-F5344CB8AC3E}">
        <p14:creationId xmlns:p14="http://schemas.microsoft.com/office/powerpoint/2010/main" val="197872451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ftr="0"/>
  <p:txStyles>
    <p:titleStyle>
      <a:lvl1pPr algn="l" rtl="0" eaLnBrk="1" fontAlgn="base" hangingPunct="1">
        <a:spcBef>
          <a:spcPct val="0"/>
        </a:spcBef>
        <a:spcAft>
          <a:spcPct val="0"/>
        </a:spcAft>
        <a:defRPr sz="3200" b="1" kern="1200">
          <a:solidFill>
            <a:srgbClr val="005595"/>
          </a:solidFill>
          <a:latin typeface="+mj-lt"/>
          <a:ea typeface="+mj-ea"/>
          <a:cs typeface="+mj-cs"/>
        </a:defRPr>
      </a:lvl1pPr>
      <a:lvl2pPr algn="l" rtl="0" eaLnBrk="1" fontAlgn="base" hangingPunct="1">
        <a:spcBef>
          <a:spcPct val="0"/>
        </a:spcBef>
        <a:spcAft>
          <a:spcPct val="0"/>
        </a:spcAft>
        <a:defRPr sz="3200" b="1">
          <a:solidFill>
            <a:srgbClr val="005595"/>
          </a:solidFill>
          <a:latin typeface="Arial" panose="020B0604020202020204" pitchFamily="34" charset="0"/>
        </a:defRPr>
      </a:lvl2pPr>
      <a:lvl3pPr algn="l" rtl="0" eaLnBrk="1" fontAlgn="base" hangingPunct="1">
        <a:spcBef>
          <a:spcPct val="0"/>
        </a:spcBef>
        <a:spcAft>
          <a:spcPct val="0"/>
        </a:spcAft>
        <a:defRPr sz="3200" b="1">
          <a:solidFill>
            <a:srgbClr val="005595"/>
          </a:solidFill>
          <a:latin typeface="Arial" panose="020B0604020202020204" pitchFamily="34" charset="0"/>
        </a:defRPr>
      </a:lvl3pPr>
      <a:lvl4pPr algn="l" rtl="0" eaLnBrk="1" fontAlgn="base" hangingPunct="1">
        <a:spcBef>
          <a:spcPct val="0"/>
        </a:spcBef>
        <a:spcAft>
          <a:spcPct val="0"/>
        </a:spcAft>
        <a:defRPr sz="3200" b="1">
          <a:solidFill>
            <a:srgbClr val="005595"/>
          </a:solidFill>
          <a:latin typeface="Arial" panose="020B0604020202020204" pitchFamily="34" charset="0"/>
        </a:defRPr>
      </a:lvl4pPr>
      <a:lvl5pPr algn="l" rtl="0" eaLnBrk="1" fontAlgn="base" hangingPunct="1">
        <a:spcBef>
          <a:spcPct val="0"/>
        </a:spcBef>
        <a:spcAft>
          <a:spcPct val="0"/>
        </a:spcAft>
        <a:defRPr sz="3200" b="1">
          <a:solidFill>
            <a:srgbClr val="005595"/>
          </a:solidFill>
          <a:latin typeface="Arial" panose="020B0604020202020204" pitchFamily="34" charset="0"/>
        </a:defRPr>
      </a:lvl5pPr>
      <a:lvl6pPr marL="457200" algn="l" rtl="0" eaLnBrk="1" fontAlgn="base" hangingPunct="1">
        <a:spcBef>
          <a:spcPct val="0"/>
        </a:spcBef>
        <a:spcAft>
          <a:spcPct val="0"/>
        </a:spcAft>
        <a:defRPr sz="3200" b="1">
          <a:solidFill>
            <a:srgbClr val="005595"/>
          </a:solidFill>
          <a:latin typeface="Arial" panose="020B0604020202020204" pitchFamily="34" charset="0"/>
        </a:defRPr>
      </a:lvl6pPr>
      <a:lvl7pPr marL="914400" algn="l" rtl="0" eaLnBrk="1" fontAlgn="base" hangingPunct="1">
        <a:spcBef>
          <a:spcPct val="0"/>
        </a:spcBef>
        <a:spcAft>
          <a:spcPct val="0"/>
        </a:spcAft>
        <a:defRPr sz="3200" b="1">
          <a:solidFill>
            <a:srgbClr val="005595"/>
          </a:solidFill>
          <a:latin typeface="Arial" panose="020B0604020202020204" pitchFamily="34" charset="0"/>
        </a:defRPr>
      </a:lvl7pPr>
      <a:lvl8pPr marL="1371600" algn="l" rtl="0" eaLnBrk="1" fontAlgn="base" hangingPunct="1">
        <a:spcBef>
          <a:spcPct val="0"/>
        </a:spcBef>
        <a:spcAft>
          <a:spcPct val="0"/>
        </a:spcAft>
        <a:defRPr sz="3200" b="1">
          <a:solidFill>
            <a:srgbClr val="005595"/>
          </a:solidFill>
          <a:latin typeface="Arial" panose="020B0604020202020204" pitchFamily="34" charset="0"/>
        </a:defRPr>
      </a:lvl8pPr>
      <a:lvl9pPr marL="1828800" algn="l" rtl="0" eaLnBrk="1" fontAlgn="base" hangingPunct="1">
        <a:spcBef>
          <a:spcPct val="0"/>
        </a:spcBef>
        <a:spcAft>
          <a:spcPct val="0"/>
        </a:spcAft>
        <a:defRPr sz="3200" b="1">
          <a:solidFill>
            <a:srgbClr val="005595"/>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000" kern="1200">
          <a:solidFill>
            <a:srgbClr val="005595"/>
          </a:solidFill>
          <a:latin typeface="+mn-lt"/>
          <a:ea typeface="+mn-ea"/>
          <a:cs typeface="+mn-cs"/>
        </a:defRPr>
      </a:lvl1pPr>
      <a:lvl2pPr marL="742950" indent="-285750" algn="l" rtl="0" eaLnBrk="1" fontAlgn="base" hangingPunct="1">
        <a:spcBef>
          <a:spcPct val="20000"/>
        </a:spcBef>
        <a:spcAft>
          <a:spcPct val="0"/>
        </a:spcAft>
        <a:buChar char="–"/>
        <a:defRPr kern="1200">
          <a:solidFill>
            <a:srgbClr val="005595"/>
          </a:solidFill>
          <a:latin typeface="+mn-lt"/>
          <a:ea typeface="+mn-ea"/>
          <a:cs typeface="+mn-cs"/>
        </a:defRPr>
      </a:lvl2pPr>
      <a:lvl3pPr marL="1143000" indent="-228600" algn="l" rtl="0" eaLnBrk="1" fontAlgn="base" hangingPunct="1">
        <a:spcBef>
          <a:spcPct val="20000"/>
        </a:spcBef>
        <a:spcAft>
          <a:spcPct val="0"/>
        </a:spcAft>
        <a:buChar char="•"/>
        <a:defRPr sz="1600" kern="1200">
          <a:solidFill>
            <a:srgbClr val="005595"/>
          </a:solidFill>
          <a:latin typeface="+mn-lt"/>
          <a:ea typeface="+mn-ea"/>
          <a:cs typeface="+mn-cs"/>
        </a:defRPr>
      </a:lvl3pPr>
      <a:lvl4pPr marL="1600200" indent="-228600" algn="l" rtl="0" eaLnBrk="1" fontAlgn="base" hangingPunct="1">
        <a:spcBef>
          <a:spcPct val="20000"/>
        </a:spcBef>
        <a:spcAft>
          <a:spcPct val="0"/>
        </a:spcAft>
        <a:buChar char="–"/>
        <a:defRPr sz="1400" kern="1200">
          <a:solidFill>
            <a:srgbClr val="005595"/>
          </a:solidFill>
          <a:latin typeface="+mn-lt"/>
          <a:ea typeface="+mn-ea"/>
          <a:cs typeface="+mn-cs"/>
        </a:defRPr>
      </a:lvl4pPr>
      <a:lvl5pPr marL="2057400" indent="-228600" algn="l" rtl="0" eaLnBrk="1" fontAlgn="base" hangingPunct="1">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6" name="Rectangle 3"/>
          <p:cNvSpPr>
            <a:spLocks noGrp="1" noChangeArrowheads="1"/>
          </p:cNvSpPr>
          <p:nvPr>
            <p:ph type="body" idx="1"/>
          </p:nvPr>
        </p:nvSpPr>
        <p:spPr bwMode="auto">
          <a:xfrm>
            <a:off x="457200" y="16002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304800" y="5943600"/>
            <a:ext cx="3505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pPr>
              <a:defRPr/>
            </a:pPr>
            <a:r>
              <a:rPr lang="en-US" dirty="0"/>
              <a:t>(Enter) DEPARTMENT (ALL CAPS)</a:t>
            </a:r>
            <a:br>
              <a:rPr lang="en-US" dirty="0"/>
            </a:br>
            <a:r>
              <a:rPr lang="en-US" dirty="0"/>
              <a:t>(Enter) Division or Office (Mixed Case)</a:t>
            </a:r>
          </a:p>
          <a:p>
            <a:pPr>
              <a:defRPr/>
            </a:pPr>
            <a:endParaRPr lang="en-US" dirty="0"/>
          </a:p>
        </p:txBody>
      </p:sp>
    </p:spTree>
    <p:extLst>
      <p:ext uri="{BB962C8B-B14F-4D97-AF65-F5344CB8AC3E}">
        <p14:creationId xmlns:p14="http://schemas.microsoft.com/office/powerpoint/2010/main" val="335114743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p:txStyles>
    <p:title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5.xml"/><Relationship Id="rId5" Type="http://schemas.openxmlformats.org/officeDocument/2006/relationships/image" Target="../media/image28.pn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5.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hyperlink" Target="http://dhss.alaska.gov/dph/Director/Pages/marijuana/default.aspx" TargetMode="External"/><Relationship Id="rId3" Type="http://schemas.openxmlformats.org/officeDocument/2006/relationships/hyperlink" Target="http://dhss.alaska.gov/dph/Director/Pages/marijuana/adults.aspx" TargetMode="External"/><Relationship Id="rId7" Type="http://schemas.openxmlformats.org/officeDocument/2006/relationships/hyperlink" Target="http://dhss.alaska.gov/dph/Director/Pages/marijuana/excessive.aspx" TargetMode="External"/><Relationship Id="rId12"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42.xml"/><Relationship Id="rId6" Type="http://schemas.openxmlformats.org/officeDocument/2006/relationships/image" Target="../media/image40.jpeg"/><Relationship Id="rId11" Type="http://schemas.openxmlformats.org/officeDocument/2006/relationships/hyperlink" Target="http://dhss.alaska.gov/dph/Director/Pages/marijuana/data.aspx" TargetMode="External"/><Relationship Id="rId5" Type="http://schemas.openxmlformats.org/officeDocument/2006/relationships/hyperlink" Target="http://dhss.alaska.gov/dph/Director/Pages/marijuana/law.aspx" TargetMode="External"/><Relationship Id="rId15" Type="http://schemas.openxmlformats.org/officeDocument/2006/relationships/image" Target="../media/image11.jpeg"/><Relationship Id="rId10" Type="http://schemas.openxmlformats.org/officeDocument/2006/relationships/image" Target="../media/image42.jpeg"/><Relationship Id="rId4" Type="http://schemas.openxmlformats.org/officeDocument/2006/relationships/image" Target="../media/image39.jpeg"/><Relationship Id="rId9" Type="http://schemas.openxmlformats.org/officeDocument/2006/relationships/hyperlink" Target="http://dhss.alaska.gov/dph/Director/Pages/marijuana/more.aspx" TargetMode="External"/><Relationship Id="rId1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hyperlink" Target="http://www.google.com/url?sa=i&amp;rct=j&amp;q=&amp;esrc=s&amp;source=images&amp;cd=&amp;cad=rja&amp;uact=8&amp;ved=0ahUKEwiooO_21ILPAhVCZCYKHZDDBkEQjRwIBw&amp;url=http://trovecannabis.com/zoots/&amp;psig=AFQjCNHdluoxTQzkvEp5pGovKnJBnAD2Lg&amp;ust=1473523470110488"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8.gif"/></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hyperlink" Target="http://dhss.alaska.gov/dph/Director/Pages/marijuana/facts.aspx" TargetMode="External"/><Relationship Id="rId3" Type="http://schemas.openxmlformats.org/officeDocument/2006/relationships/hyperlink" Target="http://www.theathenaforum.org/marijuana" TargetMode="External"/><Relationship Id="rId7" Type="http://schemas.openxmlformats.org/officeDocument/2006/relationships/hyperlink" Target="http://www.learnaboutmarijuanawa.org/" TargetMode="External"/><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hyperlink" Target="http://www.starttalkingnow.org/" TargetMode="External"/><Relationship Id="rId5" Type="http://schemas.openxmlformats.org/officeDocument/2006/relationships/hyperlink" Target="http://www.askhys.net/" TargetMode="External"/><Relationship Id="rId4" Type="http://schemas.openxmlformats.org/officeDocument/2006/relationships/hyperlink" Target="http://lcb.wa.gov/" TargetMode="External"/><Relationship Id="rId9" Type="http://schemas.openxmlformats.org/officeDocument/2006/relationships/hyperlink" Target="https://public.health.oregon.gov/PreventionWellness/marijuana/Pages/index.aspx"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hyperlink" Target="mailto:mary.segawa@lcb.wa.gov"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hyperlink" Target="mailto:Sarah.Mariani@dshs.wa.gov" TargetMode="External"/><Relationship Id="rId5" Type="http://schemas.openxmlformats.org/officeDocument/2006/relationships/hyperlink" Target="mailto:karen.e.Girard@state.or.us" TargetMode="External"/><Relationship Id="rId4" Type="http://schemas.openxmlformats.org/officeDocument/2006/relationships/hyperlink" Target="mailto:Tony.Piper@alaksa.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549080"/>
            <a:ext cx="9083482" cy="2460625"/>
          </a:xfrm>
        </p:spPr>
        <p:txBody>
          <a:bodyPr>
            <a:noAutofit/>
          </a:bodyPr>
          <a:lstStyle/>
          <a:p>
            <a:r>
              <a:rPr lang="en-US" sz="4000" dirty="0">
                <a:solidFill>
                  <a:srgbClr val="002060"/>
                </a:solidFill>
                <a:effectLst/>
              </a:rPr>
              <a:t>A Conversation on Lessons Learned from Marijuana Legalization </a:t>
            </a:r>
            <a:br>
              <a:rPr lang="en-US" sz="4000" dirty="0">
                <a:solidFill>
                  <a:srgbClr val="002060"/>
                </a:solidFill>
                <a:effectLst/>
              </a:rPr>
            </a:br>
            <a:r>
              <a:rPr lang="en-US" sz="4000" dirty="0">
                <a:solidFill>
                  <a:srgbClr val="002060"/>
                </a:solidFill>
                <a:effectLst/>
              </a:rPr>
              <a:t>in three States: </a:t>
            </a:r>
            <a:br>
              <a:rPr lang="en-US" sz="4000" dirty="0">
                <a:solidFill>
                  <a:srgbClr val="002060"/>
                </a:solidFill>
                <a:effectLst/>
              </a:rPr>
            </a:br>
            <a:r>
              <a:rPr lang="en-US" sz="4000" dirty="0">
                <a:solidFill>
                  <a:schemeClr val="accent2"/>
                </a:solidFill>
                <a:effectLst/>
              </a:rPr>
              <a:t>Alaska, Oregon, and Washington</a:t>
            </a:r>
          </a:p>
        </p:txBody>
      </p:sp>
      <p:sp>
        <p:nvSpPr>
          <p:cNvPr id="3" name="Subtitle 2"/>
          <p:cNvSpPr>
            <a:spLocks noGrp="1"/>
          </p:cNvSpPr>
          <p:nvPr>
            <p:ph type="subTitle" idx="1"/>
          </p:nvPr>
        </p:nvSpPr>
        <p:spPr>
          <a:xfrm>
            <a:off x="616047" y="5349875"/>
            <a:ext cx="4419600" cy="1371600"/>
          </a:xfrm>
        </p:spPr>
        <p:txBody>
          <a:bodyPr>
            <a:noAutofit/>
          </a:bodyPr>
          <a:lstStyle/>
          <a:p>
            <a:pPr algn="l" defTabSz="457200"/>
            <a:r>
              <a:rPr lang="en-US" sz="1800" dirty="0">
                <a:solidFill>
                  <a:schemeClr val="tx1">
                    <a:lumMod val="85000"/>
                    <a:lumOff val="15000"/>
                  </a:schemeClr>
                </a:solidFill>
                <a:latin typeface="+mn-lt"/>
              </a:rPr>
              <a:t>Sarah Mariani</a:t>
            </a:r>
          </a:p>
          <a:p>
            <a:pPr algn="l" defTabSz="457200"/>
            <a:r>
              <a:rPr lang="en-US" sz="1800" dirty="0">
                <a:solidFill>
                  <a:schemeClr val="tx1">
                    <a:lumMod val="85000"/>
                    <a:lumOff val="15000"/>
                  </a:schemeClr>
                </a:solidFill>
                <a:latin typeface="+mn-lt"/>
              </a:rPr>
              <a:t>Washington</a:t>
            </a:r>
          </a:p>
          <a:p>
            <a:pPr algn="l" defTabSz="457200"/>
            <a:r>
              <a:rPr lang="en-US" sz="1800" dirty="0">
                <a:solidFill>
                  <a:schemeClr val="tx1">
                    <a:lumMod val="85000"/>
                    <a:lumOff val="15000"/>
                  </a:schemeClr>
                </a:solidFill>
                <a:latin typeface="+mn-lt"/>
              </a:rPr>
              <a:t>Department of Social and Health Services</a:t>
            </a:r>
          </a:p>
        </p:txBody>
      </p:sp>
      <p:sp>
        <p:nvSpPr>
          <p:cNvPr id="4" name="Slide Number Placeholder 3"/>
          <p:cNvSpPr>
            <a:spLocks noGrp="1"/>
          </p:cNvSpPr>
          <p:nvPr>
            <p:ph type="sldNum" sz="quarter" idx="11"/>
          </p:nvPr>
        </p:nvSpPr>
        <p:spPr/>
        <p:txBody>
          <a:bodyPr/>
          <a:lstStyle/>
          <a:p>
            <a:fld id="{181C518C-266E-49C6-BE40-E3A674393190}" type="slidenum">
              <a:rPr lang="en-US" smtClean="0"/>
              <a:pPr/>
              <a:t>1</a:t>
            </a:fld>
            <a:endParaRPr lang="en-US" dirty="0"/>
          </a:p>
        </p:txBody>
      </p:sp>
      <p:sp>
        <p:nvSpPr>
          <p:cNvPr id="5" name="Subtitle 2"/>
          <p:cNvSpPr txBox="1">
            <a:spLocks/>
          </p:cNvSpPr>
          <p:nvPr/>
        </p:nvSpPr>
        <p:spPr>
          <a:xfrm>
            <a:off x="5562600" y="5349875"/>
            <a:ext cx="3257226" cy="1371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dirty="0">
                <a:solidFill>
                  <a:schemeClr val="tx1">
                    <a:lumMod val="85000"/>
                    <a:lumOff val="15000"/>
                  </a:schemeClr>
                </a:solidFill>
              </a:rPr>
              <a:t>Mary Segawa</a:t>
            </a:r>
          </a:p>
          <a:p>
            <a:pPr algn="l"/>
            <a:r>
              <a:rPr lang="en-US" sz="1800" dirty="0">
                <a:solidFill>
                  <a:schemeClr val="tx1">
                    <a:lumMod val="85000"/>
                    <a:lumOff val="15000"/>
                  </a:schemeClr>
                </a:solidFill>
              </a:rPr>
              <a:t>Washington</a:t>
            </a:r>
          </a:p>
          <a:p>
            <a:pPr algn="l"/>
            <a:r>
              <a:rPr lang="en-US" sz="1800" dirty="0">
                <a:solidFill>
                  <a:schemeClr val="tx1">
                    <a:lumMod val="85000"/>
                    <a:lumOff val="15000"/>
                  </a:schemeClr>
                </a:solidFill>
              </a:rPr>
              <a:t>Liquor and Cannabis Board</a:t>
            </a:r>
          </a:p>
          <a:p>
            <a:pPr algn="l"/>
            <a:endParaRPr lang="en-US" dirty="0"/>
          </a:p>
        </p:txBody>
      </p:sp>
      <p:sp>
        <p:nvSpPr>
          <p:cNvPr id="7" name="Subtitle 2"/>
          <p:cNvSpPr txBox="1">
            <a:spLocks/>
          </p:cNvSpPr>
          <p:nvPr/>
        </p:nvSpPr>
        <p:spPr>
          <a:xfrm>
            <a:off x="5562600" y="3825875"/>
            <a:ext cx="3257226" cy="1371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a:r>
              <a:rPr lang="en-US" sz="1800" dirty="0">
                <a:solidFill>
                  <a:schemeClr val="tx1">
                    <a:lumMod val="85000"/>
                    <a:lumOff val="15000"/>
                  </a:schemeClr>
                </a:solidFill>
                <a:latin typeface="+mn-lt"/>
              </a:rPr>
              <a:t>Karen Girard</a:t>
            </a:r>
          </a:p>
          <a:p>
            <a:pPr algn="l"/>
            <a:r>
              <a:rPr lang="en-US" sz="1800" dirty="0">
                <a:solidFill>
                  <a:schemeClr val="tx1">
                    <a:lumMod val="85000"/>
                    <a:lumOff val="15000"/>
                  </a:schemeClr>
                </a:solidFill>
                <a:latin typeface="+mn-lt"/>
              </a:rPr>
              <a:t>Oregon </a:t>
            </a:r>
          </a:p>
          <a:p>
            <a:pPr algn="l"/>
            <a:r>
              <a:rPr lang="en-US" sz="1800" dirty="0">
                <a:solidFill>
                  <a:schemeClr val="tx1">
                    <a:lumMod val="85000"/>
                    <a:lumOff val="15000"/>
                  </a:schemeClr>
                </a:solidFill>
                <a:latin typeface="+mn-lt"/>
              </a:rPr>
              <a:t>Health Authority</a:t>
            </a:r>
          </a:p>
        </p:txBody>
      </p:sp>
      <p:sp>
        <p:nvSpPr>
          <p:cNvPr id="8" name="Subtitle 2"/>
          <p:cNvSpPr txBox="1">
            <a:spLocks/>
          </p:cNvSpPr>
          <p:nvPr/>
        </p:nvSpPr>
        <p:spPr>
          <a:xfrm>
            <a:off x="616047" y="3825875"/>
            <a:ext cx="4419600" cy="1371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algn="l" defTabSz="457200"/>
            <a:r>
              <a:rPr lang="en-US" sz="1800" dirty="0">
                <a:solidFill>
                  <a:schemeClr val="tx1">
                    <a:lumMod val="85000"/>
                    <a:lumOff val="15000"/>
                  </a:schemeClr>
                </a:solidFill>
                <a:latin typeface="+mn-lt"/>
              </a:rPr>
              <a:t>Tony Piper</a:t>
            </a:r>
          </a:p>
          <a:p>
            <a:pPr algn="l" defTabSz="457200"/>
            <a:r>
              <a:rPr lang="en-US" sz="1800" dirty="0">
                <a:solidFill>
                  <a:schemeClr val="tx1">
                    <a:lumMod val="85000"/>
                    <a:lumOff val="15000"/>
                  </a:schemeClr>
                </a:solidFill>
                <a:latin typeface="+mn-lt"/>
              </a:rPr>
              <a:t>Alaska</a:t>
            </a:r>
          </a:p>
          <a:p>
            <a:pPr algn="l" defTabSz="457200"/>
            <a:r>
              <a:rPr lang="en-US" sz="1800" dirty="0">
                <a:solidFill>
                  <a:schemeClr val="tx1">
                    <a:lumMod val="85000"/>
                    <a:lumOff val="15000"/>
                  </a:schemeClr>
                </a:solidFill>
                <a:latin typeface="+mn-lt"/>
              </a:rPr>
              <a:t>Department of Social and Health Services</a:t>
            </a:r>
          </a:p>
          <a:p>
            <a:pPr algn="l"/>
            <a:endParaRPr lang="en-US" sz="1800" dirty="0">
              <a:latin typeface="+mn-lt"/>
            </a:endParaRPr>
          </a:p>
        </p:txBody>
      </p:sp>
      <p:sp>
        <p:nvSpPr>
          <p:cNvPr id="2" name="TextBox 1"/>
          <p:cNvSpPr txBox="1"/>
          <p:nvPr/>
        </p:nvSpPr>
        <p:spPr>
          <a:xfrm>
            <a:off x="304800" y="3069123"/>
            <a:ext cx="7933678" cy="369332"/>
          </a:xfrm>
          <a:prstGeom prst="rect">
            <a:avLst/>
          </a:prstGeom>
          <a:noFill/>
        </p:spPr>
        <p:txBody>
          <a:bodyPr wrap="square" rtlCol="0">
            <a:spAutoFit/>
          </a:bodyPr>
          <a:lstStyle/>
          <a:p>
            <a:r>
              <a:rPr lang="en-US" b="1" dirty="0"/>
              <a:t>Moderator:  </a:t>
            </a:r>
            <a:r>
              <a:rPr lang="en-US" dirty="0"/>
              <a:t>Renee Faber, DHHS – Behavioral Health, Nebraska</a:t>
            </a:r>
          </a:p>
        </p:txBody>
      </p:sp>
      <p:sp>
        <p:nvSpPr>
          <p:cNvPr id="10" name="TextBox 9"/>
          <p:cNvSpPr txBox="1"/>
          <p:nvPr/>
        </p:nvSpPr>
        <p:spPr>
          <a:xfrm>
            <a:off x="0" y="-32265"/>
            <a:ext cx="9105253" cy="461665"/>
          </a:xfrm>
          <a:prstGeom prst="rect">
            <a:avLst/>
          </a:prstGeom>
          <a:noFill/>
        </p:spPr>
        <p:txBody>
          <a:bodyPr wrap="square" rtlCol="0">
            <a:spAutoFit/>
          </a:bodyPr>
          <a:lstStyle/>
          <a:p>
            <a:pPr algn="ctr"/>
            <a:r>
              <a:rPr lang="en-US" sz="2400" dirty="0">
                <a:solidFill>
                  <a:schemeClr val="tx2">
                    <a:lumMod val="60000"/>
                    <a:lumOff val="40000"/>
                  </a:schemeClr>
                </a:solidFill>
              </a:rPr>
              <a:t>National Prevention Network Conference September 2016</a:t>
            </a:r>
          </a:p>
        </p:txBody>
      </p:sp>
      <p:cxnSp>
        <p:nvCxnSpPr>
          <p:cNvPr id="12" name="Straight Connector 11"/>
          <p:cNvCxnSpPr/>
          <p:nvPr/>
        </p:nvCxnSpPr>
        <p:spPr>
          <a:xfrm>
            <a:off x="304800" y="3009705"/>
            <a:ext cx="851502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04800" y="3438455"/>
            <a:ext cx="1249060" cy="369332"/>
          </a:xfrm>
          <a:prstGeom prst="rect">
            <a:avLst/>
          </a:prstGeom>
        </p:spPr>
        <p:txBody>
          <a:bodyPr wrap="none">
            <a:spAutoFit/>
          </a:bodyPr>
          <a:lstStyle/>
          <a:p>
            <a:r>
              <a:rPr lang="en-US" b="1" dirty="0"/>
              <a:t>Panelists: </a:t>
            </a:r>
            <a:endParaRPr lang="en-US" dirty="0"/>
          </a:p>
        </p:txBody>
      </p:sp>
    </p:spTree>
    <p:extLst>
      <p:ext uri="{BB962C8B-B14F-4D97-AF65-F5344CB8AC3E}">
        <p14:creationId xmlns:p14="http://schemas.microsoft.com/office/powerpoint/2010/main" val="977265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ing1"/>
          <p:cNvSpPr txBox="1"/>
          <p:nvPr/>
        </p:nvSpPr>
        <p:spPr>
          <a:xfrm>
            <a:off x="667578" y="365760"/>
            <a:ext cx="8229600" cy="1200329"/>
          </a:xfrm>
          <a:prstGeom prst="rect">
            <a:avLst/>
          </a:prstGeom>
          <a:noFill/>
        </p:spPr>
        <p:txBody>
          <a:bodyPr wrap="square" rtlCol="0">
            <a:spAutoFit/>
          </a:bodyPr>
          <a:lstStyle/>
          <a:p>
            <a:pPr algn="ctr" fontAlgn="base">
              <a:spcBef>
                <a:spcPct val="0"/>
              </a:spcBef>
              <a:spcAft>
                <a:spcPct val="0"/>
              </a:spcAft>
            </a:pPr>
            <a:r>
              <a:rPr lang="en-US" b="1" dirty="0">
                <a:solidFill>
                  <a:srgbClr val="FFFFFF"/>
                </a:solidFill>
                <a:latin typeface="Arial" charset="0"/>
              </a:rPr>
              <a:t>Percentage of High School Students Who Tried Marijuana Before </a:t>
            </a:r>
          </a:p>
          <a:p>
            <a:pPr algn="ctr" fontAlgn="base">
              <a:spcBef>
                <a:spcPct val="0"/>
              </a:spcBef>
              <a:spcAft>
                <a:spcPct val="0"/>
              </a:spcAft>
            </a:pPr>
            <a:r>
              <a:rPr lang="en-US" b="1" dirty="0">
                <a:solidFill>
                  <a:srgbClr val="FFFFFF"/>
                </a:solidFill>
                <a:latin typeface="Arial" charset="0"/>
              </a:rPr>
              <a:t>Age 13 Years,* by Sex,</a:t>
            </a:r>
            <a:r>
              <a:rPr lang="en-US" b="1" baseline="40000" dirty="0">
                <a:solidFill>
                  <a:srgbClr val="FFFFFF"/>
                </a:solidFill>
                <a:latin typeface="Arial" charset="0"/>
              </a:rPr>
              <a:t>†</a:t>
            </a:r>
            <a:r>
              <a:rPr lang="en-US" b="1" dirty="0">
                <a:solidFill>
                  <a:srgbClr val="FFFFFF"/>
                </a:solidFill>
                <a:latin typeface="Arial" charset="0"/>
              </a:rPr>
              <a:t> Grade, </a:t>
            </a:r>
          </a:p>
          <a:p>
            <a:pPr algn="ctr" fontAlgn="base">
              <a:spcBef>
                <a:spcPct val="0"/>
              </a:spcBef>
              <a:spcAft>
                <a:spcPct val="0"/>
              </a:spcAft>
            </a:pPr>
            <a:r>
              <a:rPr lang="en-US" b="1" dirty="0">
                <a:solidFill>
                  <a:srgbClr val="FFFFFF"/>
                </a:solidFill>
                <a:latin typeface="Arial" charset="0"/>
              </a:rPr>
              <a:t>and Race/Ethnicity,</a:t>
            </a:r>
            <a:r>
              <a:rPr lang="en-US" b="1" baseline="40000" dirty="0">
                <a:solidFill>
                  <a:srgbClr val="FFFFFF"/>
                </a:solidFill>
                <a:latin typeface="Arial" charset="0"/>
              </a:rPr>
              <a:t>†</a:t>
            </a:r>
            <a:endParaRPr lang="en-US" b="1" dirty="0">
              <a:solidFill>
                <a:srgbClr val="FFFFFF"/>
              </a:solidFill>
              <a:latin typeface="Arial" charset="0"/>
            </a:endParaRPr>
          </a:p>
          <a:p>
            <a:pPr algn="ctr" fontAlgn="base">
              <a:spcBef>
                <a:spcPct val="0"/>
              </a:spcBef>
              <a:spcAft>
                <a:spcPct val="0"/>
              </a:spcAft>
            </a:pPr>
            <a:r>
              <a:rPr lang="en-US" b="1" dirty="0">
                <a:solidFill>
                  <a:srgbClr val="FFFFFF"/>
                </a:solidFill>
                <a:latin typeface="Arial" charset="0"/>
              </a:rPr>
              <a:t> 2015</a:t>
            </a:r>
          </a:p>
        </p:txBody>
      </p:sp>
      <p:sp>
        <p:nvSpPr>
          <p:cNvPr id="4" name="Footnote1"/>
          <p:cNvSpPr txBox="1"/>
          <p:nvPr/>
        </p:nvSpPr>
        <p:spPr>
          <a:xfrm>
            <a:off x="457200" y="6167765"/>
            <a:ext cx="8229600" cy="261610"/>
          </a:xfrm>
          <a:prstGeom prst="rect">
            <a:avLst/>
          </a:prstGeom>
          <a:noFill/>
        </p:spPr>
        <p:txBody>
          <a:bodyPr wrap="square" rtlCol="0" anchor="b" anchorCtr="0">
            <a:spAutoFit/>
          </a:bodyPr>
          <a:lstStyle/>
          <a:p>
            <a:pPr fontAlgn="base">
              <a:spcBef>
                <a:spcPct val="0"/>
              </a:spcBef>
              <a:spcAft>
                <a:spcPct val="0"/>
              </a:spcAft>
            </a:pPr>
            <a:r>
              <a:rPr lang="en-US" sz="1100" dirty="0">
                <a:solidFill>
                  <a:srgbClr val="FFCC00"/>
                </a:solidFill>
                <a:latin typeface="Arial" charset="0"/>
              </a:rPr>
              <a:t>*For the first time</a:t>
            </a:r>
          </a:p>
          <a:p>
            <a:pPr fontAlgn="base">
              <a:spcBef>
                <a:spcPct val="0"/>
              </a:spcBef>
              <a:spcAft>
                <a:spcPct val="0"/>
              </a:spcAft>
            </a:pPr>
            <a:r>
              <a:rPr lang="en-US" sz="900" b="1" baseline="50000" dirty="0">
                <a:solidFill>
                  <a:srgbClr val="FFCC00"/>
                </a:solidFill>
                <a:latin typeface="Arial" charset="0"/>
              </a:rPr>
              <a:t>†</a:t>
            </a:r>
            <a:r>
              <a:rPr lang="en-US" sz="1100" dirty="0">
                <a:solidFill>
                  <a:srgbClr val="FFCC00"/>
                </a:solidFill>
                <a:latin typeface="Arial" charset="0"/>
              </a:rPr>
              <a:t>M &gt; F; A &gt; H, A &gt; W (Based on t-test analysis, p &lt; 0.05.)</a:t>
            </a:r>
          </a:p>
          <a:p>
            <a:pPr fontAlgn="base">
              <a:spcBef>
                <a:spcPct val="0"/>
              </a:spcBef>
              <a:spcAft>
                <a:spcPct val="0"/>
              </a:spcAft>
            </a:pPr>
            <a:r>
              <a:rPr lang="en-US" sz="1100" dirty="0">
                <a:solidFill>
                  <a:srgbClr val="FFCC00"/>
                </a:solidFill>
                <a:latin typeface="Arial" charset="0"/>
              </a:rPr>
              <a:t>All Hispanic students are included in the Hispanic category.  All other races are non-Hispanic.</a:t>
            </a:r>
          </a:p>
          <a:p>
            <a:pPr fontAlgn="base">
              <a:spcBef>
                <a:spcPct val="0"/>
              </a:spcBef>
              <a:spcAft>
                <a:spcPct val="0"/>
              </a:spcAft>
            </a:pPr>
            <a:r>
              <a:rPr lang="en-US" sz="1100" dirty="0">
                <a:solidFill>
                  <a:srgbClr val="FFCC00"/>
                </a:solidFill>
                <a:latin typeface="Arial" charset="0"/>
              </a:rPr>
              <a:t>Missing bar indicates fewer than 100 students in this subgroup.</a:t>
            </a:r>
          </a:p>
          <a:p>
            <a:pPr fontAlgn="base">
              <a:spcBef>
                <a:spcPct val="0"/>
              </a:spcBef>
              <a:spcAft>
                <a:spcPct val="0"/>
              </a:spcAft>
            </a:pPr>
            <a:r>
              <a:rPr lang="en-US" sz="1100" dirty="0">
                <a:solidFill>
                  <a:srgbClr val="FFCC00"/>
                </a:solidFill>
                <a:latin typeface="Arial" charset="0"/>
              </a:rPr>
              <a:t>Note: This graph contains weighted results.</a:t>
            </a:r>
          </a:p>
        </p:txBody>
      </p:sp>
      <p:sp>
        <p:nvSpPr>
          <p:cNvPr id="3" name="SiteFooter1"/>
          <p:cNvSpPr txBox="1"/>
          <p:nvPr/>
        </p:nvSpPr>
        <p:spPr>
          <a:xfrm>
            <a:off x="304800" y="6495433"/>
            <a:ext cx="8592378" cy="338554"/>
          </a:xfrm>
          <a:prstGeom prst="rect">
            <a:avLst/>
          </a:prstGeom>
          <a:noFill/>
        </p:spPr>
        <p:txBody>
          <a:bodyPr wrap="square" rtlCol="0">
            <a:spAutoFit/>
          </a:bodyPr>
          <a:lstStyle/>
          <a:p>
            <a:pPr algn="r" fontAlgn="base">
              <a:spcBef>
                <a:spcPct val="0"/>
              </a:spcBef>
              <a:spcAft>
                <a:spcPct val="0"/>
              </a:spcAft>
            </a:pPr>
            <a:r>
              <a:rPr lang="en-US" sz="1600" i="1" dirty="0" err="1">
                <a:solidFill>
                  <a:srgbClr val="000000"/>
                </a:solidFill>
                <a:latin typeface="Arial" charset="0"/>
              </a:rPr>
              <a:t>Alaska (Recoded Race) - YRBS, 2015 - QN48</a:t>
            </a:r>
            <a:endParaRPr lang="en-US" sz="1600" i="1" dirty="0">
              <a:solidFill>
                <a:srgbClr val="000000"/>
              </a:solidFill>
              <a:latin typeface="Arial" charset="0"/>
            </a:endParaRPr>
          </a:p>
        </p:txBody>
      </p:sp>
      <p:graphicFrame>
        <p:nvGraphicFramePr>
          <p:cNvPr id="9" name="Chart Placeholder 8"/>
          <p:cNvGraphicFramePr>
            <a:graphicFrameLocks noGrp="1"/>
          </p:cNvGraphicFramePr>
          <p:nvPr>
            <p:ph type="chart" idx="1"/>
            <p:extLst/>
          </p:nvPr>
        </p:nvGraphicFramePr>
        <p:xfrm>
          <a:off x="990600" y="1527048"/>
          <a:ext cx="7906578" cy="36545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8083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a:xfrm>
            <a:off x="8582025" y="6356350"/>
            <a:ext cx="561975" cy="365125"/>
          </a:xfrm>
          <a:prstGeom prst="rect">
            <a:avLst/>
          </a:prstGeom>
        </p:spPr>
        <p:txBody>
          <a:bodyPr/>
          <a:lstStyle/>
          <a:p>
            <a:fld id="{0C183989-D380-BB4B-8033-B2C050FE378C}" type="slidenum">
              <a:rPr lang="en-US" smtClean="0">
                <a:solidFill>
                  <a:prstClr val="black">
                    <a:tint val="75000"/>
                  </a:prstClr>
                </a:solidFill>
              </a:rPr>
              <a:pPr/>
              <a:t>11</a:t>
            </a:fld>
            <a:endParaRPr lang="en-US" dirty="0">
              <a:solidFill>
                <a:prstClr val="black">
                  <a:tint val="75000"/>
                </a:prstClr>
              </a:solidFill>
            </a:endParaRPr>
          </a:p>
        </p:txBody>
      </p:sp>
      <p:sp>
        <p:nvSpPr>
          <p:cNvPr id="5" name="Heading1"/>
          <p:cNvSpPr txBox="1"/>
          <p:nvPr/>
        </p:nvSpPr>
        <p:spPr>
          <a:xfrm>
            <a:off x="685800" y="184336"/>
            <a:ext cx="8305800" cy="120032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2400" b="1" dirty="0">
                <a:effectLst>
                  <a:outerShdw blurRad="38100" dist="38100" dir="2700000" algn="tl">
                    <a:srgbClr val="000000">
                      <a:alpha val="43137"/>
                    </a:srgbClr>
                  </a:outerShdw>
                </a:effectLst>
              </a:rPr>
              <a:t>Percentage of High School Students Who Currently Used Marijuana,* by Sex, Grade,</a:t>
            </a:r>
            <a:r>
              <a:rPr lang="en-US" sz="2400" b="1" baseline="40000" dirty="0">
                <a:effectLst>
                  <a:outerShdw blurRad="38100" dist="38100" dir="2700000" algn="tl">
                    <a:srgbClr val="000000">
                      <a:alpha val="43137"/>
                    </a:srgbClr>
                  </a:outerShdw>
                </a:effectLst>
              </a:rPr>
              <a:t>†</a:t>
            </a:r>
            <a:r>
              <a:rPr lang="en-US" sz="2400" b="1" dirty="0">
                <a:effectLst>
                  <a:outerShdw blurRad="38100" dist="38100" dir="2700000" algn="tl">
                    <a:srgbClr val="000000">
                      <a:alpha val="43137"/>
                    </a:srgbClr>
                  </a:outerShdw>
                </a:effectLst>
              </a:rPr>
              <a:t> and Race/Ethnicity,</a:t>
            </a:r>
            <a:r>
              <a:rPr lang="en-US" sz="2400" b="1" baseline="40000" dirty="0">
                <a:effectLst>
                  <a:outerShdw blurRad="38100" dist="38100" dir="2700000" algn="tl">
                    <a:srgbClr val="000000">
                      <a:alpha val="43137"/>
                    </a:srgbClr>
                  </a:outerShdw>
                </a:effectLst>
              </a:rPr>
              <a:t>†</a:t>
            </a:r>
            <a:r>
              <a:rPr lang="en-US" sz="2400" b="1" dirty="0">
                <a:effectLst>
                  <a:outerShdw blurRad="38100" dist="38100" dir="2700000" algn="tl">
                    <a:srgbClr val="000000">
                      <a:alpha val="43137"/>
                    </a:srgbClr>
                  </a:outerShdw>
                </a:effectLst>
              </a:rPr>
              <a:t> 2015</a:t>
            </a:r>
          </a:p>
        </p:txBody>
      </p:sp>
      <p:sp>
        <p:nvSpPr>
          <p:cNvPr id="6" name="Footnote1"/>
          <p:cNvSpPr txBox="1"/>
          <p:nvPr/>
        </p:nvSpPr>
        <p:spPr>
          <a:xfrm>
            <a:off x="304800" y="5330334"/>
            <a:ext cx="8229600" cy="938719"/>
          </a:xfrm>
          <a:prstGeom prst="rect">
            <a:avLst/>
          </a:prstGeom>
          <a:noFill/>
        </p:spPr>
        <p:txBody>
          <a:bodyPr wrap="square" rtlCol="0" anchor="b"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a:t>*One or more times during the 30 days before the survey</a:t>
            </a:r>
          </a:p>
          <a:p>
            <a:r>
              <a:rPr lang="en-US" sz="900" b="1" baseline="50000" dirty="0"/>
              <a:t>†</a:t>
            </a:r>
            <a:r>
              <a:rPr lang="en-US" sz="1100" dirty="0"/>
              <a:t>10th &gt; 9th, 11th &gt; 9th, 12th &gt; 9th, 12th &gt; 10th; A &gt; W (Based on t-test analysis, p &lt; 0.05.)</a:t>
            </a:r>
          </a:p>
          <a:p>
            <a:r>
              <a:rPr lang="en-US" sz="1100" dirty="0"/>
              <a:t>All Hispanic students are included in the Hispanic category.  All other races are non-Hispanic.</a:t>
            </a:r>
          </a:p>
          <a:p>
            <a:r>
              <a:rPr lang="en-US" sz="1100" dirty="0"/>
              <a:t>Missing bar indicates fewer than 100 students in this subgroup.</a:t>
            </a:r>
          </a:p>
          <a:p>
            <a:r>
              <a:rPr lang="en-US" sz="1100" dirty="0"/>
              <a:t>Note: This graph contains weighted results.</a:t>
            </a:r>
          </a:p>
        </p:txBody>
      </p:sp>
      <p:sp>
        <p:nvSpPr>
          <p:cNvPr id="7" name="SiteFooter1"/>
          <p:cNvSpPr txBox="1"/>
          <p:nvPr/>
        </p:nvSpPr>
        <p:spPr>
          <a:xfrm>
            <a:off x="152400" y="6335111"/>
            <a:ext cx="8592378" cy="33855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sz="1600" i="1" dirty="0" err="1"/>
              <a:t>Alaska (Recoded Race) - YRBS, 2015 - QN49</a:t>
            </a:r>
            <a:endParaRPr lang="en-US" sz="1600" i="1" dirty="0"/>
          </a:p>
        </p:txBody>
      </p:sp>
      <p:graphicFrame>
        <p:nvGraphicFramePr>
          <p:cNvPr id="8" name="Chart 7"/>
          <p:cNvGraphicFramePr>
            <a:graphicFrameLocks noGrp="1"/>
          </p:cNvGraphicFramePr>
          <p:nvPr>
            <p:extLst>
              <p:ext uri="{D42A27DB-BD31-4B8C-83A1-F6EECF244321}">
                <p14:modId xmlns:p14="http://schemas.microsoft.com/office/powerpoint/2010/main" val="2783771423"/>
              </p:ext>
            </p:extLst>
          </p:nvPr>
        </p:nvGraphicFramePr>
        <p:xfrm>
          <a:off x="370840" y="1350438"/>
          <a:ext cx="8363778" cy="38782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5469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44000" cy="692424"/>
          </a:xfrm>
        </p:spPr>
        <p:txBody>
          <a:bodyPr>
            <a:normAutofit/>
          </a:bodyPr>
          <a:lstStyle/>
          <a:p>
            <a:r>
              <a:rPr lang="en-US" sz="3400" dirty="0">
                <a:effectLst/>
              </a:rPr>
              <a:t>Drug Use Trends – Healthy Youth Survey</a:t>
            </a:r>
          </a:p>
        </p:txBody>
      </p:sp>
      <p:pic>
        <p:nvPicPr>
          <p:cNvPr id="1026" name="Chart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29461"/>
            <a:ext cx="8534400" cy="48475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0C183989-D380-BB4B-8033-B2C050FE378C}"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3506635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44511"/>
            <a:ext cx="9144000" cy="615553"/>
          </a:xfrm>
          <a:prstGeom prst="rect">
            <a:avLst/>
          </a:prstGeom>
          <a:noFill/>
          <a:effectLst/>
        </p:spPr>
        <p:txBody>
          <a:bodyPr wrap="square" rtlCol="0">
            <a:spAutoFit/>
          </a:bodyPr>
          <a:lstStyle/>
          <a:p>
            <a:pPr algn="ctr"/>
            <a:r>
              <a:rPr lang="en-US" sz="3400" b="1" dirty="0">
                <a:solidFill>
                  <a:srgbClr val="1F497D">
                    <a:lumMod val="50000"/>
                  </a:srgbClr>
                </a:solidFill>
                <a:ea typeface="+mj-ea"/>
                <a:cs typeface="+mj-cs"/>
              </a:rPr>
              <a:t>10</a:t>
            </a:r>
            <a:r>
              <a:rPr lang="en-US" sz="3400" b="1" baseline="30000" dirty="0">
                <a:solidFill>
                  <a:srgbClr val="1F497D">
                    <a:lumMod val="50000"/>
                  </a:srgbClr>
                </a:solidFill>
                <a:ea typeface="+mj-ea"/>
                <a:cs typeface="+mj-cs"/>
              </a:rPr>
              <a:t>th</a:t>
            </a:r>
            <a:r>
              <a:rPr lang="en-US" sz="3400" b="1" dirty="0">
                <a:solidFill>
                  <a:srgbClr val="1F497D">
                    <a:lumMod val="50000"/>
                  </a:srgbClr>
                </a:solidFill>
                <a:ea typeface="+mj-ea"/>
                <a:cs typeface="+mj-cs"/>
              </a:rPr>
              <a:t> Grade Level of Marijuana Use</a:t>
            </a:r>
            <a:endParaRPr lang="en-US" sz="3400" i="1" dirty="0">
              <a:solidFill>
                <a:srgbClr val="000066"/>
              </a:solidFill>
              <a:latin typeface="+mj-lt"/>
            </a:endParaRPr>
          </a:p>
        </p:txBody>
      </p:sp>
      <p:graphicFrame>
        <p:nvGraphicFramePr>
          <p:cNvPr id="30" name="Chart 29"/>
          <p:cNvGraphicFramePr/>
          <p:nvPr>
            <p:extLst>
              <p:ext uri="{D42A27DB-BD31-4B8C-83A1-F6EECF244321}">
                <p14:modId xmlns:p14="http://schemas.microsoft.com/office/powerpoint/2010/main" val="202654371"/>
              </p:ext>
            </p:extLst>
          </p:nvPr>
        </p:nvGraphicFramePr>
        <p:xfrm>
          <a:off x="3365723" y="1797755"/>
          <a:ext cx="5382561" cy="4596452"/>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p:nvPr/>
        </p:nvSpPr>
        <p:spPr>
          <a:xfrm>
            <a:off x="6080360" y="4906463"/>
            <a:ext cx="1875255" cy="584775"/>
          </a:xfrm>
          <a:prstGeom prst="rect">
            <a:avLst/>
          </a:prstGeom>
          <a:noFill/>
        </p:spPr>
        <p:txBody>
          <a:bodyPr wrap="square" rtlCol="0">
            <a:spAutoFit/>
          </a:bodyPr>
          <a:lstStyle/>
          <a:p>
            <a:r>
              <a:rPr lang="en-US" sz="1400" b="1" dirty="0">
                <a:solidFill>
                  <a:prstClr val="white"/>
                </a:solidFill>
              </a:rPr>
              <a:t>No Marijuana Use</a:t>
            </a:r>
          </a:p>
          <a:p>
            <a:r>
              <a:rPr lang="en-US" b="1" dirty="0">
                <a:solidFill>
                  <a:prstClr val="white"/>
                </a:solidFill>
              </a:rPr>
              <a:t>81.9%</a:t>
            </a:r>
          </a:p>
        </p:txBody>
      </p:sp>
      <p:sp>
        <p:nvSpPr>
          <p:cNvPr id="33" name="TextBox 32"/>
          <p:cNvSpPr txBox="1"/>
          <p:nvPr/>
        </p:nvSpPr>
        <p:spPr>
          <a:xfrm rot="1925021">
            <a:off x="4210094" y="3143591"/>
            <a:ext cx="1547032" cy="369332"/>
          </a:xfrm>
          <a:prstGeom prst="rect">
            <a:avLst/>
          </a:prstGeom>
          <a:noFill/>
        </p:spPr>
        <p:txBody>
          <a:bodyPr wrap="square" rtlCol="0">
            <a:spAutoFit/>
          </a:bodyPr>
          <a:lstStyle/>
          <a:p>
            <a:r>
              <a:rPr lang="en-US" sz="1400" b="1" dirty="0">
                <a:solidFill>
                  <a:prstClr val="white"/>
                </a:solidFill>
              </a:rPr>
              <a:t>1-2 Days </a:t>
            </a:r>
            <a:r>
              <a:rPr lang="en-US" b="1" dirty="0">
                <a:solidFill>
                  <a:prstClr val="white"/>
                </a:solidFill>
              </a:rPr>
              <a:t>6.7%</a:t>
            </a:r>
          </a:p>
        </p:txBody>
      </p:sp>
      <p:sp>
        <p:nvSpPr>
          <p:cNvPr id="35" name="TextBox 34"/>
          <p:cNvSpPr txBox="1"/>
          <p:nvPr/>
        </p:nvSpPr>
        <p:spPr>
          <a:xfrm rot="3205189">
            <a:off x="4438997" y="2775570"/>
            <a:ext cx="1680702" cy="369332"/>
          </a:xfrm>
          <a:prstGeom prst="rect">
            <a:avLst/>
          </a:prstGeom>
          <a:noFill/>
        </p:spPr>
        <p:txBody>
          <a:bodyPr wrap="square" rtlCol="0">
            <a:spAutoFit/>
          </a:bodyPr>
          <a:lstStyle/>
          <a:p>
            <a:pPr algn="ctr"/>
            <a:r>
              <a:rPr lang="en-US" sz="1400" b="1" dirty="0">
                <a:solidFill>
                  <a:prstClr val="black"/>
                </a:solidFill>
              </a:rPr>
              <a:t> 3-5 Days </a:t>
            </a:r>
            <a:r>
              <a:rPr lang="en-US" b="1" dirty="0">
                <a:solidFill>
                  <a:prstClr val="black"/>
                </a:solidFill>
              </a:rPr>
              <a:t>3.6%</a:t>
            </a:r>
          </a:p>
        </p:txBody>
      </p:sp>
      <p:sp>
        <p:nvSpPr>
          <p:cNvPr id="36" name="TextBox 35"/>
          <p:cNvSpPr txBox="1"/>
          <p:nvPr/>
        </p:nvSpPr>
        <p:spPr>
          <a:xfrm>
            <a:off x="588037" y="6384312"/>
            <a:ext cx="3365442" cy="230832"/>
          </a:xfrm>
          <a:prstGeom prst="rect">
            <a:avLst/>
          </a:prstGeom>
          <a:noFill/>
        </p:spPr>
        <p:txBody>
          <a:bodyPr wrap="square" rtlCol="0">
            <a:spAutoFit/>
          </a:bodyPr>
          <a:lstStyle/>
          <a:p>
            <a:r>
              <a:rPr lang="en-US" sz="900" b="1" dirty="0">
                <a:solidFill>
                  <a:prstClr val="black"/>
                </a:solidFill>
              </a:rPr>
              <a:t>Source: </a:t>
            </a:r>
            <a:r>
              <a:rPr lang="en-US" sz="900" dirty="0">
                <a:solidFill>
                  <a:prstClr val="black"/>
                </a:solidFill>
              </a:rPr>
              <a:t>Washington State Healthy Youth Survey – 2014.</a:t>
            </a:r>
          </a:p>
        </p:txBody>
      </p:sp>
      <p:sp>
        <p:nvSpPr>
          <p:cNvPr id="31" name="TextBox 30"/>
          <p:cNvSpPr txBox="1"/>
          <p:nvPr/>
        </p:nvSpPr>
        <p:spPr>
          <a:xfrm rot="3893943">
            <a:off x="4736453" y="2576268"/>
            <a:ext cx="1557701" cy="369332"/>
          </a:xfrm>
          <a:prstGeom prst="rect">
            <a:avLst/>
          </a:prstGeom>
          <a:noFill/>
        </p:spPr>
        <p:txBody>
          <a:bodyPr wrap="square" rtlCol="0">
            <a:spAutoFit/>
          </a:bodyPr>
          <a:lstStyle/>
          <a:p>
            <a:pPr algn="ctr"/>
            <a:r>
              <a:rPr lang="en-US" sz="1400" b="1" dirty="0">
                <a:solidFill>
                  <a:prstClr val="black"/>
                </a:solidFill>
              </a:rPr>
              <a:t> 6-9 Days </a:t>
            </a:r>
            <a:r>
              <a:rPr lang="en-US" b="1" dirty="0">
                <a:solidFill>
                  <a:prstClr val="black"/>
                </a:solidFill>
              </a:rPr>
              <a:t>2.0%</a:t>
            </a:r>
          </a:p>
        </p:txBody>
      </p:sp>
      <p:grpSp>
        <p:nvGrpSpPr>
          <p:cNvPr id="42" name="Group 41"/>
          <p:cNvGrpSpPr/>
          <p:nvPr/>
        </p:nvGrpSpPr>
        <p:grpSpPr>
          <a:xfrm>
            <a:off x="550510" y="2116397"/>
            <a:ext cx="2583625" cy="1637853"/>
            <a:chOff x="1410691" y="2701947"/>
            <a:chExt cx="1381769" cy="808076"/>
          </a:xfrm>
        </p:grpSpPr>
        <p:grpSp>
          <p:nvGrpSpPr>
            <p:cNvPr id="43" name="Group 159"/>
            <p:cNvGrpSpPr>
              <a:grpSpLocks/>
            </p:cNvGrpSpPr>
            <p:nvPr/>
          </p:nvGrpSpPr>
          <p:grpSpPr bwMode="auto">
            <a:xfrm flipH="1">
              <a:off x="1940126" y="2702020"/>
              <a:ext cx="287605" cy="808003"/>
              <a:chOff x="2776" y="2894"/>
              <a:chExt cx="236" cy="663"/>
            </a:xfrm>
            <a:solidFill>
              <a:schemeClr val="bg1">
                <a:lumMod val="75000"/>
              </a:schemeClr>
            </a:solidFill>
          </p:grpSpPr>
          <p:sp>
            <p:nvSpPr>
              <p:cNvPr id="50" name="Freeform 85"/>
              <p:cNvSpPr>
                <a:spLocks/>
              </p:cNvSpPr>
              <p:nvPr/>
            </p:nvSpPr>
            <p:spPr bwMode="auto">
              <a:xfrm>
                <a:off x="2834" y="2894"/>
                <a:ext cx="120" cy="123"/>
              </a:xfrm>
              <a:custGeom>
                <a:avLst/>
                <a:gdLst/>
                <a:ahLst/>
                <a:cxnLst>
                  <a:cxn ang="0">
                    <a:pos x="182" y="52"/>
                  </a:cxn>
                  <a:cxn ang="0">
                    <a:pos x="190" y="76"/>
                  </a:cxn>
                  <a:cxn ang="0">
                    <a:pos x="193" y="101"/>
                  </a:cxn>
                  <a:cxn ang="0">
                    <a:pos x="189" y="127"/>
                  </a:cxn>
                  <a:cxn ang="0">
                    <a:pos x="181" y="148"/>
                  </a:cxn>
                  <a:cxn ang="0">
                    <a:pos x="175" y="158"/>
                  </a:cxn>
                  <a:cxn ang="0">
                    <a:pos x="168" y="166"/>
                  </a:cxn>
                  <a:cxn ang="0">
                    <a:pos x="160" y="174"/>
                  </a:cxn>
                  <a:cxn ang="0">
                    <a:pos x="151" y="181"/>
                  </a:cxn>
                  <a:cxn ang="0">
                    <a:pos x="142" y="185"/>
                  </a:cxn>
                  <a:cxn ang="0">
                    <a:pos x="130" y="190"/>
                  </a:cxn>
                  <a:cxn ang="0">
                    <a:pos x="119" y="194"/>
                  </a:cxn>
                  <a:cxn ang="0">
                    <a:pos x="106" y="197"/>
                  </a:cxn>
                  <a:cxn ang="0">
                    <a:pos x="90" y="197"/>
                  </a:cxn>
                  <a:cxn ang="0">
                    <a:pos x="76" y="195"/>
                  </a:cxn>
                  <a:cxn ang="0">
                    <a:pos x="61" y="190"/>
                  </a:cxn>
                  <a:cxn ang="0">
                    <a:pos x="49" y="184"/>
                  </a:cxn>
                  <a:cxn ang="0">
                    <a:pos x="37" y="176"/>
                  </a:cxn>
                  <a:cxn ang="0">
                    <a:pos x="27" y="166"/>
                  </a:cxn>
                  <a:cxn ang="0">
                    <a:pos x="18" y="156"/>
                  </a:cxn>
                  <a:cxn ang="0">
                    <a:pos x="9" y="144"/>
                  </a:cxn>
                  <a:cxn ang="0">
                    <a:pos x="3" y="127"/>
                  </a:cxn>
                  <a:cxn ang="0">
                    <a:pos x="0" y="106"/>
                  </a:cxn>
                  <a:cxn ang="0">
                    <a:pos x="0" y="85"/>
                  </a:cxn>
                  <a:cxn ang="0">
                    <a:pos x="5" y="66"/>
                  </a:cxn>
                  <a:cxn ang="0">
                    <a:pos x="12" y="52"/>
                  </a:cxn>
                  <a:cxn ang="0">
                    <a:pos x="19" y="40"/>
                  </a:cxn>
                  <a:cxn ang="0">
                    <a:pos x="28" y="29"/>
                  </a:cxn>
                  <a:cxn ang="0">
                    <a:pos x="39" y="20"/>
                  </a:cxn>
                  <a:cxn ang="0">
                    <a:pos x="51" y="12"/>
                  </a:cxn>
                  <a:cxn ang="0">
                    <a:pos x="65" y="6"/>
                  </a:cxn>
                  <a:cxn ang="0">
                    <a:pos x="79" y="1"/>
                  </a:cxn>
                  <a:cxn ang="0">
                    <a:pos x="95" y="0"/>
                  </a:cxn>
                  <a:cxn ang="0">
                    <a:pos x="109" y="1"/>
                  </a:cxn>
                  <a:cxn ang="0">
                    <a:pos x="122" y="4"/>
                  </a:cxn>
                  <a:cxn ang="0">
                    <a:pos x="135" y="8"/>
                  </a:cxn>
                  <a:cxn ang="0">
                    <a:pos x="147" y="14"/>
                  </a:cxn>
                  <a:cxn ang="0">
                    <a:pos x="157" y="22"/>
                  </a:cxn>
                  <a:cxn ang="0">
                    <a:pos x="167" y="31"/>
                  </a:cxn>
                  <a:cxn ang="0">
                    <a:pos x="175" y="42"/>
                  </a:cxn>
                  <a:cxn ang="0">
                    <a:pos x="182" y="52"/>
                  </a:cxn>
                </a:cxnLst>
                <a:rect l="0" t="0" r="r" b="b"/>
                <a:pathLst>
                  <a:path w="193" h="197">
                    <a:moveTo>
                      <a:pt x="182" y="52"/>
                    </a:moveTo>
                    <a:lnTo>
                      <a:pt x="190" y="76"/>
                    </a:lnTo>
                    <a:lnTo>
                      <a:pt x="193" y="101"/>
                    </a:lnTo>
                    <a:lnTo>
                      <a:pt x="189" y="127"/>
                    </a:lnTo>
                    <a:lnTo>
                      <a:pt x="181" y="148"/>
                    </a:lnTo>
                    <a:lnTo>
                      <a:pt x="175" y="158"/>
                    </a:lnTo>
                    <a:lnTo>
                      <a:pt x="168" y="166"/>
                    </a:lnTo>
                    <a:lnTo>
                      <a:pt x="160" y="174"/>
                    </a:lnTo>
                    <a:lnTo>
                      <a:pt x="151" y="181"/>
                    </a:lnTo>
                    <a:lnTo>
                      <a:pt x="142" y="185"/>
                    </a:lnTo>
                    <a:lnTo>
                      <a:pt x="130" y="190"/>
                    </a:lnTo>
                    <a:lnTo>
                      <a:pt x="119" y="194"/>
                    </a:lnTo>
                    <a:lnTo>
                      <a:pt x="106" y="197"/>
                    </a:lnTo>
                    <a:lnTo>
                      <a:pt x="90" y="197"/>
                    </a:lnTo>
                    <a:lnTo>
                      <a:pt x="76" y="195"/>
                    </a:lnTo>
                    <a:lnTo>
                      <a:pt x="61" y="190"/>
                    </a:lnTo>
                    <a:lnTo>
                      <a:pt x="49" y="184"/>
                    </a:lnTo>
                    <a:lnTo>
                      <a:pt x="37" y="176"/>
                    </a:lnTo>
                    <a:lnTo>
                      <a:pt x="27" y="166"/>
                    </a:lnTo>
                    <a:lnTo>
                      <a:pt x="18" y="156"/>
                    </a:lnTo>
                    <a:lnTo>
                      <a:pt x="9" y="144"/>
                    </a:lnTo>
                    <a:lnTo>
                      <a:pt x="3" y="127"/>
                    </a:lnTo>
                    <a:lnTo>
                      <a:pt x="0" y="106"/>
                    </a:lnTo>
                    <a:lnTo>
                      <a:pt x="0" y="85"/>
                    </a:lnTo>
                    <a:lnTo>
                      <a:pt x="5" y="66"/>
                    </a:lnTo>
                    <a:lnTo>
                      <a:pt x="12" y="52"/>
                    </a:lnTo>
                    <a:lnTo>
                      <a:pt x="19" y="40"/>
                    </a:lnTo>
                    <a:lnTo>
                      <a:pt x="28" y="29"/>
                    </a:lnTo>
                    <a:lnTo>
                      <a:pt x="39" y="20"/>
                    </a:lnTo>
                    <a:lnTo>
                      <a:pt x="51" y="12"/>
                    </a:lnTo>
                    <a:lnTo>
                      <a:pt x="65" y="6"/>
                    </a:lnTo>
                    <a:lnTo>
                      <a:pt x="79" y="1"/>
                    </a:lnTo>
                    <a:lnTo>
                      <a:pt x="95" y="0"/>
                    </a:lnTo>
                    <a:lnTo>
                      <a:pt x="109" y="1"/>
                    </a:lnTo>
                    <a:lnTo>
                      <a:pt x="122" y="4"/>
                    </a:lnTo>
                    <a:lnTo>
                      <a:pt x="135" y="8"/>
                    </a:lnTo>
                    <a:lnTo>
                      <a:pt x="147" y="14"/>
                    </a:lnTo>
                    <a:lnTo>
                      <a:pt x="157" y="22"/>
                    </a:lnTo>
                    <a:lnTo>
                      <a:pt x="167" y="31"/>
                    </a:lnTo>
                    <a:lnTo>
                      <a:pt x="175" y="42"/>
                    </a:lnTo>
                    <a:lnTo>
                      <a:pt x="182" y="52"/>
                    </a:lnTo>
                    <a:close/>
                  </a:path>
                </a:pathLst>
              </a:custGeom>
              <a:solidFill>
                <a:srgbClr val="000066"/>
              </a:solidFill>
              <a:ln w="3175" cmpd="sng">
                <a:noFill/>
                <a:round/>
                <a:headEnd/>
                <a:tailEnd/>
              </a:ln>
            </p:spPr>
            <p:txBody>
              <a:bodyPr/>
              <a:lstStyle/>
              <a:p>
                <a:endParaRPr lang="en-US" dirty="0">
                  <a:solidFill>
                    <a:prstClr val="black"/>
                  </a:solidFill>
                </a:endParaRPr>
              </a:p>
            </p:txBody>
          </p:sp>
          <p:sp>
            <p:nvSpPr>
              <p:cNvPr id="51" name="Freeform 86"/>
              <p:cNvSpPr>
                <a:spLocks/>
              </p:cNvSpPr>
              <p:nvPr/>
            </p:nvSpPr>
            <p:spPr bwMode="auto">
              <a:xfrm>
                <a:off x="2776" y="3032"/>
                <a:ext cx="236" cy="525"/>
              </a:xfrm>
              <a:custGeom>
                <a:avLst/>
                <a:gdLst/>
                <a:ahLst/>
                <a:cxnLst>
                  <a:cxn ang="0">
                    <a:pos x="201" y="416"/>
                  </a:cxn>
                  <a:cxn ang="0">
                    <a:pos x="195" y="410"/>
                  </a:cxn>
                  <a:cxn ang="0">
                    <a:pos x="184" y="408"/>
                  </a:cxn>
                  <a:cxn ang="0">
                    <a:pos x="176" y="411"/>
                  </a:cxn>
                  <a:cxn ang="0">
                    <a:pos x="171" y="483"/>
                  </a:cxn>
                  <a:cxn ang="0">
                    <a:pos x="171" y="766"/>
                  </a:cxn>
                  <a:cxn ang="0">
                    <a:pos x="159" y="835"/>
                  </a:cxn>
                  <a:cxn ang="0">
                    <a:pos x="138" y="835"/>
                  </a:cxn>
                  <a:cxn ang="0">
                    <a:pos x="118" y="835"/>
                  </a:cxn>
                  <a:cxn ang="0">
                    <a:pos x="98" y="834"/>
                  </a:cxn>
                  <a:cxn ang="0">
                    <a:pos x="89" y="730"/>
                  </a:cxn>
                  <a:cxn ang="0">
                    <a:pos x="90" y="264"/>
                  </a:cxn>
                  <a:cxn ang="0">
                    <a:pos x="83" y="130"/>
                  </a:cxn>
                  <a:cxn ang="0">
                    <a:pos x="69" y="135"/>
                  </a:cxn>
                  <a:cxn ang="0">
                    <a:pos x="65" y="192"/>
                  </a:cxn>
                  <a:cxn ang="0">
                    <a:pos x="62" y="354"/>
                  </a:cxn>
                  <a:cxn ang="0">
                    <a:pos x="54" y="389"/>
                  </a:cxn>
                  <a:cxn ang="0">
                    <a:pos x="39" y="389"/>
                  </a:cxn>
                  <a:cxn ang="0">
                    <a:pos x="23" y="388"/>
                  </a:cxn>
                  <a:cxn ang="0">
                    <a:pos x="8" y="388"/>
                  </a:cxn>
                  <a:cxn ang="0">
                    <a:pos x="0" y="331"/>
                  </a:cxn>
                  <a:cxn ang="0">
                    <a:pos x="1" y="141"/>
                  </a:cxn>
                  <a:cxn ang="0">
                    <a:pos x="1" y="88"/>
                  </a:cxn>
                  <a:cxn ang="0">
                    <a:pos x="7" y="65"/>
                  </a:cxn>
                  <a:cxn ang="0">
                    <a:pos x="22" y="45"/>
                  </a:cxn>
                  <a:cxn ang="0">
                    <a:pos x="42" y="28"/>
                  </a:cxn>
                  <a:cxn ang="0">
                    <a:pos x="66" y="15"/>
                  </a:cxn>
                  <a:cxn ang="0">
                    <a:pos x="91" y="7"/>
                  </a:cxn>
                  <a:cxn ang="0">
                    <a:pos x="120" y="2"/>
                  </a:cxn>
                  <a:cxn ang="0">
                    <a:pos x="149" y="0"/>
                  </a:cxn>
                  <a:cxn ang="0">
                    <a:pos x="177" y="0"/>
                  </a:cxn>
                  <a:cxn ang="0">
                    <a:pos x="207" y="1"/>
                  </a:cxn>
                  <a:cxn ang="0">
                    <a:pos x="237" y="4"/>
                  </a:cxn>
                  <a:cxn ang="0">
                    <a:pos x="266" y="4"/>
                  </a:cxn>
                  <a:cxn ang="0">
                    <a:pos x="293" y="7"/>
                  </a:cxn>
                  <a:cxn ang="0">
                    <a:pos x="316" y="16"/>
                  </a:cxn>
                  <a:cxn ang="0">
                    <a:pos x="335" y="28"/>
                  </a:cxn>
                  <a:cxn ang="0">
                    <a:pos x="353" y="45"/>
                  </a:cxn>
                  <a:cxn ang="0">
                    <a:pos x="372" y="128"/>
                  </a:cxn>
                  <a:cxn ang="0">
                    <a:pos x="373" y="347"/>
                  </a:cxn>
                  <a:cxn ang="0">
                    <a:pos x="311" y="393"/>
                  </a:cxn>
                  <a:cxn ang="0">
                    <a:pos x="307" y="130"/>
                  </a:cxn>
                  <a:cxn ang="0">
                    <a:pos x="295" y="129"/>
                  </a:cxn>
                  <a:cxn ang="0">
                    <a:pos x="283" y="153"/>
                  </a:cxn>
                  <a:cxn ang="0">
                    <a:pos x="283" y="213"/>
                  </a:cxn>
                  <a:cxn ang="0">
                    <a:pos x="283" y="356"/>
                  </a:cxn>
                  <a:cxn ang="0">
                    <a:pos x="282" y="751"/>
                  </a:cxn>
                  <a:cxn ang="0">
                    <a:pos x="203" y="835"/>
                  </a:cxn>
                </a:cxnLst>
                <a:rect l="0" t="0" r="r" b="b"/>
                <a:pathLst>
                  <a:path w="376" h="835">
                    <a:moveTo>
                      <a:pt x="202" y="420"/>
                    </a:moveTo>
                    <a:lnTo>
                      <a:pt x="201" y="416"/>
                    </a:lnTo>
                    <a:lnTo>
                      <a:pt x="198" y="412"/>
                    </a:lnTo>
                    <a:lnTo>
                      <a:pt x="195" y="410"/>
                    </a:lnTo>
                    <a:lnTo>
                      <a:pt x="190" y="409"/>
                    </a:lnTo>
                    <a:lnTo>
                      <a:pt x="184" y="408"/>
                    </a:lnTo>
                    <a:lnTo>
                      <a:pt x="180" y="409"/>
                    </a:lnTo>
                    <a:lnTo>
                      <a:pt x="176" y="411"/>
                    </a:lnTo>
                    <a:lnTo>
                      <a:pt x="173" y="415"/>
                    </a:lnTo>
                    <a:lnTo>
                      <a:pt x="171" y="483"/>
                    </a:lnTo>
                    <a:lnTo>
                      <a:pt x="171" y="624"/>
                    </a:lnTo>
                    <a:lnTo>
                      <a:pt x="171" y="766"/>
                    </a:lnTo>
                    <a:lnTo>
                      <a:pt x="171" y="835"/>
                    </a:lnTo>
                    <a:lnTo>
                      <a:pt x="159" y="835"/>
                    </a:lnTo>
                    <a:lnTo>
                      <a:pt x="149" y="835"/>
                    </a:lnTo>
                    <a:lnTo>
                      <a:pt x="138" y="835"/>
                    </a:lnTo>
                    <a:lnTo>
                      <a:pt x="128" y="835"/>
                    </a:lnTo>
                    <a:lnTo>
                      <a:pt x="118" y="835"/>
                    </a:lnTo>
                    <a:lnTo>
                      <a:pt x="108" y="835"/>
                    </a:lnTo>
                    <a:lnTo>
                      <a:pt x="98" y="834"/>
                    </a:lnTo>
                    <a:lnTo>
                      <a:pt x="88" y="833"/>
                    </a:lnTo>
                    <a:lnTo>
                      <a:pt x="89" y="730"/>
                    </a:lnTo>
                    <a:lnTo>
                      <a:pt x="90" y="502"/>
                    </a:lnTo>
                    <a:lnTo>
                      <a:pt x="90" y="264"/>
                    </a:lnTo>
                    <a:lnTo>
                      <a:pt x="88" y="135"/>
                    </a:lnTo>
                    <a:lnTo>
                      <a:pt x="83" y="130"/>
                    </a:lnTo>
                    <a:lnTo>
                      <a:pt x="75" y="130"/>
                    </a:lnTo>
                    <a:lnTo>
                      <a:pt x="69" y="135"/>
                    </a:lnTo>
                    <a:lnTo>
                      <a:pt x="66" y="146"/>
                    </a:lnTo>
                    <a:lnTo>
                      <a:pt x="65" y="192"/>
                    </a:lnTo>
                    <a:lnTo>
                      <a:pt x="63" y="274"/>
                    </a:lnTo>
                    <a:lnTo>
                      <a:pt x="62" y="354"/>
                    </a:lnTo>
                    <a:lnTo>
                      <a:pt x="61" y="388"/>
                    </a:lnTo>
                    <a:lnTo>
                      <a:pt x="54" y="389"/>
                    </a:lnTo>
                    <a:lnTo>
                      <a:pt x="46" y="389"/>
                    </a:lnTo>
                    <a:lnTo>
                      <a:pt x="39" y="389"/>
                    </a:lnTo>
                    <a:lnTo>
                      <a:pt x="31" y="388"/>
                    </a:lnTo>
                    <a:lnTo>
                      <a:pt x="23" y="388"/>
                    </a:lnTo>
                    <a:lnTo>
                      <a:pt x="16" y="388"/>
                    </a:lnTo>
                    <a:lnTo>
                      <a:pt x="8" y="388"/>
                    </a:lnTo>
                    <a:lnTo>
                      <a:pt x="1" y="389"/>
                    </a:lnTo>
                    <a:lnTo>
                      <a:pt x="0" y="331"/>
                    </a:lnTo>
                    <a:lnTo>
                      <a:pt x="0" y="233"/>
                    </a:lnTo>
                    <a:lnTo>
                      <a:pt x="1" y="141"/>
                    </a:lnTo>
                    <a:lnTo>
                      <a:pt x="1" y="100"/>
                    </a:lnTo>
                    <a:lnTo>
                      <a:pt x="1" y="88"/>
                    </a:lnTo>
                    <a:lnTo>
                      <a:pt x="4" y="75"/>
                    </a:lnTo>
                    <a:lnTo>
                      <a:pt x="7" y="65"/>
                    </a:lnTo>
                    <a:lnTo>
                      <a:pt x="14" y="54"/>
                    </a:lnTo>
                    <a:lnTo>
                      <a:pt x="22" y="45"/>
                    </a:lnTo>
                    <a:lnTo>
                      <a:pt x="31" y="36"/>
                    </a:lnTo>
                    <a:lnTo>
                      <a:pt x="42" y="28"/>
                    </a:lnTo>
                    <a:lnTo>
                      <a:pt x="53" y="21"/>
                    </a:lnTo>
                    <a:lnTo>
                      <a:pt x="66" y="15"/>
                    </a:lnTo>
                    <a:lnTo>
                      <a:pt x="78" y="11"/>
                    </a:lnTo>
                    <a:lnTo>
                      <a:pt x="91" y="7"/>
                    </a:lnTo>
                    <a:lnTo>
                      <a:pt x="105" y="4"/>
                    </a:lnTo>
                    <a:lnTo>
                      <a:pt x="120" y="2"/>
                    </a:lnTo>
                    <a:lnTo>
                      <a:pt x="134" y="1"/>
                    </a:lnTo>
                    <a:lnTo>
                      <a:pt x="149" y="0"/>
                    </a:lnTo>
                    <a:lnTo>
                      <a:pt x="164" y="0"/>
                    </a:lnTo>
                    <a:lnTo>
                      <a:pt x="177" y="0"/>
                    </a:lnTo>
                    <a:lnTo>
                      <a:pt x="192" y="1"/>
                    </a:lnTo>
                    <a:lnTo>
                      <a:pt x="207" y="1"/>
                    </a:lnTo>
                    <a:lnTo>
                      <a:pt x="222" y="2"/>
                    </a:lnTo>
                    <a:lnTo>
                      <a:pt x="237" y="4"/>
                    </a:lnTo>
                    <a:lnTo>
                      <a:pt x="251" y="4"/>
                    </a:lnTo>
                    <a:lnTo>
                      <a:pt x="266" y="4"/>
                    </a:lnTo>
                    <a:lnTo>
                      <a:pt x="280" y="4"/>
                    </a:lnTo>
                    <a:lnTo>
                      <a:pt x="293" y="7"/>
                    </a:lnTo>
                    <a:lnTo>
                      <a:pt x="304" y="11"/>
                    </a:lnTo>
                    <a:lnTo>
                      <a:pt x="316" y="16"/>
                    </a:lnTo>
                    <a:lnTo>
                      <a:pt x="326" y="22"/>
                    </a:lnTo>
                    <a:lnTo>
                      <a:pt x="335" y="28"/>
                    </a:lnTo>
                    <a:lnTo>
                      <a:pt x="345" y="36"/>
                    </a:lnTo>
                    <a:lnTo>
                      <a:pt x="353" y="45"/>
                    </a:lnTo>
                    <a:lnTo>
                      <a:pt x="360" y="54"/>
                    </a:lnTo>
                    <a:lnTo>
                      <a:pt x="372" y="128"/>
                    </a:lnTo>
                    <a:lnTo>
                      <a:pt x="376" y="242"/>
                    </a:lnTo>
                    <a:lnTo>
                      <a:pt x="373" y="347"/>
                    </a:lnTo>
                    <a:lnTo>
                      <a:pt x="371" y="393"/>
                    </a:lnTo>
                    <a:lnTo>
                      <a:pt x="311" y="393"/>
                    </a:lnTo>
                    <a:lnTo>
                      <a:pt x="311" y="136"/>
                    </a:lnTo>
                    <a:lnTo>
                      <a:pt x="307" y="130"/>
                    </a:lnTo>
                    <a:lnTo>
                      <a:pt x="301" y="128"/>
                    </a:lnTo>
                    <a:lnTo>
                      <a:pt x="295" y="129"/>
                    </a:lnTo>
                    <a:lnTo>
                      <a:pt x="288" y="130"/>
                    </a:lnTo>
                    <a:lnTo>
                      <a:pt x="283" y="153"/>
                    </a:lnTo>
                    <a:lnTo>
                      <a:pt x="282" y="184"/>
                    </a:lnTo>
                    <a:lnTo>
                      <a:pt x="283" y="213"/>
                    </a:lnTo>
                    <a:lnTo>
                      <a:pt x="283" y="226"/>
                    </a:lnTo>
                    <a:lnTo>
                      <a:pt x="283" y="356"/>
                    </a:lnTo>
                    <a:lnTo>
                      <a:pt x="283" y="561"/>
                    </a:lnTo>
                    <a:lnTo>
                      <a:pt x="282" y="751"/>
                    </a:lnTo>
                    <a:lnTo>
                      <a:pt x="282" y="835"/>
                    </a:lnTo>
                    <a:lnTo>
                      <a:pt x="203" y="835"/>
                    </a:lnTo>
                    <a:lnTo>
                      <a:pt x="202" y="420"/>
                    </a:lnTo>
                    <a:close/>
                  </a:path>
                </a:pathLst>
              </a:custGeom>
              <a:solidFill>
                <a:srgbClr val="000066"/>
              </a:solidFill>
              <a:ln w="3175" cmpd="sng">
                <a:noFill/>
                <a:round/>
                <a:headEnd/>
                <a:tailEnd/>
              </a:ln>
            </p:spPr>
            <p:txBody>
              <a:bodyPr/>
              <a:lstStyle/>
              <a:p>
                <a:endParaRPr lang="en-US" dirty="0">
                  <a:solidFill>
                    <a:prstClr val="black"/>
                  </a:solidFill>
                </a:endParaRPr>
              </a:p>
            </p:txBody>
          </p:sp>
        </p:grpSp>
        <p:grpSp>
          <p:nvGrpSpPr>
            <p:cNvPr id="44" name="Group 158"/>
            <p:cNvGrpSpPr>
              <a:grpSpLocks/>
            </p:cNvGrpSpPr>
            <p:nvPr/>
          </p:nvGrpSpPr>
          <p:grpSpPr bwMode="auto">
            <a:xfrm flipH="1">
              <a:off x="1410691" y="2701947"/>
              <a:ext cx="361958" cy="804332"/>
              <a:chOff x="2430" y="2897"/>
              <a:chExt cx="297" cy="660"/>
            </a:xfrm>
            <a:solidFill>
              <a:schemeClr val="bg1">
                <a:lumMod val="75000"/>
              </a:schemeClr>
            </a:solidFill>
          </p:grpSpPr>
          <p:sp>
            <p:nvSpPr>
              <p:cNvPr id="48" name="Freeform 91"/>
              <p:cNvSpPr>
                <a:spLocks/>
              </p:cNvSpPr>
              <p:nvPr/>
            </p:nvSpPr>
            <p:spPr bwMode="auto">
              <a:xfrm>
                <a:off x="2518" y="2897"/>
                <a:ext cx="122" cy="122"/>
              </a:xfrm>
              <a:custGeom>
                <a:avLst/>
                <a:gdLst/>
                <a:ahLst/>
                <a:cxnLst>
                  <a:cxn ang="0">
                    <a:pos x="192" y="39"/>
                  </a:cxn>
                  <a:cxn ang="0">
                    <a:pos x="206" y="63"/>
                  </a:cxn>
                  <a:cxn ang="0">
                    <a:pos x="214" y="92"/>
                  </a:cxn>
                  <a:cxn ang="0">
                    <a:pos x="214" y="120"/>
                  </a:cxn>
                  <a:cxn ang="0">
                    <a:pos x="207" y="149"/>
                  </a:cxn>
                  <a:cxn ang="0">
                    <a:pos x="201" y="161"/>
                  </a:cxn>
                  <a:cxn ang="0">
                    <a:pos x="195" y="171"/>
                  </a:cxn>
                  <a:cxn ang="0">
                    <a:pos x="185" y="181"/>
                  </a:cxn>
                  <a:cxn ang="0">
                    <a:pos x="176" y="189"/>
                  </a:cxn>
                  <a:cxn ang="0">
                    <a:pos x="165" y="198"/>
                  </a:cxn>
                  <a:cxn ang="0">
                    <a:pos x="153" y="204"/>
                  </a:cxn>
                  <a:cxn ang="0">
                    <a:pos x="139" y="210"/>
                  </a:cxn>
                  <a:cxn ang="0">
                    <a:pos x="125" y="214"/>
                  </a:cxn>
                  <a:cxn ang="0">
                    <a:pos x="112" y="215"/>
                  </a:cxn>
                  <a:cxn ang="0">
                    <a:pos x="99" y="214"/>
                  </a:cxn>
                  <a:cxn ang="0">
                    <a:pos x="85" y="211"/>
                  </a:cxn>
                  <a:cxn ang="0">
                    <a:pos x="71" y="208"/>
                  </a:cxn>
                  <a:cxn ang="0">
                    <a:pos x="57" y="202"/>
                  </a:cxn>
                  <a:cxn ang="0">
                    <a:pos x="46" y="195"/>
                  </a:cxn>
                  <a:cxn ang="0">
                    <a:pos x="34" y="186"/>
                  </a:cxn>
                  <a:cxn ang="0">
                    <a:pos x="25" y="177"/>
                  </a:cxn>
                  <a:cxn ang="0">
                    <a:pos x="15" y="162"/>
                  </a:cxn>
                  <a:cxn ang="0">
                    <a:pos x="8" y="147"/>
                  </a:cxn>
                  <a:cxn ang="0">
                    <a:pos x="3" y="130"/>
                  </a:cxn>
                  <a:cxn ang="0">
                    <a:pos x="0" y="112"/>
                  </a:cxn>
                  <a:cxn ang="0">
                    <a:pos x="1" y="112"/>
                  </a:cxn>
                  <a:cxn ang="0">
                    <a:pos x="3" y="86"/>
                  </a:cxn>
                  <a:cxn ang="0">
                    <a:pos x="4" y="85"/>
                  </a:cxn>
                  <a:cxn ang="0">
                    <a:pos x="3" y="82"/>
                  </a:cxn>
                  <a:cxn ang="0">
                    <a:pos x="3" y="80"/>
                  </a:cxn>
                  <a:cxn ang="0">
                    <a:pos x="4" y="79"/>
                  </a:cxn>
                  <a:cxn ang="0">
                    <a:pos x="10" y="64"/>
                  </a:cxn>
                  <a:cxn ang="0">
                    <a:pos x="17" y="50"/>
                  </a:cxn>
                  <a:cxn ang="0">
                    <a:pos x="26" y="39"/>
                  </a:cxn>
                  <a:cxn ang="0">
                    <a:pos x="37" y="27"/>
                  </a:cxn>
                  <a:cxn ang="0">
                    <a:pos x="49" y="18"/>
                  </a:cxn>
                  <a:cxn ang="0">
                    <a:pos x="62" y="11"/>
                  </a:cxn>
                  <a:cxn ang="0">
                    <a:pos x="78" y="4"/>
                  </a:cxn>
                  <a:cxn ang="0">
                    <a:pos x="94" y="1"/>
                  </a:cxn>
                  <a:cxn ang="0">
                    <a:pos x="109" y="0"/>
                  </a:cxn>
                  <a:cxn ang="0">
                    <a:pos x="123" y="1"/>
                  </a:cxn>
                  <a:cxn ang="0">
                    <a:pos x="137" y="4"/>
                  </a:cxn>
                  <a:cxn ang="0">
                    <a:pos x="150" y="9"/>
                  </a:cxn>
                  <a:cxn ang="0">
                    <a:pos x="162" y="14"/>
                  </a:cxn>
                  <a:cxn ang="0">
                    <a:pos x="173" y="21"/>
                  </a:cxn>
                  <a:cxn ang="0">
                    <a:pos x="183" y="29"/>
                  </a:cxn>
                  <a:cxn ang="0">
                    <a:pos x="192" y="39"/>
                  </a:cxn>
                </a:cxnLst>
                <a:rect l="0" t="0" r="r" b="b"/>
                <a:pathLst>
                  <a:path w="214" h="215">
                    <a:moveTo>
                      <a:pt x="192" y="39"/>
                    </a:moveTo>
                    <a:lnTo>
                      <a:pt x="206" y="63"/>
                    </a:lnTo>
                    <a:lnTo>
                      <a:pt x="214" y="92"/>
                    </a:lnTo>
                    <a:lnTo>
                      <a:pt x="214" y="120"/>
                    </a:lnTo>
                    <a:lnTo>
                      <a:pt x="207" y="149"/>
                    </a:lnTo>
                    <a:lnTo>
                      <a:pt x="201" y="161"/>
                    </a:lnTo>
                    <a:lnTo>
                      <a:pt x="195" y="171"/>
                    </a:lnTo>
                    <a:lnTo>
                      <a:pt x="185" y="181"/>
                    </a:lnTo>
                    <a:lnTo>
                      <a:pt x="176" y="189"/>
                    </a:lnTo>
                    <a:lnTo>
                      <a:pt x="165" y="198"/>
                    </a:lnTo>
                    <a:lnTo>
                      <a:pt x="153" y="204"/>
                    </a:lnTo>
                    <a:lnTo>
                      <a:pt x="139" y="210"/>
                    </a:lnTo>
                    <a:lnTo>
                      <a:pt x="125" y="214"/>
                    </a:lnTo>
                    <a:lnTo>
                      <a:pt x="112" y="215"/>
                    </a:lnTo>
                    <a:lnTo>
                      <a:pt x="99" y="214"/>
                    </a:lnTo>
                    <a:lnTo>
                      <a:pt x="85" y="211"/>
                    </a:lnTo>
                    <a:lnTo>
                      <a:pt x="71" y="208"/>
                    </a:lnTo>
                    <a:lnTo>
                      <a:pt x="57" y="202"/>
                    </a:lnTo>
                    <a:lnTo>
                      <a:pt x="46" y="195"/>
                    </a:lnTo>
                    <a:lnTo>
                      <a:pt x="34" y="186"/>
                    </a:lnTo>
                    <a:lnTo>
                      <a:pt x="25" y="177"/>
                    </a:lnTo>
                    <a:lnTo>
                      <a:pt x="15" y="162"/>
                    </a:lnTo>
                    <a:lnTo>
                      <a:pt x="8" y="147"/>
                    </a:lnTo>
                    <a:lnTo>
                      <a:pt x="3" y="130"/>
                    </a:lnTo>
                    <a:lnTo>
                      <a:pt x="0" y="112"/>
                    </a:lnTo>
                    <a:lnTo>
                      <a:pt x="1" y="112"/>
                    </a:lnTo>
                    <a:lnTo>
                      <a:pt x="3" y="86"/>
                    </a:lnTo>
                    <a:lnTo>
                      <a:pt x="4" y="85"/>
                    </a:lnTo>
                    <a:lnTo>
                      <a:pt x="3" y="82"/>
                    </a:lnTo>
                    <a:lnTo>
                      <a:pt x="3" y="80"/>
                    </a:lnTo>
                    <a:lnTo>
                      <a:pt x="4" y="79"/>
                    </a:lnTo>
                    <a:lnTo>
                      <a:pt x="10" y="64"/>
                    </a:lnTo>
                    <a:lnTo>
                      <a:pt x="17" y="50"/>
                    </a:lnTo>
                    <a:lnTo>
                      <a:pt x="26" y="39"/>
                    </a:lnTo>
                    <a:lnTo>
                      <a:pt x="37" y="27"/>
                    </a:lnTo>
                    <a:lnTo>
                      <a:pt x="49" y="18"/>
                    </a:lnTo>
                    <a:lnTo>
                      <a:pt x="62" y="11"/>
                    </a:lnTo>
                    <a:lnTo>
                      <a:pt x="78" y="4"/>
                    </a:lnTo>
                    <a:lnTo>
                      <a:pt x="94" y="1"/>
                    </a:lnTo>
                    <a:lnTo>
                      <a:pt x="109" y="0"/>
                    </a:lnTo>
                    <a:lnTo>
                      <a:pt x="123" y="1"/>
                    </a:lnTo>
                    <a:lnTo>
                      <a:pt x="137" y="4"/>
                    </a:lnTo>
                    <a:lnTo>
                      <a:pt x="150" y="9"/>
                    </a:lnTo>
                    <a:lnTo>
                      <a:pt x="162" y="14"/>
                    </a:lnTo>
                    <a:lnTo>
                      <a:pt x="173" y="21"/>
                    </a:lnTo>
                    <a:lnTo>
                      <a:pt x="183" y="29"/>
                    </a:lnTo>
                    <a:lnTo>
                      <a:pt x="192" y="39"/>
                    </a:lnTo>
                    <a:close/>
                  </a:path>
                </a:pathLst>
              </a:custGeom>
              <a:solidFill>
                <a:schemeClr val="bg1">
                  <a:lumMod val="65000"/>
                </a:schemeClr>
              </a:solidFill>
              <a:ln w="3175" cmpd="sng">
                <a:noFill/>
                <a:round/>
                <a:headEnd/>
                <a:tailEnd/>
              </a:ln>
            </p:spPr>
            <p:txBody>
              <a:bodyPr/>
              <a:lstStyle/>
              <a:p>
                <a:endParaRPr lang="en-US" dirty="0">
                  <a:solidFill>
                    <a:prstClr val="black"/>
                  </a:solidFill>
                </a:endParaRPr>
              </a:p>
            </p:txBody>
          </p:sp>
          <p:sp>
            <p:nvSpPr>
              <p:cNvPr id="49" name="Freeform 92"/>
              <p:cNvSpPr>
                <a:spLocks/>
              </p:cNvSpPr>
              <p:nvPr/>
            </p:nvSpPr>
            <p:spPr bwMode="auto">
              <a:xfrm>
                <a:off x="2430" y="3032"/>
                <a:ext cx="297" cy="525"/>
              </a:xfrm>
              <a:custGeom>
                <a:avLst/>
                <a:gdLst/>
                <a:ahLst/>
                <a:cxnLst>
                  <a:cxn ang="0">
                    <a:pos x="430" y="70"/>
                  </a:cxn>
                  <a:cxn ang="0">
                    <a:pos x="445" y="110"/>
                  </a:cxn>
                  <a:cxn ang="0">
                    <a:pos x="458" y="152"/>
                  </a:cxn>
                  <a:cxn ang="0">
                    <a:pos x="482" y="240"/>
                  </a:cxn>
                  <a:cxn ang="0">
                    <a:pos x="505" y="328"/>
                  </a:cxn>
                  <a:cxn ang="0">
                    <a:pos x="512" y="388"/>
                  </a:cxn>
                  <a:cxn ang="0">
                    <a:pos x="486" y="396"/>
                  </a:cxn>
                  <a:cxn ang="0">
                    <a:pos x="458" y="403"/>
                  </a:cxn>
                  <a:cxn ang="0">
                    <a:pos x="434" y="342"/>
                  </a:cxn>
                  <a:cxn ang="0">
                    <a:pos x="410" y="247"/>
                  </a:cxn>
                  <a:cxn ang="0">
                    <a:pos x="383" y="153"/>
                  </a:cxn>
                  <a:cxn ang="0">
                    <a:pos x="373" y="178"/>
                  </a:cxn>
                  <a:cxn ang="0">
                    <a:pos x="361" y="267"/>
                  </a:cxn>
                  <a:cxn ang="0">
                    <a:pos x="387" y="374"/>
                  </a:cxn>
                  <a:cxn ang="0">
                    <a:pos x="411" y="450"/>
                  </a:cxn>
                  <a:cxn ang="0">
                    <a:pos x="435" y="527"/>
                  </a:cxn>
                  <a:cxn ang="0">
                    <a:pos x="424" y="553"/>
                  </a:cxn>
                  <a:cxn ang="0">
                    <a:pos x="397" y="552"/>
                  </a:cxn>
                  <a:cxn ang="0">
                    <a:pos x="371" y="555"/>
                  </a:cxn>
                  <a:cxn ang="0">
                    <a:pos x="278" y="567"/>
                  </a:cxn>
                  <a:cxn ang="0">
                    <a:pos x="261" y="558"/>
                  </a:cxn>
                  <a:cxn ang="0">
                    <a:pos x="246" y="915"/>
                  </a:cxn>
                  <a:cxn ang="0">
                    <a:pos x="146" y="553"/>
                  </a:cxn>
                  <a:cxn ang="0">
                    <a:pos x="116" y="552"/>
                  </a:cxn>
                  <a:cxn ang="0">
                    <a:pos x="87" y="552"/>
                  </a:cxn>
                  <a:cxn ang="0">
                    <a:pos x="91" y="511"/>
                  </a:cxn>
                  <a:cxn ang="0">
                    <a:pos x="128" y="401"/>
                  </a:cxn>
                  <a:cxn ang="0">
                    <a:pos x="156" y="314"/>
                  </a:cxn>
                  <a:cxn ang="0">
                    <a:pos x="151" y="172"/>
                  </a:cxn>
                  <a:cxn ang="0">
                    <a:pos x="136" y="184"/>
                  </a:cxn>
                  <a:cxn ang="0">
                    <a:pos x="101" y="294"/>
                  </a:cxn>
                  <a:cxn ang="0">
                    <a:pos x="69" y="413"/>
                  </a:cxn>
                  <a:cxn ang="0">
                    <a:pos x="22" y="317"/>
                  </a:cxn>
                  <a:cxn ang="0">
                    <a:pos x="53" y="207"/>
                  </a:cxn>
                  <a:cxn ang="0">
                    <a:pos x="85" y="98"/>
                  </a:cxn>
                  <a:cxn ang="0">
                    <a:pos x="110" y="50"/>
                  </a:cxn>
                  <a:cxn ang="0">
                    <a:pos x="148" y="14"/>
                  </a:cxn>
                  <a:cxn ang="0">
                    <a:pos x="205" y="1"/>
                  </a:cxn>
                  <a:cxn ang="0">
                    <a:pos x="270" y="0"/>
                  </a:cxn>
                  <a:cxn ang="0">
                    <a:pos x="335" y="2"/>
                  </a:cxn>
                  <a:cxn ang="0">
                    <a:pos x="374" y="9"/>
                  </a:cxn>
                  <a:cxn ang="0">
                    <a:pos x="397" y="25"/>
                  </a:cxn>
                  <a:cxn ang="0">
                    <a:pos x="416" y="47"/>
                  </a:cxn>
                </a:cxnLst>
                <a:rect l="0" t="0" r="r" b="b"/>
                <a:pathLst>
                  <a:path w="519" h="916">
                    <a:moveTo>
                      <a:pt x="416" y="47"/>
                    </a:moveTo>
                    <a:lnTo>
                      <a:pt x="424" y="57"/>
                    </a:lnTo>
                    <a:lnTo>
                      <a:pt x="430" y="70"/>
                    </a:lnTo>
                    <a:lnTo>
                      <a:pt x="436" y="83"/>
                    </a:lnTo>
                    <a:lnTo>
                      <a:pt x="441" y="96"/>
                    </a:lnTo>
                    <a:lnTo>
                      <a:pt x="445" y="110"/>
                    </a:lnTo>
                    <a:lnTo>
                      <a:pt x="450" y="124"/>
                    </a:lnTo>
                    <a:lnTo>
                      <a:pt x="455" y="138"/>
                    </a:lnTo>
                    <a:lnTo>
                      <a:pt x="458" y="152"/>
                    </a:lnTo>
                    <a:lnTo>
                      <a:pt x="466" y="182"/>
                    </a:lnTo>
                    <a:lnTo>
                      <a:pt x="473" y="212"/>
                    </a:lnTo>
                    <a:lnTo>
                      <a:pt x="482" y="240"/>
                    </a:lnTo>
                    <a:lnTo>
                      <a:pt x="490" y="269"/>
                    </a:lnTo>
                    <a:lnTo>
                      <a:pt x="498" y="299"/>
                    </a:lnTo>
                    <a:lnTo>
                      <a:pt x="505" y="328"/>
                    </a:lnTo>
                    <a:lnTo>
                      <a:pt x="512" y="357"/>
                    </a:lnTo>
                    <a:lnTo>
                      <a:pt x="519" y="387"/>
                    </a:lnTo>
                    <a:lnTo>
                      <a:pt x="512" y="388"/>
                    </a:lnTo>
                    <a:lnTo>
                      <a:pt x="503" y="390"/>
                    </a:lnTo>
                    <a:lnTo>
                      <a:pt x="495" y="393"/>
                    </a:lnTo>
                    <a:lnTo>
                      <a:pt x="486" y="396"/>
                    </a:lnTo>
                    <a:lnTo>
                      <a:pt x="475" y="398"/>
                    </a:lnTo>
                    <a:lnTo>
                      <a:pt x="467" y="400"/>
                    </a:lnTo>
                    <a:lnTo>
                      <a:pt x="458" y="403"/>
                    </a:lnTo>
                    <a:lnTo>
                      <a:pt x="451" y="403"/>
                    </a:lnTo>
                    <a:lnTo>
                      <a:pt x="443" y="373"/>
                    </a:lnTo>
                    <a:lnTo>
                      <a:pt x="434" y="342"/>
                    </a:lnTo>
                    <a:lnTo>
                      <a:pt x="426" y="311"/>
                    </a:lnTo>
                    <a:lnTo>
                      <a:pt x="418" y="278"/>
                    </a:lnTo>
                    <a:lnTo>
                      <a:pt x="410" y="247"/>
                    </a:lnTo>
                    <a:lnTo>
                      <a:pt x="401" y="215"/>
                    </a:lnTo>
                    <a:lnTo>
                      <a:pt x="392" y="184"/>
                    </a:lnTo>
                    <a:lnTo>
                      <a:pt x="383" y="153"/>
                    </a:lnTo>
                    <a:lnTo>
                      <a:pt x="377" y="161"/>
                    </a:lnTo>
                    <a:lnTo>
                      <a:pt x="375" y="169"/>
                    </a:lnTo>
                    <a:lnTo>
                      <a:pt x="373" y="178"/>
                    </a:lnTo>
                    <a:lnTo>
                      <a:pt x="371" y="187"/>
                    </a:lnTo>
                    <a:lnTo>
                      <a:pt x="364" y="225"/>
                    </a:lnTo>
                    <a:lnTo>
                      <a:pt x="361" y="267"/>
                    </a:lnTo>
                    <a:lnTo>
                      <a:pt x="365" y="308"/>
                    </a:lnTo>
                    <a:lnTo>
                      <a:pt x="379" y="347"/>
                    </a:lnTo>
                    <a:lnTo>
                      <a:pt x="387" y="374"/>
                    </a:lnTo>
                    <a:lnTo>
                      <a:pt x="395" y="399"/>
                    </a:lnTo>
                    <a:lnTo>
                      <a:pt x="403" y="425"/>
                    </a:lnTo>
                    <a:lnTo>
                      <a:pt x="411" y="450"/>
                    </a:lnTo>
                    <a:lnTo>
                      <a:pt x="419" y="475"/>
                    </a:lnTo>
                    <a:lnTo>
                      <a:pt x="427" y="500"/>
                    </a:lnTo>
                    <a:lnTo>
                      <a:pt x="435" y="527"/>
                    </a:lnTo>
                    <a:lnTo>
                      <a:pt x="443" y="553"/>
                    </a:lnTo>
                    <a:lnTo>
                      <a:pt x="434" y="553"/>
                    </a:lnTo>
                    <a:lnTo>
                      <a:pt x="424" y="553"/>
                    </a:lnTo>
                    <a:lnTo>
                      <a:pt x="414" y="553"/>
                    </a:lnTo>
                    <a:lnTo>
                      <a:pt x="406" y="552"/>
                    </a:lnTo>
                    <a:lnTo>
                      <a:pt x="397" y="552"/>
                    </a:lnTo>
                    <a:lnTo>
                      <a:pt x="388" y="552"/>
                    </a:lnTo>
                    <a:lnTo>
                      <a:pt x="380" y="553"/>
                    </a:lnTo>
                    <a:lnTo>
                      <a:pt x="371" y="555"/>
                    </a:lnTo>
                    <a:lnTo>
                      <a:pt x="371" y="915"/>
                    </a:lnTo>
                    <a:lnTo>
                      <a:pt x="280" y="915"/>
                    </a:lnTo>
                    <a:lnTo>
                      <a:pt x="278" y="567"/>
                    </a:lnTo>
                    <a:lnTo>
                      <a:pt x="274" y="563"/>
                    </a:lnTo>
                    <a:lnTo>
                      <a:pt x="268" y="559"/>
                    </a:lnTo>
                    <a:lnTo>
                      <a:pt x="261" y="558"/>
                    </a:lnTo>
                    <a:lnTo>
                      <a:pt x="254" y="560"/>
                    </a:lnTo>
                    <a:lnTo>
                      <a:pt x="247" y="571"/>
                    </a:lnTo>
                    <a:lnTo>
                      <a:pt x="246" y="915"/>
                    </a:lnTo>
                    <a:lnTo>
                      <a:pt x="156" y="916"/>
                    </a:lnTo>
                    <a:lnTo>
                      <a:pt x="156" y="555"/>
                    </a:lnTo>
                    <a:lnTo>
                      <a:pt x="146" y="553"/>
                    </a:lnTo>
                    <a:lnTo>
                      <a:pt x="136" y="552"/>
                    </a:lnTo>
                    <a:lnTo>
                      <a:pt x="125" y="552"/>
                    </a:lnTo>
                    <a:lnTo>
                      <a:pt x="116" y="552"/>
                    </a:lnTo>
                    <a:lnTo>
                      <a:pt x="106" y="552"/>
                    </a:lnTo>
                    <a:lnTo>
                      <a:pt x="96" y="552"/>
                    </a:lnTo>
                    <a:lnTo>
                      <a:pt x="87" y="552"/>
                    </a:lnTo>
                    <a:lnTo>
                      <a:pt x="77" y="552"/>
                    </a:lnTo>
                    <a:lnTo>
                      <a:pt x="81" y="536"/>
                    </a:lnTo>
                    <a:lnTo>
                      <a:pt x="91" y="511"/>
                    </a:lnTo>
                    <a:lnTo>
                      <a:pt x="102" y="477"/>
                    </a:lnTo>
                    <a:lnTo>
                      <a:pt x="115" y="439"/>
                    </a:lnTo>
                    <a:lnTo>
                      <a:pt x="128" y="401"/>
                    </a:lnTo>
                    <a:lnTo>
                      <a:pt x="140" y="366"/>
                    </a:lnTo>
                    <a:lnTo>
                      <a:pt x="149" y="336"/>
                    </a:lnTo>
                    <a:lnTo>
                      <a:pt x="156" y="314"/>
                    </a:lnTo>
                    <a:lnTo>
                      <a:pt x="162" y="270"/>
                    </a:lnTo>
                    <a:lnTo>
                      <a:pt x="159" y="217"/>
                    </a:lnTo>
                    <a:lnTo>
                      <a:pt x="151" y="172"/>
                    </a:lnTo>
                    <a:lnTo>
                      <a:pt x="146" y="153"/>
                    </a:lnTo>
                    <a:lnTo>
                      <a:pt x="142" y="162"/>
                    </a:lnTo>
                    <a:lnTo>
                      <a:pt x="136" y="184"/>
                    </a:lnTo>
                    <a:lnTo>
                      <a:pt x="125" y="215"/>
                    </a:lnTo>
                    <a:lnTo>
                      <a:pt x="114" y="253"/>
                    </a:lnTo>
                    <a:lnTo>
                      <a:pt x="101" y="294"/>
                    </a:lnTo>
                    <a:lnTo>
                      <a:pt x="89" y="337"/>
                    </a:lnTo>
                    <a:lnTo>
                      <a:pt x="78" y="377"/>
                    </a:lnTo>
                    <a:lnTo>
                      <a:pt x="69" y="413"/>
                    </a:lnTo>
                    <a:lnTo>
                      <a:pt x="0" y="396"/>
                    </a:lnTo>
                    <a:lnTo>
                      <a:pt x="11" y="355"/>
                    </a:lnTo>
                    <a:lnTo>
                      <a:pt x="22" y="317"/>
                    </a:lnTo>
                    <a:lnTo>
                      <a:pt x="32" y="281"/>
                    </a:lnTo>
                    <a:lnTo>
                      <a:pt x="42" y="244"/>
                    </a:lnTo>
                    <a:lnTo>
                      <a:pt x="53" y="207"/>
                    </a:lnTo>
                    <a:lnTo>
                      <a:pt x="63" y="171"/>
                    </a:lnTo>
                    <a:lnTo>
                      <a:pt x="73" y="134"/>
                    </a:lnTo>
                    <a:lnTo>
                      <a:pt x="85" y="98"/>
                    </a:lnTo>
                    <a:lnTo>
                      <a:pt x="92" y="81"/>
                    </a:lnTo>
                    <a:lnTo>
                      <a:pt x="101" y="65"/>
                    </a:lnTo>
                    <a:lnTo>
                      <a:pt x="110" y="50"/>
                    </a:lnTo>
                    <a:lnTo>
                      <a:pt x="121" y="37"/>
                    </a:lnTo>
                    <a:lnTo>
                      <a:pt x="133" y="24"/>
                    </a:lnTo>
                    <a:lnTo>
                      <a:pt x="148" y="14"/>
                    </a:lnTo>
                    <a:lnTo>
                      <a:pt x="164" y="5"/>
                    </a:lnTo>
                    <a:lnTo>
                      <a:pt x="183" y="1"/>
                    </a:lnTo>
                    <a:lnTo>
                      <a:pt x="205" y="1"/>
                    </a:lnTo>
                    <a:lnTo>
                      <a:pt x="228" y="1"/>
                    </a:lnTo>
                    <a:lnTo>
                      <a:pt x="248" y="1"/>
                    </a:lnTo>
                    <a:lnTo>
                      <a:pt x="270" y="0"/>
                    </a:lnTo>
                    <a:lnTo>
                      <a:pt x="292" y="1"/>
                    </a:lnTo>
                    <a:lnTo>
                      <a:pt x="314" y="1"/>
                    </a:lnTo>
                    <a:lnTo>
                      <a:pt x="335" y="2"/>
                    </a:lnTo>
                    <a:lnTo>
                      <a:pt x="357" y="3"/>
                    </a:lnTo>
                    <a:lnTo>
                      <a:pt x="366" y="5"/>
                    </a:lnTo>
                    <a:lnTo>
                      <a:pt x="374" y="9"/>
                    </a:lnTo>
                    <a:lnTo>
                      <a:pt x="382" y="14"/>
                    </a:lnTo>
                    <a:lnTo>
                      <a:pt x="390" y="19"/>
                    </a:lnTo>
                    <a:lnTo>
                      <a:pt x="397" y="25"/>
                    </a:lnTo>
                    <a:lnTo>
                      <a:pt x="404" y="32"/>
                    </a:lnTo>
                    <a:lnTo>
                      <a:pt x="410" y="39"/>
                    </a:lnTo>
                    <a:lnTo>
                      <a:pt x="416" y="47"/>
                    </a:lnTo>
                    <a:close/>
                  </a:path>
                </a:pathLst>
              </a:custGeom>
              <a:solidFill>
                <a:schemeClr val="bg1">
                  <a:lumMod val="65000"/>
                </a:schemeClr>
              </a:solidFill>
              <a:ln w="3175" cmpd="sng">
                <a:noFill/>
                <a:round/>
                <a:headEnd/>
                <a:tailEnd/>
              </a:ln>
            </p:spPr>
            <p:txBody>
              <a:bodyPr/>
              <a:lstStyle/>
              <a:p>
                <a:endParaRPr lang="en-US" dirty="0">
                  <a:solidFill>
                    <a:prstClr val="black"/>
                  </a:solidFill>
                </a:endParaRPr>
              </a:p>
            </p:txBody>
          </p:sp>
        </p:grpSp>
        <p:grpSp>
          <p:nvGrpSpPr>
            <p:cNvPr id="45" name="Group 158"/>
            <p:cNvGrpSpPr>
              <a:grpSpLocks/>
            </p:cNvGrpSpPr>
            <p:nvPr/>
          </p:nvGrpSpPr>
          <p:grpSpPr bwMode="auto">
            <a:xfrm flipH="1">
              <a:off x="2430502" y="2701947"/>
              <a:ext cx="361958" cy="804332"/>
              <a:chOff x="2430" y="2897"/>
              <a:chExt cx="297" cy="660"/>
            </a:xfrm>
            <a:solidFill>
              <a:schemeClr val="bg1">
                <a:lumMod val="75000"/>
              </a:schemeClr>
            </a:solidFill>
          </p:grpSpPr>
          <p:sp>
            <p:nvSpPr>
              <p:cNvPr id="46" name="Freeform 91"/>
              <p:cNvSpPr>
                <a:spLocks/>
              </p:cNvSpPr>
              <p:nvPr/>
            </p:nvSpPr>
            <p:spPr bwMode="auto">
              <a:xfrm>
                <a:off x="2518" y="2897"/>
                <a:ext cx="122" cy="122"/>
              </a:xfrm>
              <a:custGeom>
                <a:avLst/>
                <a:gdLst/>
                <a:ahLst/>
                <a:cxnLst>
                  <a:cxn ang="0">
                    <a:pos x="192" y="39"/>
                  </a:cxn>
                  <a:cxn ang="0">
                    <a:pos x="206" y="63"/>
                  </a:cxn>
                  <a:cxn ang="0">
                    <a:pos x="214" y="92"/>
                  </a:cxn>
                  <a:cxn ang="0">
                    <a:pos x="214" y="120"/>
                  </a:cxn>
                  <a:cxn ang="0">
                    <a:pos x="207" y="149"/>
                  </a:cxn>
                  <a:cxn ang="0">
                    <a:pos x="201" y="161"/>
                  </a:cxn>
                  <a:cxn ang="0">
                    <a:pos x="195" y="171"/>
                  </a:cxn>
                  <a:cxn ang="0">
                    <a:pos x="185" y="181"/>
                  </a:cxn>
                  <a:cxn ang="0">
                    <a:pos x="176" y="189"/>
                  </a:cxn>
                  <a:cxn ang="0">
                    <a:pos x="165" y="198"/>
                  </a:cxn>
                  <a:cxn ang="0">
                    <a:pos x="153" y="204"/>
                  </a:cxn>
                  <a:cxn ang="0">
                    <a:pos x="139" y="210"/>
                  </a:cxn>
                  <a:cxn ang="0">
                    <a:pos x="125" y="214"/>
                  </a:cxn>
                  <a:cxn ang="0">
                    <a:pos x="112" y="215"/>
                  </a:cxn>
                  <a:cxn ang="0">
                    <a:pos x="99" y="214"/>
                  </a:cxn>
                  <a:cxn ang="0">
                    <a:pos x="85" y="211"/>
                  </a:cxn>
                  <a:cxn ang="0">
                    <a:pos x="71" y="208"/>
                  </a:cxn>
                  <a:cxn ang="0">
                    <a:pos x="57" y="202"/>
                  </a:cxn>
                  <a:cxn ang="0">
                    <a:pos x="46" y="195"/>
                  </a:cxn>
                  <a:cxn ang="0">
                    <a:pos x="34" y="186"/>
                  </a:cxn>
                  <a:cxn ang="0">
                    <a:pos x="25" y="177"/>
                  </a:cxn>
                  <a:cxn ang="0">
                    <a:pos x="15" y="162"/>
                  </a:cxn>
                  <a:cxn ang="0">
                    <a:pos x="8" y="147"/>
                  </a:cxn>
                  <a:cxn ang="0">
                    <a:pos x="3" y="130"/>
                  </a:cxn>
                  <a:cxn ang="0">
                    <a:pos x="0" y="112"/>
                  </a:cxn>
                  <a:cxn ang="0">
                    <a:pos x="1" y="112"/>
                  </a:cxn>
                  <a:cxn ang="0">
                    <a:pos x="3" y="86"/>
                  </a:cxn>
                  <a:cxn ang="0">
                    <a:pos x="4" y="85"/>
                  </a:cxn>
                  <a:cxn ang="0">
                    <a:pos x="3" y="82"/>
                  </a:cxn>
                  <a:cxn ang="0">
                    <a:pos x="3" y="80"/>
                  </a:cxn>
                  <a:cxn ang="0">
                    <a:pos x="4" y="79"/>
                  </a:cxn>
                  <a:cxn ang="0">
                    <a:pos x="10" y="64"/>
                  </a:cxn>
                  <a:cxn ang="0">
                    <a:pos x="17" y="50"/>
                  </a:cxn>
                  <a:cxn ang="0">
                    <a:pos x="26" y="39"/>
                  </a:cxn>
                  <a:cxn ang="0">
                    <a:pos x="37" y="27"/>
                  </a:cxn>
                  <a:cxn ang="0">
                    <a:pos x="49" y="18"/>
                  </a:cxn>
                  <a:cxn ang="0">
                    <a:pos x="62" y="11"/>
                  </a:cxn>
                  <a:cxn ang="0">
                    <a:pos x="78" y="4"/>
                  </a:cxn>
                  <a:cxn ang="0">
                    <a:pos x="94" y="1"/>
                  </a:cxn>
                  <a:cxn ang="0">
                    <a:pos x="109" y="0"/>
                  </a:cxn>
                  <a:cxn ang="0">
                    <a:pos x="123" y="1"/>
                  </a:cxn>
                  <a:cxn ang="0">
                    <a:pos x="137" y="4"/>
                  </a:cxn>
                  <a:cxn ang="0">
                    <a:pos x="150" y="9"/>
                  </a:cxn>
                  <a:cxn ang="0">
                    <a:pos x="162" y="14"/>
                  </a:cxn>
                  <a:cxn ang="0">
                    <a:pos x="173" y="21"/>
                  </a:cxn>
                  <a:cxn ang="0">
                    <a:pos x="183" y="29"/>
                  </a:cxn>
                  <a:cxn ang="0">
                    <a:pos x="192" y="39"/>
                  </a:cxn>
                </a:cxnLst>
                <a:rect l="0" t="0" r="r" b="b"/>
                <a:pathLst>
                  <a:path w="214" h="215">
                    <a:moveTo>
                      <a:pt x="192" y="39"/>
                    </a:moveTo>
                    <a:lnTo>
                      <a:pt x="206" y="63"/>
                    </a:lnTo>
                    <a:lnTo>
                      <a:pt x="214" y="92"/>
                    </a:lnTo>
                    <a:lnTo>
                      <a:pt x="214" y="120"/>
                    </a:lnTo>
                    <a:lnTo>
                      <a:pt x="207" y="149"/>
                    </a:lnTo>
                    <a:lnTo>
                      <a:pt x="201" y="161"/>
                    </a:lnTo>
                    <a:lnTo>
                      <a:pt x="195" y="171"/>
                    </a:lnTo>
                    <a:lnTo>
                      <a:pt x="185" y="181"/>
                    </a:lnTo>
                    <a:lnTo>
                      <a:pt x="176" y="189"/>
                    </a:lnTo>
                    <a:lnTo>
                      <a:pt x="165" y="198"/>
                    </a:lnTo>
                    <a:lnTo>
                      <a:pt x="153" y="204"/>
                    </a:lnTo>
                    <a:lnTo>
                      <a:pt x="139" y="210"/>
                    </a:lnTo>
                    <a:lnTo>
                      <a:pt x="125" y="214"/>
                    </a:lnTo>
                    <a:lnTo>
                      <a:pt x="112" y="215"/>
                    </a:lnTo>
                    <a:lnTo>
                      <a:pt x="99" y="214"/>
                    </a:lnTo>
                    <a:lnTo>
                      <a:pt x="85" y="211"/>
                    </a:lnTo>
                    <a:lnTo>
                      <a:pt x="71" y="208"/>
                    </a:lnTo>
                    <a:lnTo>
                      <a:pt x="57" y="202"/>
                    </a:lnTo>
                    <a:lnTo>
                      <a:pt x="46" y="195"/>
                    </a:lnTo>
                    <a:lnTo>
                      <a:pt x="34" y="186"/>
                    </a:lnTo>
                    <a:lnTo>
                      <a:pt x="25" y="177"/>
                    </a:lnTo>
                    <a:lnTo>
                      <a:pt x="15" y="162"/>
                    </a:lnTo>
                    <a:lnTo>
                      <a:pt x="8" y="147"/>
                    </a:lnTo>
                    <a:lnTo>
                      <a:pt x="3" y="130"/>
                    </a:lnTo>
                    <a:lnTo>
                      <a:pt x="0" y="112"/>
                    </a:lnTo>
                    <a:lnTo>
                      <a:pt x="1" y="112"/>
                    </a:lnTo>
                    <a:lnTo>
                      <a:pt x="3" y="86"/>
                    </a:lnTo>
                    <a:lnTo>
                      <a:pt x="4" y="85"/>
                    </a:lnTo>
                    <a:lnTo>
                      <a:pt x="3" y="82"/>
                    </a:lnTo>
                    <a:lnTo>
                      <a:pt x="3" y="80"/>
                    </a:lnTo>
                    <a:lnTo>
                      <a:pt x="4" y="79"/>
                    </a:lnTo>
                    <a:lnTo>
                      <a:pt x="10" y="64"/>
                    </a:lnTo>
                    <a:lnTo>
                      <a:pt x="17" y="50"/>
                    </a:lnTo>
                    <a:lnTo>
                      <a:pt x="26" y="39"/>
                    </a:lnTo>
                    <a:lnTo>
                      <a:pt x="37" y="27"/>
                    </a:lnTo>
                    <a:lnTo>
                      <a:pt x="49" y="18"/>
                    </a:lnTo>
                    <a:lnTo>
                      <a:pt x="62" y="11"/>
                    </a:lnTo>
                    <a:lnTo>
                      <a:pt x="78" y="4"/>
                    </a:lnTo>
                    <a:lnTo>
                      <a:pt x="94" y="1"/>
                    </a:lnTo>
                    <a:lnTo>
                      <a:pt x="109" y="0"/>
                    </a:lnTo>
                    <a:lnTo>
                      <a:pt x="123" y="1"/>
                    </a:lnTo>
                    <a:lnTo>
                      <a:pt x="137" y="4"/>
                    </a:lnTo>
                    <a:lnTo>
                      <a:pt x="150" y="9"/>
                    </a:lnTo>
                    <a:lnTo>
                      <a:pt x="162" y="14"/>
                    </a:lnTo>
                    <a:lnTo>
                      <a:pt x="173" y="21"/>
                    </a:lnTo>
                    <a:lnTo>
                      <a:pt x="183" y="29"/>
                    </a:lnTo>
                    <a:lnTo>
                      <a:pt x="192" y="39"/>
                    </a:lnTo>
                    <a:close/>
                  </a:path>
                </a:pathLst>
              </a:custGeom>
              <a:solidFill>
                <a:srgbClr val="000066"/>
              </a:solidFill>
              <a:ln w="3175" cmpd="sng">
                <a:noFill/>
                <a:round/>
                <a:headEnd/>
                <a:tailEnd/>
              </a:ln>
            </p:spPr>
            <p:txBody>
              <a:bodyPr/>
              <a:lstStyle/>
              <a:p>
                <a:endParaRPr lang="en-US" dirty="0">
                  <a:solidFill>
                    <a:prstClr val="black"/>
                  </a:solidFill>
                </a:endParaRPr>
              </a:p>
            </p:txBody>
          </p:sp>
          <p:sp>
            <p:nvSpPr>
              <p:cNvPr id="47" name="Freeform 92"/>
              <p:cNvSpPr>
                <a:spLocks/>
              </p:cNvSpPr>
              <p:nvPr/>
            </p:nvSpPr>
            <p:spPr bwMode="auto">
              <a:xfrm>
                <a:off x="2430" y="3032"/>
                <a:ext cx="297" cy="525"/>
              </a:xfrm>
              <a:custGeom>
                <a:avLst/>
                <a:gdLst/>
                <a:ahLst/>
                <a:cxnLst>
                  <a:cxn ang="0">
                    <a:pos x="430" y="70"/>
                  </a:cxn>
                  <a:cxn ang="0">
                    <a:pos x="445" y="110"/>
                  </a:cxn>
                  <a:cxn ang="0">
                    <a:pos x="458" y="152"/>
                  </a:cxn>
                  <a:cxn ang="0">
                    <a:pos x="482" y="240"/>
                  </a:cxn>
                  <a:cxn ang="0">
                    <a:pos x="505" y="328"/>
                  </a:cxn>
                  <a:cxn ang="0">
                    <a:pos x="512" y="388"/>
                  </a:cxn>
                  <a:cxn ang="0">
                    <a:pos x="486" y="396"/>
                  </a:cxn>
                  <a:cxn ang="0">
                    <a:pos x="458" y="403"/>
                  </a:cxn>
                  <a:cxn ang="0">
                    <a:pos x="434" y="342"/>
                  </a:cxn>
                  <a:cxn ang="0">
                    <a:pos x="410" y="247"/>
                  </a:cxn>
                  <a:cxn ang="0">
                    <a:pos x="383" y="153"/>
                  </a:cxn>
                  <a:cxn ang="0">
                    <a:pos x="373" y="178"/>
                  </a:cxn>
                  <a:cxn ang="0">
                    <a:pos x="361" y="267"/>
                  </a:cxn>
                  <a:cxn ang="0">
                    <a:pos x="387" y="374"/>
                  </a:cxn>
                  <a:cxn ang="0">
                    <a:pos x="411" y="450"/>
                  </a:cxn>
                  <a:cxn ang="0">
                    <a:pos x="435" y="527"/>
                  </a:cxn>
                  <a:cxn ang="0">
                    <a:pos x="424" y="553"/>
                  </a:cxn>
                  <a:cxn ang="0">
                    <a:pos x="397" y="552"/>
                  </a:cxn>
                  <a:cxn ang="0">
                    <a:pos x="371" y="555"/>
                  </a:cxn>
                  <a:cxn ang="0">
                    <a:pos x="278" y="567"/>
                  </a:cxn>
                  <a:cxn ang="0">
                    <a:pos x="261" y="558"/>
                  </a:cxn>
                  <a:cxn ang="0">
                    <a:pos x="246" y="915"/>
                  </a:cxn>
                  <a:cxn ang="0">
                    <a:pos x="146" y="553"/>
                  </a:cxn>
                  <a:cxn ang="0">
                    <a:pos x="116" y="552"/>
                  </a:cxn>
                  <a:cxn ang="0">
                    <a:pos x="87" y="552"/>
                  </a:cxn>
                  <a:cxn ang="0">
                    <a:pos x="91" y="511"/>
                  </a:cxn>
                  <a:cxn ang="0">
                    <a:pos x="128" y="401"/>
                  </a:cxn>
                  <a:cxn ang="0">
                    <a:pos x="156" y="314"/>
                  </a:cxn>
                  <a:cxn ang="0">
                    <a:pos x="151" y="172"/>
                  </a:cxn>
                  <a:cxn ang="0">
                    <a:pos x="136" y="184"/>
                  </a:cxn>
                  <a:cxn ang="0">
                    <a:pos x="101" y="294"/>
                  </a:cxn>
                  <a:cxn ang="0">
                    <a:pos x="69" y="413"/>
                  </a:cxn>
                  <a:cxn ang="0">
                    <a:pos x="22" y="317"/>
                  </a:cxn>
                  <a:cxn ang="0">
                    <a:pos x="53" y="207"/>
                  </a:cxn>
                  <a:cxn ang="0">
                    <a:pos x="85" y="98"/>
                  </a:cxn>
                  <a:cxn ang="0">
                    <a:pos x="110" y="50"/>
                  </a:cxn>
                  <a:cxn ang="0">
                    <a:pos x="148" y="14"/>
                  </a:cxn>
                  <a:cxn ang="0">
                    <a:pos x="205" y="1"/>
                  </a:cxn>
                  <a:cxn ang="0">
                    <a:pos x="270" y="0"/>
                  </a:cxn>
                  <a:cxn ang="0">
                    <a:pos x="335" y="2"/>
                  </a:cxn>
                  <a:cxn ang="0">
                    <a:pos x="374" y="9"/>
                  </a:cxn>
                  <a:cxn ang="0">
                    <a:pos x="397" y="25"/>
                  </a:cxn>
                  <a:cxn ang="0">
                    <a:pos x="416" y="47"/>
                  </a:cxn>
                </a:cxnLst>
                <a:rect l="0" t="0" r="r" b="b"/>
                <a:pathLst>
                  <a:path w="519" h="916">
                    <a:moveTo>
                      <a:pt x="416" y="47"/>
                    </a:moveTo>
                    <a:lnTo>
                      <a:pt x="424" y="57"/>
                    </a:lnTo>
                    <a:lnTo>
                      <a:pt x="430" y="70"/>
                    </a:lnTo>
                    <a:lnTo>
                      <a:pt x="436" y="83"/>
                    </a:lnTo>
                    <a:lnTo>
                      <a:pt x="441" y="96"/>
                    </a:lnTo>
                    <a:lnTo>
                      <a:pt x="445" y="110"/>
                    </a:lnTo>
                    <a:lnTo>
                      <a:pt x="450" y="124"/>
                    </a:lnTo>
                    <a:lnTo>
                      <a:pt x="455" y="138"/>
                    </a:lnTo>
                    <a:lnTo>
                      <a:pt x="458" y="152"/>
                    </a:lnTo>
                    <a:lnTo>
                      <a:pt x="466" y="182"/>
                    </a:lnTo>
                    <a:lnTo>
                      <a:pt x="473" y="212"/>
                    </a:lnTo>
                    <a:lnTo>
                      <a:pt x="482" y="240"/>
                    </a:lnTo>
                    <a:lnTo>
                      <a:pt x="490" y="269"/>
                    </a:lnTo>
                    <a:lnTo>
                      <a:pt x="498" y="299"/>
                    </a:lnTo>
                    <a:lnTo>
                      <a:pt x="505" y="328"/>
                    </a:lnTo>
                    <a:lnTo>
                      <a:pt x="512" y="357"/>
                    </a:lnTo>
                    <a:lnTo>
                      <a:pt x="519" y="387"/>
                    </a:lnTo>
                    <a:lnTo>
                      <a:pt x="512" y="388"/>
                    </a:lnTo>
                    <a:lnTo>
                      <a:pt x="503" y="390"/>
                    </a:lnTo>
                    <a:lnTo>
                      <a:pt x="495" y="393"/>
                    </a:lnTo>
                    <a:lnTo>
                      <a:pt x="486" y="396"/>
                    </a:lnTo>
                    <a:lnTo>
                      <a:pt x="475" y="398"/>
                    </a:lnTo>
                    <a:lnTo>
                      <a:pt x="467" y="400"/>
                    </a:lnTo>
                    <a:lnTo>
                      <a:pt x="458" y="403"/>
                    </a:lnTo>
                    <a:lnTo>
                      <a:pt x="451" y="403"/>
                    </a:lnTo>
                    <a:lnTo>
                      <a:pt x="443" y="373"/>
                    </a:lnTo>
                    <a:lnTo>
                      <a:pt x="434" y="342"/>
                    </a:lnTo>
                    <a:lnTo>
                      <a:pt x="426" y="311"/>
                    </a:lnTo>
                    <a:lnTo>
                      <a:pt x="418" y="278"/>
                    </a:lnTo>
                    <a:lnTo>
                      <a:pt x="410" y="247"/>
                    </a:lnTo>
                    <a:lnTo>
                      <a:pt x="401" y="215"/>
                    </a:lnTo>
                    <a:lnTo>
                      <a:pt x="392" y="184"/>
                    </a:lnTo>
                    <a:lnTo>
                      <a:pt x="383" y="153"/>
                    </a:lnTo>
                    <a:lnTo>
                      <a:pt x="377" y="161"/>
                    </a:lnTo>
                    <a:lnTo>
                      <a:pt x="375" y="169"/>
                    </a:lnTo>
                    <a:lnTo>
                      <a:pt x="373" y="178"/>
                    </a:lnTo>
                    <a:lnTo>
                      <a:pt x="371" y="187"/>
                    </a:lnTo>
                    <a:lnTo>
                      <a:pt x="364" y="225"/>
                    </a:lnTo>
                    <a:lnTo>
                      <a:pt x="361" y="267"/>
                    </a:lnTo>
                    <a:lnTo>
                      <a:pt x="365" y="308"/>
                    </a:lnTo>
                    <a:lnTo>
                      <a:pt x="379" y="347"/>
                    </a:lnTo>
                    <a:lnTo>
                      <a:pt x="387" y="374"/>
                    </a:lnTo>
                    <a:lnTo>
                      <a:pt x="395" y="399"/>
                    </a:lnTo>
                    <a:lnTo>
                      <a:pt x="403" y="425"/>
                    </a:lnTo>
                    <a:lnTo>
                      <a:pt x="411" y="450"/>
                    </a:lnTo>
                    <a:lnTo>
                      <a:pt x="419" y="475"/>
                    </a:lnTo>
                    <a:lnTo>
                      <a:pt x="427" y="500"/>
                    </a:lnTo>
                    <a:lnTo>
                      <a:pt x="435" y="527"/>
                    </a:lnTo>
                    <a:lnTo>
                      <a:pt x="443" y="553"/>
                    </a:lnTo>
                    <a:lnTo>
                      <a:pt x="434" y="553"/>
                    </a:lnTo>
                    <a:lnTo>
                      <a:pt x="424" y="553"/>
                    </a:lnTo>
                    <a:lnTo>
                      <a:pt x="414" y="553"/>
                    </a:lnTo>
                    <a:lnTo>
                      <a:pt x="406" y="552"/>
                    </a:lnTo>
                    <a:lnTo>
                      <a:pt x="397" y="552"/>
                    </a:lnTo>
                    <a:lnTo>
                      <a:pt x="388" y="552"/>
                    </a:lnTo>
                    <a:lnTo>
                      <a:pt x="380" y="553"/>
                    </a:lnTo>
                    <a:lnTo>
                      <a:pt x="371" y="555"/>
                    </a:lnTo>
                    <a:lnTo>
                      <a:pt x="371" y="915"/>
                    </a:lnTo>
                    <a:lnTo>
                      <a:pt x="280" y="915"/>
                    </a:lnTo>
                    <a:lnTo>
                      <a:pt x="278" y="567"/>
                    </a:lnTo>
                    <a:lnTo>
                      <a:pt x="274" y="563"/>
                    </a:lnTo>
                    <a:lnTo>
                      <a:pt x="268" y="559"/>
                    </a:lnTo>
                    <a:lnTo>
                      <a:pt x="261" y="558"/>
                    </a:lnTo>
                    <a:lnTo>
                      <a:pt x="254" y="560"/>
                    </a:lnTo>
                    <a:lnTo>
                      <a:pt x="247" y="571"/>
                    </a:lnTo>
                    <a:lnTo>
                      <a:pt x="246" y="915"/>
                    </a:lnTo>
                    <a:lnTo>
                      <a:pt x="156" y="916"/>
                    </a:lnTo>
                    <a:lnTo>
                      <a:pt x="156" y="555"/>
                    </a:lnTo>
                    <a:lnTo>
                      <a:pt x="146" y="553"/>
                    </a:lnTo>
                    <a:lnTo>
                      <a:pt x="136" y="552"/>
                    </a:lnTo>
                    <a:lnTo>
                      <a:pt x="125" y="552"/>
                    </a:lnTo>
                    <a:lnTo>
                      <a:pt x="116" y="552"/>
                    </a:lnTo>
                    <a:lnTo>
                      <a:pt x="106" y="552"/>
                    </a:lnTo>
                    <a:lnTo>
                      <a:pt x="96" y="552"/>
                    </a:lnTo>
                    <a:lnTo>
                      <a:pt x="87" y="552"/>
                    </a:lnTo>
                    <a:lnTo>
                      <a:pt x="77" y="552"/>
                    </a:lnTo>
                    <a:lnTo>
                      <a:pt x="81" y="536"/>
                    </a:lnTo>
                    <a:lnTo>
                      <a:pt x="91" y="511"/>
                    </a:lnTo>
                    <a:lnTo>
                      <a:pt x="102" y="477"/>
                    </a:lnTo>
                    <a:lnTo>
                      <a:pt x="115" y="439"/>
                    </a:lnTo>
                    <a:lnTo>
                      <a:pt x="128" y="401"/>
                    </a:lnTo>
                    <a:lnTo>
                      <a:pt x="140" y="366"/>
                    </a:lnTo>
                    <a:lnTo>
                      <a:pt x="149" y="336"/>
                    </a:lnTo>
                    <a:lnTo>
                      <a:pt x="156" y="314"/>
                    </a:lnTo>
                    <a:lnTo>
                      <a:pt x="162" y="270"/>
                    </a:lnTo>
                    <a:lnTo>
                      <a:pt x="159" y="217"/>
                    </a:lnTo>
                    <a:lnTo>
                      <a:pt x="151" y="172"/>
                    </a:lnTo>
                    <a:lnTo>
                      <a:pt x="146" y="153"/>
                    </a:lnTo>
                    <a:lnTo>
                      <a:pt x="142" y="162"/>
                    </a:lnTo>
                    <a:lnTo>
                      <a:pt x="136" y="184"/>
                    </a:lnTo>
                    <a:lnTo>
                      <a:pt x="125" y="215"/>
                    </a:lnTo>
                    <a:lnTo>
                      <a:pt x="114" y="253"/>
                    </a:lnTo>
                    <a:lnTo>
                      <a:pt x="101" y="294"/>
                    </a:lnTo>
                    <a:lnTo>
                      <a:pt x="89" y="337"/>
                    </a:lnTo>
                    <a:lnTo>
                      <a:pt x="78" y="377"/>
                    </a:lnTo>
                    <a:lnTo>
                      <a:pt x="69" y="413"/>
                    </a:lnTo>
                    <a:lnTo>
                      <a:pt x="0" y="396"/>
                    </a:lnTo>
                    <a:lnTo>
                      <a:pt x="11" y="355"/>
                    </a:lnTo>
                    <a:lnTo>
                      <a:pt x="22" y="317"/>
                    </a:lnTo>
                    <a:lnTo>
                      <a:pt x="32" y="281"/>
                    </a:lnTo>
                    <a:lnTo>
                      <a:pt x="42" y="244"/>
                    </a:lnTo>
                    <a:lnTo>
                      <a:pt x="53" y="207"/>
                    </a:lnTo>
                    <a:lnTo>
                      <a:pt x="63" y="171"/>
                    </a:lnTo>
                    <a:lnTo>
                      <a:pt x="73" y="134"/>
                    </a:lnTo>
                    <a:lnTo>
                      <a:pt x="85" y="98"/>
                    </a:lnTo>
                    <a:lnTo>
                      <a:pt x="92" y="81"/>
                    </a:lnTo>
                    <a:lnTo>
                      <a:pt x="101" y="65"/>
                    </a:lnTo>
                    <a:lnTo>
                      <a:pt x="110" y="50"/>
                    </a:lnTo>
                    <a:lnTo>
                      <a:pt x="121" y="37"/>
                    </a:lnTo>
                    <a:lnTo>
                      <a:pt x="133" y="24"/>
                    </a:lnTo>
                    <a:lnTo>
                      <a:pt x="148" y="14"/>
                    </a:lnTo>
                    <a:lnTo>
                      <a:pt x="164" y="5"/>
                    </a:lnTo>
                    <a:lnTo>
                      <a:pt x="183" y="1"/>
                    </a:lnTo>
                    <a:lnTo>
                      <a:pt x="205" y="1"/>
                    </a:lnTo>
                    <a:lnTo>
                      <a:pt x="228" y="1"/>
                    </a:lnTo>
                    <a:lnTo>
                      <a:pt x="248" y="1"/>
                    </a:lnTo>
                    <a:lnTo>
                      <a:pt x="270" y="0"/>
                    </a:lnTo>
                    <a:lnTo>
                      <a:pt x="292" y="1"/>
                    </a:lnTo>
                    <a:lnTo>
                      <a:pt x="314" y="1"/>
                    </a:lnTo>
                    <a:lnTo>
                      <a:pt x="335" y="2"/>
                    </a:lnTo>
                    <a:lnTo>
                      <a:pt x="357" y="3"/>
                    </a:lnTo>
                    <a:lnTo>
                      <a:pt x="366" y="5"/>
                    </a:lnTo>
                    <a:lnTo>
                      <a:pt x="374" y="9"/>
                    </a:lnTo>
                    <a:lnTo>
                      <a:pt x="382" y="14"/>
                    </a:lnTo>
                    <a:lnTo>
                      <a:pt x="390" y="19"/>
                    </a:lnTo>
                    <a:lnTo>
                      <a:pt x="397" y="25"/>
                    </a:lnTo>
                    <a:lnTo>
                      <a:pt x="404" y="32"/>
                    </a:lnTo>
                    <a:lnTo>
                      <a:pt x="410" y="39"/>
                    </a:lnTo>
                    <a:lnTo>
                      <a:pt x="416" y="47"/>
                    </a:lnTo>
                    <a:close/>
                  </a:path>
                </a:pathLst>
              </a:custGeom>
              <a:solidFill>
                <a:srgbClr val="000066"/>
              </a:solidFill>
              <a:ln w="3175" cmpd="sng">
                <a:noFill/>
                <a:round/>
                <a:headEnd/>
                <a:tailEnd/>
              </a:ln>
            </p:spPr>
            <p:txBody>
              <a:bodyPr/>
              <a:lstStyle/>
              <a:p>
                <a:endParaRPr lang="en-US" dirty="0">
                  <a:solidFill>
                    <a:prstClr val="black"/>
                  </a:solidFill>
                </a:endParaRPr>
              </a:p>
            </p:txBody>
          </p:sp>
        </p:grpSp>
      </p:grpSp>
      <p:sp>
        <p:nvSpPr>
          <p:cNvPr id="52" name="TextBox 51"/>
          <p:cNvSpPr txBox="1"/>
          <p:nvPr/>
        </p:nvSpPr>
        <p:spPr>
          <a:xfrm>
            <a:off x="588037" y="3754250"/>
            <a:ext cx="2600299" cy="1631216"/>
          </a:xfrm>
          <a:prstGeom prst="rect">
            <a:avLst/>
          </a:prstGeom>
          <a:noFill/>
        </p:spPr>
        <p:txBody>
          <a:bodyPr wrap="square" rtlCol="0">
            <a:spAutoFit/>
          </a:bodyPr>
          <a:lstStyle/>
          <a:p>
            <a:pPr algn="ctr"/>
            <a:r>
              <a:rPr lang="en-US" sz="2000" b="1" dirty="0">
                <a:solidFill>
                  <a:prstClr val="black"/>
                </a:solidFill>
              </a:rPr>
              <a:t>Among 10</a:t>
            </a:r>
            <a:r>
              <a:rPr lang="en-US" sz="2000" b="1" baseline="30000" dirty="0">
                <a:solidFill>
                  <a:prstClr val="black"/>
                </a:solidFill>
              </a:rPr>
              <a:t>th</a:t>
            </a:r>
            <a:r>
              <a:rPr lang="en-US" sz="2000" b="1" dirty="0">
                <a:solidFill>
                  <a:prstClr val="black"/>
                </a:solidFill>
              </a:rPr>
              <a:t> graders who used marijuana in the past 30 days,  almost 1 in 3 used for</a:t>
            </a:r>
          </a:p>
          <a:p>
            <a:pPr algn="ctr"/>
            <a:r>
              <a:rPr lang="en-US" sz="2000" b="1" dirty="0">
                <a:solidFill>
                  <a:prstClr val="black"/>
                </a:solidFill>
              </a:rPr>
              <a:t>10 or more days</a:t>
            </a:r>
          </a:p>
        </p:txBody>
      </p:sp>
      <p:sp>
        <p:nvSpPr>
          <p:cNvPr id="22" name="Slide Number Placeholder 4"/>
          <p:cNvSpPr txBox="1">
            <a:spLocks/>
          </p:cNvSpPr>
          <p:nvPr/>
        </p:nvSpPr>
        <p:spPr>
          <a:xfrm>
            <a:off x="8305800" y="635635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880304-1CD3-47CC-AA28-F3F7FD5E0284}" type="slidenum">
              <a:rPr lang="en-US" sz="1200" smtClean="0"/>
              <a:pPr/>
              <a:t>13</a:t>
            </a:fld>
            <a:endParaRPr lang="en-US" sz="1200" dirty="0"/>
          </a:p>
        </p:txBody>
      </p:sp>
      <p:sp>
        <p:nvSpPr>
          <p:cNvPr id="34" name="TextBox 33"/>
          <p:cNvSpPr txBox="1"/>
          <p:nvPr/>
        </p:nvSpPr>
        <p:spPr>
          <a:xfrm rot="4688097">
            <a:off x="5094445" y="2025648"/>
            <a:ext cx="1344155" cy="584775"/>
          </a:xfrm>
          <a:prstGeom prst="rect">
            <a:avLst/>
          </a:prstGeom>
          <a:noFill/>
        </p:spPr>
        <p:txBody>
          <a:bodyPr wrap="square" rtlCol="0">
            <a:spAutoFit/>
          </a:bodyPr>
          <a:lstStyle/>
          <a:p>
            <a:pPr algn="r"/>
            <a:r>
              <a:rPr lang="en-US" sz="1400" b="1" dirty="0">
                <a:solidFill>
                  <a:prstClr val="black"/>
                </a:solidFill>
              </a:rPr>
              <a:t>10 or More</a:t>
            </a:r>
          </a:p>
          <a:p>
            <a:pPr algn="r"/>
            <a:r>
              <a:rPr lang="en-US" sz="1400" b="1" dirty="0">
                <a:solidFill>
                  <a:prstClr val="black"/>
                </a:solidFill>
              </a:rPr>
              <a:t>Days </a:t>
            </a:r>
            <a:r>
              <a:rPr lang="en-US" b="1" dirty="0">
                <a:solidFill>
                  <a:prstClr val="black"/>
                </a:solidFill>
              </a:rPr>
              <a:t>5.9%</a:t>
            </a:r>
          </a:p>
        </p:txBody>
      </p:sp>
    </p:spTree>
    <p:extLst>
      <p:ext uri="{BB962C8B-B14F-4D97-AF65-F5344CB8AC3E}">
        <p14:creationId xmlns:p14="http://schemas.microsoft.com/office/powerpoint/2010/main" val="1211870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44000" cy="692424"/>
          </a:xfrm>
        </p:spPr>
        <p:txBody>
          <a:bodyPr>
            <a:normAutofit fontScale="90000"/>
          </a:bodyPr>
          <a:lstStyle/>
          <a:p>
            <a:r>
              <a:rPr lang="en-US" sz="3400" dirty="0">
                <a:effectLst/>
              </a:rPr>
              <a:t>Percent who thought there was little or no risk of using marijuana regularly</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32" t="36687" r="2311"/>
          <a:stretch/>
        </p:blipFill>
        <p:spPr bwMode="auto">
          <a:xfrm>
            <a:off x="152400" y="2133600"/>
            <a:ext cx="8922620" cy="376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C183989-D380-BB4B-8033-B2C050FE378C}" type="slidenum">
              <a:rPr lang="en-US" smtClean="0">
                <a:solidFill>
                  <a:prstClr val="black">
                    <a:tint val="75000"/>
                  </a:prstClr>
                </a:solidFill>
              </a:rPr>
              <a:pPr/>
              <a:t>14</a:t>
            </a:fld>
            <a:endParaRPr lang="en-US" dirty="0">
              <a:solidFill>
                <a:prstClr val="black">
                  <a:tint val="75000"/>
                </a:prstClr>
              </a:solidFill>
            </a:endParaRPr>
          </a:p>
        </p:txBody>
      </p:sp>
      <p:sp>
        <p:nvSpPr>
          <p:cNvPr id="5" name="TextBox 4"/>
          <p:cNvSpPr txBox="1"/>
          <p:nvPr/>
        </p:nvSpPr>
        <p:spPr>
          <a:xfrm>
            <a:off x="152400" y="6386180"/>
            <a:ext cx="4419600" cy="276999"/>
          </a:xfrm>
          <a:prstGeom prst="rect">
            <a:avLst/>
          </a:prstGeom>
          <a:noFill/>
        </p:spPr>
        <p:txBody>
          <a:bodyPr wrap="square" rtlCol="0">
            <a:spAutoFit/>
          </a:bodyPr>
          <a:lstStyle/>
          <a:p>
            <a:r>
              <a:rPr lang="en-US" sz="1200" i="1" dirty="0"/>
              <a:t>Source: Healthy Youth Survey, 2008-2014</a:t>
            </a:r>
          </a:p>
        </p:txBody>
      </p:sp>
    </p:spTree>
    <p:extLst>
      <p:ext uri="{BB962C8B-B14F-4D97-AF65-F5344CB8AC3E}">
        <p14:creationId xmlns:p14="http://schemas.microsoft.com/office/powerpoint/2010/main" val="3599411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642143236"/>
              </p:ext>
            </p:extLst>
          </p:nvPr>
        </p:nvGraphicFramePr>
        <p:xfrm>
          <a:off x="381000" y="1295400"/>
          <a:ext cx="8534400" cy="517032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0" y="6477000"/>
            <a:ext cx="8534400" cy="461665"/>
          </a:xfrm>
          <a:prstGeom prst="rect">
            <a:avLst/>
          </a:prstGeom>
          <a:noFill/>
        </p:spPr>
        <p:txBody>
          <a:bodyPr wrap="square" rtlCol="0">
            <a:spAutoFit/>
          </a:bodyPr>
          <a:lstStyle/>
          <a:p>
            <a:pPr marL="56445">
              <a:spcBef>
                <a:spcPct val="0"/>
              </a:spcBef>
            </a:pPr>
            <a:r>
              <a:rPr lang="en-US" sz="1200" i="1" dirty="0"/>
              <a:t>Source: Young Adult Survey, </a:t>
            </a:r>
            <a:r>
              <a:rPr lang="en-US" altLang="en-US" sz="1200" i="1" dirty="0"/>
              <a:t>Jason R. Kilmer, Ph.D. &amp; Mary E. Larimer, Ph. D., University of Washington</a:t>
            </a:r>
          </a:p>
          <a:p>
            <a:endParaRPr lang="en-US" sz="1200" i="1" dirty="0"/>
          </a:p>
        </p:txBody>
      </p:sp>
      <p:sp>
        <p:nvSpPr>
          <p:cNvPr id="7" name="Title 1"/>
          <p:cNvSpPr>
            <a:spLocks noGrp="1"/>
          </p:cNvSpPr>
          <p:nvPr>
            <p:ph type="title"/>
          </p:nvPr>
        </p:nvSpPr>
        <p:spPr>
          <a:xfrm>
            <a:off x="0" y="831576"/>
            <a:ext cx="9144000" cy="692424"/>
          </a:xfrm>
        </p:spPr>
        <p:txBody>
          <a:bodyPr>
            <a:noAutofit/>
          </a:bodyPr>
          <a:lstStyle/>
          <a:p>
            <a:r>
              <a:rPr lang="en-US" sz="3400" dirty="0">
                <a:effectLst/>
              </a:rPr>
              <a:t>Perceived physical risk of regular marijuana use in 18-25 year olds</a:t>
            </a:r>
          </a:p>
        </p:txBody>
      </p:sp>
      <p:sp>
        <p:nvSpPr>
          <p:cNvPr id="3" name="Slide Number Placeholder 2"/>
          <p:cNvSpPr>
            <a:spLocks noGrp="1"/>
          </p:cNvSpPr>
          <p:nvPr>
            <p:ph type="sldNum" sz="quarter" idx="12"/>
          </p:nvPr>
        </p:nvSpPr>
        <p:spPr/>
        <p:txBody>
          <a:bodyPr/>
          <a:lstStyle/>
          <a:p>
            <a:fld id="{0C183989-D380-BB4B-8033-B2C050FE378C}"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val="2958423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53405508"/>
              </p:ext>
            </p:extLst>
          </p:nvPr>
        </p:nvGraphicFramePr>
        <p:xfrm>
          <a:off x="304800" y="1493093"/>
          <a:ext cx="8229600" cy="47345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a:xfrm>
            <a:off x="0" y="838200"/>
            <a:ext cx="9144000" cy="692424"/>
          </a:xfrm>
        </p:spPr>
        <p:txBody>
          <a:bodyPr>
            <a:noAutofit/>
          </a:bodyPr>
          <a:lstStyle/>
          <a:p>
            <a:r>
              <a:rPr lang="en-US" sz="3200" dirty="0">
                <a:effectLst/>
              </a:rPr>
              <a:t>Perceived psychological/emotional/cognitive risk of regular marijuana use in 18-25 year olds</a:t>
            </a:r>
          </a:p>
        </p:txBody>
      </p:sp>
      <p:sp>
        <p:nvSpPr>
          <p:cNvPr id="6" name="TextBox 5"/>
          <p:cNvSpPr txBox="1"/>
          <p:nvPr/>
        </p:nvSpPr>
        <p:spPr>
          <a:xfrm>
            <a:off x="0" y="6404035"/>
            <a:ext cx="8534400" cy="461665"/>
          </a:xfrm>
          <a:prstGeom prst="rect">
            <a:avLst/>
          </a:prstGeom>
          <a:noFill/>
        </p:spPr>
        <p:txBody>
          <a:bodyPr wrap="square" rtlCol="0">
            <a:spAutoFit/>
          </a:bodyPr>
          <a:lstStyle/>
          <a:p>
            <a:pPr marL="56445">
              <a:spcBef>
                <a:spcPct val="0"/>
              </a:spcBef>
            </a:pPr>
            <a:r>
              <a:rPr lang="en-US" sz="1200" i="1" dirty="0"/>
              <a:t>Source: Young Adult Survey, </a:t>
            </a:r>
            <a:r>
              <a:rPr lang="en-US" altLang="en-US" sz="1200" i="1" dirty="0"/>
              <a:t>Jason R. Kilmer, Ph.D. &amp; Mary E. Larimer, Ph. D., University of Washington</a:t>
            </a:r>
          </a:p>
          <a:p>
            <a:endParaRPr lang="en-US" sz="1200" i="1" dirty="0"/>
          </a:p>
        </p:txBody>
      </p:sp>
      <p:sp>
        <p:nvSpPr>
          <p:cNvPr id="3" name="Slide Number Placeholder 2"/>
          <p:cNvSpPr>
            <a:spLocks noGrp="1"/>
          </p:cNvSpPr>
          <p:nvPr>
            <p:ph type="sldNum" sz="quarter" idx="12"/>
          </p:nvPr>
        </p:nvSpPr>
        <p:spPr/>
        <p:txBody>
          <a:bodyPr/>
          <a:lstStyle/>
          <a:p>
            <a:fld id="{0C183989-D380-BB4B-8033-B2C050FE378C}" type="slidenum">
              <a:rPr lang="en-US" smtClean="0">
                <a:solidFill>
                  <a:prstClr val="black">
                    <a:tint val="75000"/>
                  </a:prstClr>
                </a:solidFill>
              </a:rPr>
              <a:pPr/>
              <a:t>16</a:t>
            </a:fld>
            <a:endParaRPr lang="en-US" dirty="0">
              <a:solidFill>
                <a:prstClr val="black">
                  <a:tint val="75000"/>
                </a:prstClr>
              </a:solidFill>
            </a:endParaRPr>
          </a:p>
        </p:txBody>
      </p:sp>
    </p:spTree>
    <p:extLst>
      <p:ext uri="{BB962C8B-B14F-4D97-AF65-F5344CB8AC3E}">
        <p14:creationId xmlns:p14="http://schemas.microsoft.com/office/powerpoint/2010/main" val="1235507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90200717"/>
              </p:ext>
            </p:extLst>
          </p:nvPr>
        </p:nvGraphicFramePr>
        <p:xfrm>
          <a:off x="0" y="922562"/>
          <a:ext cx="91440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p:cNvSpPr>
            <a:spLocks noGrp="1"/>
          </p:cNvSpPr>
          <p:nvPr>
            <p:ph type="title"/>
          </p:nvPr>
        </p:nvSpPr>
        <p:spPr>
          <a:xfrm>
            <a:off x="0" y="838200"/>
            <a:ext cx="9144000" cy="692424"/>
          </a:xfrm>
        </p:spPr>
        <p:txBody>
          <a:bodyPr>
            <a:noAutofit/>
          </a:bodyPr>
          <a:lstStyle/>
          <a:p>
            <a:r>
              <a:rPr lang="en-US" sz="3400" dirty="0">
                <a:effectLst/>
              </a:rPr>
              <a:t>Past year recreational marijuana use in 18-25 </a:t>
            </a:r>
            <a:br>
              <a:rPr lang="en-US" sz="3400" dirty="0">
                <a:effectLst/>
              </a:rPr>
            </a:br>
            <a:r>
              <a:rPr lang="en-US" sz="3400" dirty="0">
                <a:effectLst/>
              </a:rPr>
              <a:t>year olds</a:t>
            </a:r>
          </a:p>
        </p:txBody>
      </p:sp>
      <p:sp>
        <p:nvSpPr>
          <p:cNvPr id="6" name="TextBox 5"/>
          <p:cNvSpPr txBox="1"/>
          <p:nvPr/>
        </p:nvSpPr>
        <p:spPr>
          <a:xfrm>
            <a:off x="0" y="6324600"/>
            <a:ext cx="2971800" cy="877163"/>
          </a:xfrm>
          <a:prstGeom prst="rect">
            <a:avLst/>
          </a:prstGeom>
          <a:noFill/>
        </p:spPr>
        <p:txBody>
          <a:bodyPr wrap="square" rtlCol="0">
            <a:spAutoFit/>
          </a:bodyPr>
          <a:lstStyle/>
          <a:p>
            <a:pPr marL="56445">
              <a:spcBef>
                <a:spcPct val="0"/>
              </a:spcBef>
            </a:pPr>
            <a:r>
              <a:rPr lang="en-US" sz="1100" i="1" dirty="0"/>
              <a:t>Source: Young Adult Survey,  </a:t>
            </a:r>
            <a:r>
              <a:rPr lang="en-US" altLang="en-US" sz="1100" i="1" dirty="0"/>
              <a:t>Jason R. Kilmer, Ph.D. &amp; Mary E. Larimer, Ph. D., University of Washington</a:t>
            </a:r>
          </a:p>
          <a:p>
            <a:endParaRPr lang="en-US" i="1" dirty="0"/>
          </a:p>
        </p:txBody>
      </p:sp>
      <p:sp>
        <p:nvSpPr>
          <p:cNvPr id="5" name="Slide Number Placeholder 4"/>
          <p:cNvSpPr>
            <a:spLocks noGrp="1"/>
          </p:cNvSpPr>
          <p:nvPr>
            <p:ph type="sldNum" sz="quarter" idx="12"/>
          </p:nvPr>
        </p:nvSpPr>
        <p:spPr/>
        <p:txBody>
          <a:bodyPr/>
          <a:lstStyle/>
          <a:p>
            <a:fld id="{0C183989-D380-BB4B-8033-B2C050FE378C}" type="slidenum">
              <a:rPr lang="en-US" smtClean="0">
                <a:solidFill>
                  <a:prstClr val="black">
                    <a:tint val="75000"/>
                  </a:prstClr>
                </a:solidFill>
              </a:rPr>
              <a:pPr/>
              <a:t>17</a:t>
            </a:fld>
            <a:endParaRPr lang="en-US" dirty="0">
              <a:solidFill>
                <a:prstClr val="black">
                  <a:tint val="75000"/>
                </a:prstClr>
              </a:solidFill>
            </a:endParaRPr>
          </a:p>
        </p:txBody>
      </p:sp>
    </p:spTree>
    <p:extLst>
      <p:ext uri="{BB962C8B-B14F-4D97-AF65-F5344CB8AC3E}">
        <p14:creationId xmlns:p14="http://schemas.microsoft.com/office/powerpoint/2010/main" val="3279809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838200"/>
            <a:ext cx="9144000" cy="692424"/>
          </a:xfrm>
        </p:spPr>
        <p:txBody>
          <a:bodyPr>
            <a:noAutofit/>
          </a:bodyPr>
          <a:lstStyle/>
          <a:p>
            <a:r>
              <a:rPr lang="en-US" sz="3400" dirty="0">
                <a:effectLst/>
              </a:rPr>
              <a:t>Frequency of recreational cannabis use vs. perceived norms in 18-25 year olds</a:t>
            </a:r>
          </a:p>
        </p:txBody>
      </p:sp>
      <p:graphicFrame>
        <p:nvGraphicFramePr>
          <p:cNvPr id="7" name="Chart 6"/>
          <p:cNvGraphicFramePr>
            <a:graphicFrameLocks/>
          </p:cNvGraphicFramePr>
          <p:nvPr>
            <p:extLst>
              <p:ext uri="{D42A27DB-BD31-4B8C-83A1-F6EECF244321}">
                <p14:modId xmlns:p14="http://schemas.microsoft.com/office/powerpoint/2010/main" val="2037081718"/>
              </p:ext>
            </p:extLst>
          </p:nvPr>
        </p:nvGraphicFramePr>
        <p:xfrm>
          <a:off x="76200" y="1676400"/>
          <a:ext cx="8839200" cy="46570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0" y="6373034"/>
            <a:ext cx="9144000" cy="523220"/>
          </a:xfrm>
          <a:prstGeom prst="rect">
            <a:avLst/>
          </a:prstGeom>
          <a:noFill/>
        </p:spPr>
        <p:txBody>
          <a:bodyPr wrap="square" rtlCol="0">
            <a:spAutoFit/>
          </a:bodyPr>
          <a:lstStyle/>
          <a:p>
            <a:pPr marL="56445">
              <a:spcBef>
                <a:spcPct val="0"/>
              </a:spcBef>
            </a:pPr>
            <a:r>
              <a:rPr lang="en-US" sz="1400" i="1" dirty="0"/>
              <a:t>Source: </a:t>
            </a:r>
            <a:r>
              <a:rPr lang="en-US" sz="1400" i="1" dirty="0">
                <a:solidFill>
                  <a:prstClr val="black"/>
                </a:solidFill>
              </a:rPr>
              <a:t>Underestimation of abstinence: see Kilmer et al. (2006); Overestimation of frequent use: see Wolfson (2000)</a:t>
            </a:r>
          </a:p>
          <a:p>
            <a:pPr marL="56445">
              <a:spcBef>
                <a:spcPct val="0"/>
              </a:spcBef>
            </a:pPr>
            <a:endParaRPr lang="en-US" sz="1400" i="1" dirty="0"/>
          </a:p>
        </p:txBody>
      </p:sp>
      <p:sp>
        <p:nvSpPr>
          <p:cNvPr id="2" name="Slide Number Placeholder 1"/>
          <p:cNvSpPr>
            <a:spLocks noGrp="1"/>
          </p:cNvSpPr>
          <p:nvPr>
            <p:ph type="sldNum" sz="quarter" idx="12"/>
          </p:nvPr>
        </p:nvSpPr>
        <p:spPr/>
        <p:txBody>
          <a:bodyPr/>
          <a:lstStyle/>
          <a:p>
            <a:fld id="{0C183989-D380-BB4B-8033-B2C050FE378C}" type="slidenum">
              <a:rPr lang="en-US" smtClean="0">
                <a:solidFill>
                  <a:prstClr val="black">
                    <a:tint val="75000"/>
                  </a:prstClr>
                </a:solidFill>
              </a:rPr>
              <a:pPr/>
              <a:t>18</a:t>
            </a:fld>
            <a:endParaRPr lang="en-US" dirty="0">
              <a:solidFill>
                <a:prstClr val="black">
                  <a:tint val="75000"/>
                </a:prstClr>
              </a:solidFill>
            </a:endParaRPr>
          </a:p>
        </p:txBody>
      </p:sp>
      <p:sp>
        <p:nvSpPr>
          <p:cNvPr id="9" name="Rounded Rectangle 8"/>
          <p:cNvSpPr/>
          <p:nvPr/>
        </p:nvSpPr>
        <p:spPr>
          <a:xfrm>
            <a:off x="1143000" y="2035743"/>
            <a:ext cx="3200400" cy="1295400"/>
          </a:xfrm>
          <a:prstGeom prst="roundRect">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solidFill>
                  <a:prstClr val="black"/>
                </a:solidFill>
              </a:rPr>
              <a:t>Key prevention message</a:t>
            </a:r>
            <a:r>
              <a:rPr lang="en-US" sz="2000" dirty="0">
                <a:solidFill>
                  <a:prstClr val="black"/>
                </a:solidFill>
              </a:rPr>
              <a:t>:</a:t>
            </a:r>
          </a:p>
          <a:p>
            <a:pPr algn="ctr"/>
            <a:r>
              <a:rPr lang="en-US" sz="2000" b="1" dirty="0">
                <a:solidFill>
                  <a:prstClr val="black"/>
                </a:solidFill>
              </a:rPr>
              <a:t>Non-users are not alone. </a:t>
            </a:r>
            <a:r>
              <a:rPr lang="en-US" sz="2000" dirty="0">
                <a:solidFill>
                  <a:prstClr val="black"/>
                </a:solidFill>
              </a:rPr>
              <a:t>May help boost self-efficacy to abstain.</a:t>
            </a:r>
          </a:p>
        </p:txBody>
      </p:sp>
    </p:spTree>
    <p:extLst>
      <p:ext uri="{BB962C8B-B14F-4D97-AF65-F5344CB8AC3E}">
        <p14:creationId xmlns:p14="http://schemas.microsoft.com/office/powerpoint/2010/main" val="350103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Revenue</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331225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Overview of the Laws and Timelines</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1181764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Products and Edibiles</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3312251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183989-D380-BB4B-8033-B2C050FE378C}"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prstClr val="black">
                  <a:tint val="75000"/>
                </a:prstClr>
              </a:solidFill>
              <a:effectLst/>
              <a:uLnTx/>
              <a:uFillTx/>
            </a:endParaRPr>
          </a:p>
        </p:txBody>
      </p:sp>
      <p:sp>
        <p:nvSpPr>
          <p:cNvPr id="2" name="Title 1"/>
          <p:cNvSpPr>
            <a:spLocks noGrp="1"/>
          </p:cNvSpPr>
          <p:nvPr>
            <p:ph type="title" idx="4294967295"/>
          </p:nvPr>
        </p:nvSpPr>
        <p:spPr>
          <a:xfrm>
            <a:off x="594665" y="190253"/>
            <a:ext cx="8229600" cy="692150"/>
          </a:xfrm>
        </p:spPr>
        <p:txBody>
          <a:bodyPr>
            <a:normAutofit fontScale="90000"/>
          </a:bodyPr>
          <a:lstStyle/>
          <a:p>
            <a:r>
              <a:rPr lang="en-US" dirty="0"/>
              <a:t>Edibles</a:t>
            </a:r>
          </a:p>
        </p:txBody>
      </p:sp>
      <p:pic>
        <p:nvPicPr>
          <p:cNvPr id="5" name="Picture 2" descr="P:\PIO\!Presentations\Div-Director's Office\Rick Garza Presentations\Rick's PPT slide\bad-edibles-upda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286" y="897415"/>
            <a:ext cx="3541660" cy="2948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2435" y="1219200"/>
            <a:ext cx="2323070" cy="174230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7195505" y="1502154"/>
            <a:ext cx="1704760" cy="2268539"/>
          </a:xfrm>
          <a:prstGeom prst="rect">
            <a:avLst/>
          </a:prstGeom>
          <a:ln>
            <a:noFill/>
          </a:ln>
          <a:effectLst>
            <a:outerShdw blurRad="292100" dist="139700" dir="2700000" algn="tl" rotWithShape="0">
              <a:srgbClr val="333333">
                <a:alpha val="65000"/>
              </a:srgbClr>
            </a:outerShdw>
          </a:effectLst>
        </p:spPr>
      </p:pic>
      <p:grpSp>
        <p:nvGrpSpPr>
          <p:cNvPr id="3" name="Group 2"/>
          <p:cNvGrpSpPr/>
          <p:nvPr/>
        </p:nvGrpSpPr>
        <p:grpSpPr>
          <a:xfrm>
            <a:off x="1440503" y="4745812"/>
            <a:ext cx="3268962" cy="1793100"/>
            <a:chOff x="3712704" y="2197974"/>
            <a:chExt cx="3268962" cy="1793100"/>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4800" y="2612653"/>
              <a:ext cx="2238461" cy="137842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3712704" y="2197974"/>
              <a:ext cx="3268962"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Oregon’s Universal symbol</a:t>
              </a:r>
            </a:p>
          </p:txBody>
        </p:sp>
      </p:grpSp>
      <p:grpSp>
        <p:nvGrpSpPr>
          <p:cNvPr id="17" name="Group 16"/>
          <p:cNvGrpSpPr/>
          <p:nvPr/>
        </p:nvGrpSpPr>
        <p:grpSpPr>
          <a:xfrm>
            <a:off x="3981402" y="4257614"/>
            <a:ext cx="4105136" cy="2420267"/>
            <a:chOff x="5181590" y="4264364"/>
            <a:chExt cx="4105136" cy="2420267"/>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9095" y="4629150"/>
              <a:ext cx="1610127" cy="2055481"/>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5181590" y="4264364"/>
              <a:ext cx="4105136"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Washington’s Universal symbol</a:t>
              </a:r>
            </a:p>
          </p:txBody>
        </p:sp>
      </p:grpSp>
      <p:sp>
        <p:nvSpPr>
          <p:cNvPr id="18" name="&quot;Not Allowed&quot; Symbol 17"/>
          <p:cNvSpPr/>
          <p:nvPr/>
        </p:nvSpPr>
        <p:spPr>
          <a:xfrm>
            <a:off x="838201" y="809327"/>
            <a:ext cx="2895600" cy="2995303"/>
          </a:xfrm>
          <a:prstGeom prst="noSmoking">
            <a:avLst>
              <a:gd name="adj" fmla="val 549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24687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Marketing</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3312251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C183989-D380-BB4B-8033-B2C050FE378C}" type="slidenum">
              <a:rPr lang="en-US" smtClean="0">
                <a:solidFill>
                  <a:prstClr val="black">
                    <a:tint val="75000"/>
                  </a:prstClr>
                </a:solidFill>
              </a:rPr>
              <a:pPr/>
              <a:t>23</a:t>
            </a:fld>
            <a:endParaRPr lang="en-US" dirty="0">
              <a:solidFill>
                <a:prstClr val="black">
                  <a:tint val="75000"/>
                </a:prstClr>
              </a:solidFill>
            </a:endParaRPr>
          </a:p>
        </p:txBody>
      </p:sp>
      <p:pic>
        <p:nvPicPr>
          <p:cNvPr id="2050" name="Picture 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52400" y="0"/>
            <a:ext cx="5105400" cy="398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19050"/>
            <a:ext cx="445770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rot="5400000">
            <a:off x="188724" y="2544949"/>
            <a:ext cx="4143377" cy="452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561"/>
          <a:stretch/>
        </p:blipFill>
        <p:spPr bwMode="auto">
          <a:xfrm>
            <a:off x="4304096" y="3915389"/>
            <a:ext cx="4839904"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493835"/>
      </p:ext>
    </p:extLst>
  </p:cSld>
  <p:clrMapOvr>
    <a:masterClrMapping/>
  </p:clrMapOvr>
  <mc:AlternateContent xmlns:mc="http://schemas.openxmlformats.org/markup-compatibility/2006" xmlns:p14="http://schemas.microsoft.com/office/powerpoint/2010/main">
    <mc:Choice Requires="p14">
      <p:transition spd="slow" p14:dur="5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30480"/>
            <a:ext cx="3943347" cy="342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3076573" y="790576"/>
            <a:ext cx="6934201" cy="5200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0C183989-D380-BB4B-8033-B2C050FE378C}" type="slidenum">
              <a:rPr lang="en-US" smtClean="0">
                <a:solidFill>
                  <a:prstClr val="black">
                    <a:tint val="75000"/>
                  </a:prstClr>
                </a:solidFill>
              </a:rPr>
              <a:pPr/>
              <a:t>24</a:t>
            </a:fld>
            <a:endParaRPr lang="en-US" dirty="0">
              <a:solidFill>
                <a:prstClr val="black">
                  <a:tint val="75000"/>
                </a:prstClr>
              </a:solidFill>
            </a:endParaRPr>
          </a:p>
        </p:txBody>
      </p:sp>
      <p:pic>
        <p:nvPicPr>
          <p:cNvPr id="1026" name="Picture 2" descr="Ad for Zoots features regular-looking people doing regular activiti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390902"/>
            <a:ext cx="4862512" cy="368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6613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barn(inVertical)">
                                      <p:cBhvr>
                                        <p:cTn id="11" dur="500"/>
                                        <p:tgtEl>
                                          <p:spTgt spid="307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25</a:t>
            </a:fld>
            <a:endParaRPr lang="en-US" dirty="0">
              <a:solidFill>
                <a:prstClr val="black">
                  <a:tint val="75000"/>
                </a:prst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643" t="16905" r="26191" b="35317"/>
          <a:stretch/>
        </p:blipFill>
        <p:spPr>
          <a:xfrm>
            <a:off x="1981200" y="3757382"/>
            <a:ext cx="5369000" cy="278153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427717"/>
            <a:ext cx="4114800" cy="30861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0"/>
            <a:ext cx="4775200" cy="3581400"/>
          </a:xfrm>
          <a:prstGeom prst="rect">
            <a:avLst/>
          </a:prstGeom>
        </p:spPr>
      </p:pic>
    </p:spTree>
    <p:extLst>
      <p:ext uri="{BB962C8B-B14F-4D97-AF65-F5344CB8AC3E}">
        <p14:creationId xmlns:p14="http://schemas.microsoft.com/office/powerpoint/2010/main" val="377055214"/>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0278" y="1911879"/>
            <a:ext cx="7071722" cy="4846968"/>
          </a:xfrm>
          <a:prstGeom prst="rect">
            <a:avLst/>
          </a:prstGeom>
        </p:spPr>
      </p:pic>
      <p:sp>
        <p:nvSpPr>
          <p:cNvPr id="4" name="TextBox 3"/>
          <p:cNvSpPr txBox="1"/>
          <p:nvPr/>
        </p:nvSpPr>
        <p:spPr>
          <a:xfrm>
            <a:off x="290653" y="358816"/>
            <a:ext cx="8167547"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rPr>
              <a:t>Type of marijuana advertising exposure among adults reporting seeing an ad in the past month, 2016</a:t>
            </a:r>
          </a:p>
        </p:txBody>
      </p:sp>
      <p:sp>
        <p:nvSpPr>
          <p:cNvPr id="6" name="TextBox 5"/>
          <p:cNvSpPr txBox="1"/>
          <p:nvPr/>
        </p:nvSpPr>
        <p:spPr>
          <a:xfrm>
            <a:off x="290653" y="1201481"/>
            <a:ext cx="816754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lumMod val="50000"/>
                    <a:lumOff val="50000"/>
                  </a:prstClr>
                </a:solidFill>
                <a:effectLst/>
                <a:uLnTx/>
                <a:uFillTx/>
                <a:latin typeface="Calibri"/>
              </a:rPr>
              <a:t>Three-in-four adults report seeing advertising on marijuana dispensary storefronts and about half of adults saw billboards for marijuana in the past month</a:t>
            </a:r>
          </a:p>
        </p:txBody>
      </p:sp>
      <p:sp>
        <p:nvSpPr>
          <p:cNvPr id="7" name="TextBox 6"/>
          <p:cNvSpPr txBox="1"/>
          <p:nvPr/>
        </p:nvSpPr>
        <p:spPr>
          <a:xfrm>
            <a:off x="1678048" y="6512626"/>
            <a:ext cx="1879041"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a:rPr>
              <a:t>Note: </a:t>
            </a:r>
            <a:r>
              <a:rPr kumimoji="0" lang="en-US" sz="1000" b="0" i="0" u="none" strike="noStrike" kern="0" cap="none" spc="0" normalizeH="0" baseline="0" noProof="0" dirty="0">
                <a:ln>
                  <a:noFill/>
                </a:ln>
                <a:solidFill>
                  <a:prstClr val="black"/>
                </a:solidFill>
                <a:effectLst/>
                <a:uLnTx/>
                <a:uFillTx/>
                <a:latin typeface="Calibri"/>
              </a:rPr>
              <a:t>these data are preliminary</a:t>
            </a:r>
          </a:p>
        </p:txBody>
      </p:sp>
    </p:spTree>
    <p:extLst>
      <p:ext uri="{BB962C8B-B14F-4D97-AF65-F5344CB8AC3E}">
        <p14:creationId xmlns:p14="http://schemas.microsoft.com/office/powerpoint/2010/main" val="2216294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Regulations</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4147663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Prevention’s Role</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4147663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Education and Media Campaigns</a:t>
            </a: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183989-D380-BB4B-8033-B2C050FE378C}" type="slidenum">
              <a:rPr kumimoji="0" lang="en-US" sz="1800" b="0" i="0" u="none" strike="noStrike" kern="0" cap="none" spc="0" normalizeH="0" baseline="0" noProof="0" smtClean="0">
                <a:ln>
                  <a:noFill/>
                </a:ln>
                <a:solidFill>
                  <a:prstClr val="black">
                    <a:tint val="75000"/>
                  </a:prst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prstClr val="black">
                  <a:tint val="75000"/>
                </a:prstClr>
              </a:solidFill>
              <a:effectLst/>
              <a:uLnTx/>
              <a:uFillTx/>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36145" y="1981200"/>
            <a:ext cx="2193237" cy="3368675"/>
          </a:xfrm>
          <a:prstGeom prst="rect">
            <a:avLst/>
          </a:prstGeo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016" y="2334252"/>
            <a:ext cx="2235850" cy="223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230" y="4801636"/>
            <a:ext cx="3310456" cy="1955399"/>
          </a:xfrm>
          <a:prstGeom prst="rect">
            <a:avLst/>
          </a:prstGeom>
        </p:spPr>
      </p:pic>
      <p:pic>
        <p:nvPicPr>
          <p:cNvPr id="9" name="Picture 2" descr="C:\Users\mbse\Desktop\Parent-guide-to-MJ-prevention-final-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647" y="1752600"/>
            <a:ext cx="1939925" cy="30134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r="74230"/>
          <a:stretch/>
        </p:blipFill>
        <p:spPr>
          <a:xfrm>
            <a:off x="4925291" y="2743200"/>
            <a:ext cx="1627909" cy="3535680"/>
          </a:xfrm>
          <a:prstGeom prst="rect">
            <a:avLst/>
          </a:prstGeom>
        </p:spPr>
      </p:pic>
    </p:spTree>
    <p:extLst>
      <p:ext uri="{BB962C8B-B14F-4D97-AF65-F5344CB8AC3E}">
        <p14:creationId xmlns:p14="http://schemas.microsoft.com/office/powerpoint/2010/main" val="3003178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Washington Marijuana Milestones</a:t>
            </a:r>
          </a:p>
        </p:txBody>
      </p:sp>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3</a:t>
            </a:fld>
            <a:endParaRPr lang="en-US" dirty="0">
              <a:solidFill>
                <a:prstClr val="black">
                  <a:tint val="75000"/>
                </a:prstClr>
              </a:solidFill>
            </a:endParaRPr>
          </a:p>
        </p:txBody>
      </p:sp>
      <p:sp>
        <p:nvSpPr>
          <p:cNvPr id="5" name="Content Placeholder 7"/>
          <p:cNvSpPr>
            <a:spLocks noGrp="1"/>
          </p:cNvSpPr>
          <p:nvPr>
            <p:ph idx="1"/>
          </p:nvPr>
        </p:nvSpPr>
        <p:spPr/>
        <p:txBody>
          <a:bodyPr>
            <a:normAutofit/>
          </a:bodyPr>
          <a:lstStyle/>
          <a:p>
            <a:r>
              <a:rPr lang="en-US" sz="2400" dirty="0"/>
              <a:t>Medical Use of Marijuana Act (I-692) – 1998</a:t>
            </a:r>
          </a:p>
          <a:p>
            <a:r>
              <a:rPr lang="en-US" sz="2400" dirty="0"/>
              <a:t>2011 - SB 5073 passed but partially vetoed</a:t>
            </a:r>
          </a:p>
          <a:p>
            <a:r>
              <a:rPr lang="en-US" sz="2400" dirty="0"/>
              <a:t>Legalization of marijuana for recreational use(I-502)</a:t>
            </a:r>
          </a:p>
          <a:p>
            <a:pPr lvl="1"/>
            <a:r>
              <a:rPr lang="en-US" sz="2000" dirty="0"/>
              <a:t>Passed November 2012</a:t>
            </a:r>
          </a:p>
          <a:p>
            <a:pPr lvl="1"/>
            <a:r>
              <a:rPr lang="en-US" sz="2000" dirty="0"/>
              <a:t>Retail stores opened July 2014. Retail licenses issued – 427 (8/31/16)</a:t>
            </a:r>
            <a:endParaRPr lang="en-US" sz="2000" dirty="0">
              <a:solidFill>
                <a:srgbClr val="FF0000"/>
              </a:solidFill>
            </a:endParaRPr>
          </a:p>
          <a:p>
            <a:r>
              <a:rPr lang="en-US" sz="2400" dirty="0"/>
              <a:t>Medical integration - July 2016</a:t>
            </a:r>
          </a:p>
          <a:p>
            <a:pPr marL="0" indent="0">
              <a:buNone/>
            </a:pPr>
            <a:endParaRPr lang="en-US" sz="2400" dirty="0"/>
          </a:p>
        </p:txBody>
      </p:sp>
      <p:graphicFrame>
        <p:nvGraphicFramePr>
          <p:cNvPr id="7" name="Table 6"/>
          <p:cNvGraphicFramePr>
            <a:graphicFrameLocks noGrp="1"/>
          </p:cNvGraphicFramePr>
          <p:nvPr>
            <p:extLst>
              <p:ext uri="{D42A27DB-BD31-4B8C-83A1-F6EECF244321}">
                <p14:modId xmlns:p14="http://schemas.microsoft.com/office/powerpoint/2010/main" val="3426667429"/>
              </p:ext>
            </p:extLst>
          </p:nvPr>
        </p:nvGraphicFramePr>
        <p:xfrm>
          <a:off x="762000" y="4369279"/>
          <a:ext cx="7328052" cy="1871978"/>
        </p:xfrm>
        <a:graphic>
          <a:graphicData uri="http://schemas.openxmlformats.org/drawingml/2006/table">
            <a:tbl>
              <a:tblPr firstRow="1" bandRow="1">
                <a:tableStyleId>{BC89EF96-8CEA-46FF-86C4-4CE0E7609802}</a:tableStyleId>
              </a:tblPr>
              <a:tblGrid>
                <a:gridCol w="2668045">
                  <a:extLst>
                    <a:ext uri="{9D8B030D-6E8A-4147-A177-3AD203B41FA5}">
                      <a16:colId xmlns:a16="http://schemas.microsoft.com/office/drawing/2014/main" val="20000"/>
                    </a:ext>
                  </a:extLst>
                </a:gridCol>
                <a:gridCol w="2463460">
                  <a:extLst>
                    <a:ext uri="{9D8B030D-6E8A-4147-A177-3AD203B41FA5}">
                      <a16:colId xmlns:a16="http://schemas.microsoft.com/office/drawing/2014/main" val="20001"/>
                    </a:ext>
                  </a:extLst>
                </a:gridCol>
                <a:gridCol w="2196547">
                  <a:extLst>
                    <a:ext uri="{9D8B030D-6E8A-4147-A177-3AD203B41FA5}">
                      <a16:colId xmlns:a16="http://schemas.microsoft.com/office/drawing/2014/main" val="20002"/>
                    </a:ext>
                  </a:extLst>
                </a:gridCol>
              </a:tblGrid>
              <a:tr h="401923">
                <a:tc>
                  <a:txBody>
                    <a:bodyPr/>
                    <a:lstStyle/>
                    <a:p>
                      <a:endParaRPr lang="en-US" sz="1600" b="0" dirty="0"/>
                    </a:p>
                  </a:txBody>
                  <a:tcPr/>
                </a:tc>
                <a:tc>
                  <a:txBody>
                    <a:bodyPr/>
                    <a:lstStyle/>
                    <a:p>
                      <a:r>
                        <a:rPr lang="en-US" sz="1600" b="0" dirty="0"/>
                        <a:t>Total sales* (shelf price)</a:t>
                      </a:r>
                    </a:p>
                  </a:txBody>
                  <a:tcPr/>
                </a:tc>
                <a:tc>
                  <a:txBody>
                    <a:bodyPr/>
                    <a:lstStyle/>
                    <a:p>
                      <a:r>
                        <a:rPr lang="en-US" sz="1600" b="0" dirty="0"/>
                        <a:t>Total tax obligation</a:t>
                      </a:r>
                    </a:p>
                  </a:txBody>
                  <a:tcPr/>
                </a:tc>
                <a:extLst>
                  <a:ext uri="{0D108BD9-81ED-4DB2-BD59-A6C34878D82A}">
                    <a16:rowId xmlns:a16="http://schemas.microsoft.com/office/drawing/2014/main" val="10000"/>
                  </a:ext>
                </a:extLst>
              </a:tr>
              <a:tr h="2958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baseline="0" dirty="0"/>
                        <a:t> </a:t>
                      </a:r>
                      <a:r>
                        <a:rPr lang="en-US" sz="1800" b="0" dirty="0"/>
                        <a:t>FY 2015</a:t>
                      </a:r>
                      <a:endParaRPr lang="en-US" dirty="0"/>
                    </a:p>
                  </a:txBody>
                  <a:tcPr/>
                </a:tc>
                <a:tc>
                  <a:txBody>
                    <a:bodyPr/>
                    <a:lstStyle/>
                    <a:p>
                      <a:r>
                        <a:rPr lang="en-US" dirty="0"/>
                        <a:t>$259,785,729</a:t>
                      </a:r>
                    </a:p>
                  </a:txBody>
                  <a:tcPr/>
                </a:tc>
                <a:tc>
                  <a:txBody>
                    <a:bodyPr/>
                    <a:lstStyle/>
                    <a:p>
                      <a:r>
                        <a:rPr lang="en-US" dirty="0"/>
                        <a:t>$  64,946,432</a:t>
                      </a:r>
                    </a:p>
                  </a:txBody>
                  <a:tcPr/>
                </a:tc>
                <a:extLst>
                  <a:ext uri="{0D108BD9-81ED-4DB2-BD59-A6C34878D82A}">
                    <a16:rowId xmlns:a16="http://schemas.microsoft.com/office/drawing/2014/main" val="10001"/>
                  </a:ext>
                </a:extLst>
              </a:tr>
              <a:tr h="3727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baseline="0" dirty="0">
                          <a:solidFill>
                            <a:schemeClr val="tx1"/>
                          </a:solidFill>
                          <a:latin typeface="+mn-lt"/>
                          <a:ea typeface="+mn-ea"/>
                          <a:cs typeface="+mn-cs"/>
                        </a:rPr>
                        <a:t>FY 2016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$972,729,675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$185,786,493</a:t>
                      </a:r>
                    </a:p>
                  </a:txBody>
                  <a:tcPr/>
                </a:tc>
                <a:extLst>
                  <a:ext uri="{0D108BD9-81ED-4DB2-BD59-A6C34878D82A}">
                    <a16:rowId xmlns:a16="http://schemas.microsoft.com/office/drawing/2014/main" val="10002"/>
                  </a:ext>
                </a:extLst>
              </a:tr>
              <a:tr h="295887">
                <a:tc>
                  <a:txBody>
                    <a:bodyPr/>
                    <a:lstStyle/>
                    <a:p>
                      <a:r>
                        <a:rPr lang="en-US" dirty="0"/>
                        <a:t>FY 2017 </a:t>
                      </a:r>
                      <a:r>
                        <a:rPr lang="en-US" sz="1600" dirty="0"/>
                        <a:t>(8/31/2016)</a:t>
                      </a:r>
                      <a:endParaRPr lang="en-US" dirty="0"/>
                    </a:p>
                  </a:txBody>
                  <a:tcPr/>
                </a:tc>
                <a:tc>
                  <a:txBody>
                    <a:bodyPr/>
                    <a:lstStyle/>
                    <a:p>
                      <a:r>
                        <a:rPr lang="en-US" dirty="0"/>
                        <a:t>$246,274,506</a:t>
                      </a:r>
                    </a:p>
                  </a:txBody>
                  <a:tcPr/>
                </a:tc>
                <a:tc>
                  <a:txBody>
                    <a:bodyPr/>
                    <a:lstStyle/>
                    <a:p>
                      <a:r>
                        <a:rPr lang="en-US" dirty="0"/>
                        <a:t>$  47,101,325</a:t>
                      </a:r>
                    </a:p>
                  </a:txBody>
                  <a:tcPr/>
                </a:tc>
                <a:extLst>
                  <a:ext uri="{0D108BD9-81ED-4DB2-BD59-A6C34878D82A}">
                    <a16:rowId xmlns:a16="http://schemas.microsoft.com/office/drawing/2014/main" val="10003"/>
                  </a:ext>
                </a:extLst>
              </a:tr>
              <a:tr h="295887">
                <a:tc>
                  <a:txBody>
                    <a:bodyPr/>
                    <a:lstStyle/>
                    <a:p>
                      <a:r>
                        <a:rPr lang="en-US" sz="1600" dirty="0"/>
                        <a:t>Average daily sales WTD</a:t>
                      </a:r>
                    </a:p>
                  </a:txBody>
                  <a:tcPr/>
                </a:tc>
                <a:tc gridSpan="2">
                  <a:txBody>
                    <a:bodyPr/>
                    <a:lstStyle/>
                    <a:p>
                      <a:r>
                        <a:rPr lang="en-US" dirty="0"/>
                        <a:t>$4,271,067</a:t>
                      </a:r>
                    </a:p>
                  </a:txBody>
                  <a:tcPr/>
                </a:tc>
                <a:tc hMerge="1">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88699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Get the facts for your family. Learn more about the health effects of mariju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9144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Parents and Adults - Marijuana lin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825" y="2781593"/>
            <a:ext cx="1781175" cy="5712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Know the Law - Marijuana lin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478" y="2781593"/>
            <a:ext cx="1781175" cy="56475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Using Too Much Marijuana link">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0950" y="2819400"/>
            <a:ext cx="17907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earn More - Marijuana link">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7289" y="2819400"/>
            <a:ext cx="1781175" cy="53340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Data and Statistics for Alaska and U.S. - Marijuana link">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2819400"/>
            <a:ext cx="2047288" cy="5334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et the facts about marijuana">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200275"/>
            <a:ext cx="9152346" cy="619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laska DHSS signup p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52550" y="685800"/>
            <a:ext cx="666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9034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9" y="1"/>
            <a:ext cx="5281612" cy="680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71867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5953" y="1196914"/>
            <a:ext cx="8167547" cy="584775"/>
          </a:xfrm>
          <a:prstGeom prst="rect">
            <a:avLst/>
          </a:prstGeom>
          <a:noFill/>
        </p:spPr>
        <p:txBody>
          <a:bodyPr wrap="square" rtlCol="0">
            <a:spAutoFit/>
          </a:bodyPr>
          <a:lstStyle/>
          <a:p>
            <a:pPr eaLnBrk="1" fontAlgn="auto" hangingPunct="1">
              <a:spcBef>
                <a:spcPts val="0"/>
              </a:spcBef>
              <a:spcAft>
                <a:spcPts val="0"/>
              </a:spcAft>
            </a:pPr>
            <a:r>
              <a:rPr lang="en-US" sz="3200" b="1" dirty="0">
                <a:solidFill>
                  <a:prstClr val="black"/>
                </a:solidFill>
                <a:latin typeface="Calibri"/>
              </a:rPr>
              <a:t>Youth marijuana prevention campaign</a:t>
            </a:r>
          </a:p>
        </p:txBody>
      </p:sp>
      <p:pic>
        <p:nvPicPr>
          <p:cNvPr id="4" name="Picture 3"/>
          <p:cNvPicPr>
            <a:picLocks noChangeAspect="1"/>
          </p:cNvPicPr>
          <p:nvPr/>
        </p:nvPicPr>
        <p:blipFill rotWithShape="1">
          <a:blip r:embed="rId3"/>
          <a:srcRect l="875" t="6889" r="1375" b="667"/>
          <a:stretch/>
        </p:blipFill>
        <p:spPr>
          <a:xfrm>
            <a:off x="0" y="1981200"/>
            <a:ext cx="9167446" cy="4876800"/>
          </a:xfrm>
          <a:prstGeom prst="rect">
            <a:avLst/>
          </a:prstGeom>
        </p:spPr>
      </p:pic>
    </p:spTree>
    <p:extLst>
      <p:ext uri="{BB962C8B-B14F-4D97-AF65-F5344CB8AC3E}">
        <p14:creationId xmlns:p14="http://schemas.microsoft.com/office/powerpoint/2010/main" val="3425622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43050" y="365125"/>
            <a:ext cx="7600950" cy="1325563"/>
          </a:xfrm>
        </p:spPr>
        <p:txBody>
          <a:bodyPr/>
          <a:lstStyle/>
          <a:p>
            <a:r>
              <a:rPr lang="en-US" b="1" dirty="0"/>
              <a:t>Whether you know it or not, people look up to you. </a:t>
            </a:r>
          </a:p>
        </p:txBody>
      </p:sp>
      <p:pic>
        <p:nvPicPr>
          <p:cNvPr id="6" name="Picture 5" descr="Screen Shot 2016-09-13 at 5.27.11 PM.png"/>
          <p:cNvPicPr>
            <a:picLocks noChangeAspect="1"/>
          </p:cNvPicPr>
          <p:nvPr/>
        </p:nvPicPr>
        <p:blipFill rotWithShape="1">
          <a:blip r:embed="rId3">
            <a:extLst>
              <a:ext uri="{28A0092B-C50C-407E-A947-70E740481C1C}">
                <a14:useLocalDpi xmlns:a14="http://schemas.microsoft.com/office/drawing/2010/main" val="0"/>
              </a:ext>
            </a:extLst>
          </a:blip>
          <a:srcRect l="1851" r="1342"/>
          <a:stretch/>
        </p:blipFill>
        <p:spPr>
          <a:xfrm>
            <a:off x="-154885" y="1827760"/>
            <a:ext cx="9416986" cy="4049287"/>
          </a:xfrm>
          <a:prstGeom prst="rect">
            <a:avLst/>
          </a:prstGeom>
        </p:spPr>
      </p:pic>
    </p:spTree>
    <p:extLst>
      <p:ext uri="{BB962C8B-B14F-4D97-AF65-F5344CB8AC3E}">
        <p14:creationId xmlns:p14="http://schemas.microsoft.com/office/powerpoint/2010/main" val="2457725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Lessons Learned </a:t>
            </a:r>
            <a:br>
              <a:rPr lang="en-US"/>
            </a:br>
            <a:r>
              <a:rPr lang="en-US"/>
              <a:t>and </a:t>
            </a:r>
            <a:br>
              <a:rPr lang="en-US"/>
            </a:br>
            <a:r>
              <a:rPr lang="en-US"/>
              <a:t>Going Foward</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4147663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4622" y="5971785"/>
            <a:ext cx="505431" cy="393634"/>
          </a:xfrm>
        </p:spPr>
        <p:txBody>
          <a:bodyPr/>
          <a:lstStyle/>
          <a:p>
            <a:fld id="{0C183989-D380-BB4B-8033-B2C050FE378C}" type="slidenum">
              <a:rPr lang="en-US" smtClean="0">
                <a:solidFill>
                  <a:prstClr val="black">
                    <a:tint val="75000"/>
                  </a:prstClr>
                </a:solidFill>
              </a:rPr>
              <a:pPr/>
              <a:t>35</a:t>
            </a:fld>
            <a:endParaRPr lang="en-US" dirty="0">
              <a:solidFill>
                <a:prstClr val="black">
                  <a:tint val="75000"/>
                </a:prstClr>
              </a:solidFill>
            </a:endParaRPr>
          </a:p>
        </p:txBody>
      </p:sp>
      <p:sp>
        <p:nvSpPr>
          <p:cNvPr id="2" name="Title 1"/>
          <p:cNvSpPr>
            <a:spLocks noGrp="1"/>
          </p:cNvSpPr>
          <p:nvPr>
            <p:ph type="title" idx="4294967295"/>
          </p:nvPr>
        </p:nvSpPr>
        <p:spPr>
          <a:xfrm>
            <a:off x="398512" y="137541"/>
            <a:ext cx="8229600" cy="692150"/>
          </a:xfrm>
        </p:spPr>
        <p:txBody>
          <a:bodyPr>
            <a:normAutofit fontScale="90000"/>
          </a:bodyPr>
          <a:lstStyle/>
          <a:p>
            <a:r>
              <a:rPr lang="en-US" sz="3400" dirty="0">
                <a:effectLst/>
              </a:rPr>
              <a:t>Lessons Learned</a:t>
            </a: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39958" y="3132407"/>
            <a:ext cx="1889442" cy="1572573"/>
          </a:xfrm>
          <a:prstGeom prst="rect">
            <a:avLst/>
          </a:prstGeom>
        </p:spPr>
      </p:pic>
      <p:pic>
        <p:nvPicPr>
          <p:cNvPr id="7" name="Picture 6" descr="Screen Shot 2016-09-08 at 7.35.15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392750">
            <a:off x="2706356" y="1168364"/>
            <a:ext cx="1560844" cy="2098468"/>
          </a:xfrm>
          <a:prstGeom prst="rect">
            <a:avLst/>
          </a:prstGeom>
        </p:spPr>
      </p:pic>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278641">
            <a:off x="4361041" y="1253752"/>
            <a:ext cx="1860669" cy="1971592"/>
          </a:xfrm>
          <a:prstGeom prst="rect">
            <a:avLst/>
          </a:prstGeom>
        </p:spPr>
      </p:pic>
      <p:pic>
        <p:nvPicPr>
          <p:cNvPr id="11" name="Picture 10"/>
          <p:cNvPicPr>
            <a:picLocks noChangeAspect="1"/>
          </p:cNvPicPr>
          <p:nvPr/>
        </p:nvPicPr>
        <p:blipFill>
          <a:blip r:embed="rId6"/>
          <a:stretch>
            <a:fillRect/>
          </a:stretch>
        </p:blipFill>
        <p:spPr>
          <a:xfrm rot="211077">
            <a:off x="336026" y="2619944"/>
            <a:ext cx="2725252" cy="2046265"/>
          </a:xfrm>
          <a:prstGeom prst="rect">
            <a:avLst/>
          </a:prstGeom>
        </p:spPr>
      </p:pic>
      <p:pic>
        <p:nvPicPr>
          <p:cNvPr id="12" name="Picture 11" descr="Screen Shot 2016-09-08 at 8.25.18 P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12716" y="4447796"/>
            <a:ext cx="3778884" cy="2059356"/>
          </a:xfrm>
          <a:prstGeom prst="rect">
            <a:avLst/>
          </a:prstGeom>
        </p:spPr>
      </p:pic>
      <p:pic>
        <p:nvPicPr>
          <p:cNvPr id="14" name="Picture 13"/>
          <p:cNvPicPr>
            <a:picLocks noChangeAspect="1"/>
          </p:cNvPicPr>
          <p:nvPr/>
        </p:nvPicPr>
        <p:blipFill>
          <a:blip r:embed="rId8"/>
          <a:stretch>
            <a:fillRect/>
          </a:stretch>
        </p:blipFill>
        <p:spPr>
          <a:xfrm>
            <a:off x="398512" y="4539786"/>
            <a:ext cx="1890004" cy="1642993"/>
          </a:xfrm>
          <a:prstGeom prst="rect">
            <a:avLst/>
          </a:prstGeom>
        </p:spPr>
      </p:pic>
      <p:pic>
        <p:nvPicPr>
          <p:cNvPr id="18" name="Picture 17"/>
          <p:cNvPicPr>
            <a:picLocks noChangeAspect="1"/>
          </p:cNvPicPr>
          <p:nvPr/>
        </p:nvPicPr>
        <p:blipFill>
          <a:blip r:embed="rId9"/>
          <a:stretch>
            <a:fillRect/>
          </a:stretch>
        </p:blipFill>
        <p:spPr>
          <a:xfrm rot="21188423">
            <a:off x="138782" y="881440"/>
            <a:ext cx="2094816" cy="139654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8514">
            <a:off x="7168770" y="3285612"/>
            <a:ext cx="1722492" cy="1067945"/>
          </a:xfrm>
          <a:prstGeom prst="rect">
            <a:avLst/>
          </a:prstGeom>
        </p:spPr>
      </p:pic>
      <p:pic>
        <p:nvPicPr>
          <p:cNvPr id="17" name="Picture 16"/>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rot="428545">
            <a:off x="6421163" y="1256532"/>
            <a:ext cx="2875237" cy="1933228"/>
          </a:xfrm>
          <a:prstGeom prst="rect">
            <a:avLst/>
          </a:prstGeom>
        </p:spPr>
      </p:pic>
      <p:pic>
        <p:nvPicPr>
          <p:cNvPr id="1026" name="Picture 2">
            <a:hlinkClick r:id="rId12"/>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rot="21359963">
            <a:off x="3032896" y="3600987"/>
            <a:ext cx="1725143" cy="21415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prevention work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3238" y="5555449"/>
            <a:ext cx="3067050"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007824"/>
      </p:ext>
    </p:extLst>
  </p:cSld>
  <p:clrMapOvr>
    <a:masterClrMapping/>
  </p:clrMapOvr>
  <mc:AlternateContent xmlns:mc="http://schemas.openxmlformats.org/markup-compatibility/2006" xmlns:p14="http://schemas.microsoft.com/office/powerpoint/2010/main">
    <mc:Choice Requires="p14">
      <p:transition spd="slow" p14:dur="1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4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4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nodeType="afterEffect">
                                  <p:stCondLst>
                                    <p:cond delay="4000"/>
                                  </p:stCondLst>
                                  <p:childTnLst>
                                    <p:set>
                                      <p:cBhvr>
                                        <p:cTn id="15" dur="1" fill="hold">
                                          <p:stCondLst>
                                            <p:cond delay="0"/>
                                          </p:stCondLst>
                                        </p:cTn>
                                        <p:tgtEl>
                                          <p:spTgt spid="1026"/>
                                        </p:tgtEl>
                                        <p:attrNameLst>
                                          <p:attrName>style.visibility</p:attrName>
                                        </p:attrNameLst>
                                      </p:cBhvr>
                                      <p:to>
                                        <p:strVal val="visible"/>
                                      </p:to>
                                    </p:set>
                                  </p:childTnLst>
                                </p:cTn>
                              </p:par>
                            </p:childTnLst>
                          </p:cTn>
                        </p:par>
                        <p:par>
                          <p:cTn id="16" fill="hold">
                            <p:stCondLst>
                              <p:cond delay="12000"/>
                            </p:stCondLst>
                            <p:childTnLst>
                              <p:par>
                                <p:cTn id="17" presetID="1" presetClass="entr" presetSubtype="0" fill="hold" nodeType="afterEffect">
                                  <p:stCondLst>
                                    <p:cond delay="4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6000"/>
                            </p:stCondLst>
                            <p:childTnLst>
                              <p:par>
                                <p:cTn id="20" presetID="1" presetClass="entr" presetSubtype="0" fill="hold" nodeType="afterEffect">
                                  <p:stCondLst>
                                    <p:cond delay="4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20000"/>
                            </p:stCondLst>
                            <p:childTnLst>
                              <p:par>
                                <p:cTn id="23" presetID="1" presetClass="entr" presetSubtype="0" fill="hold" nodeType="afterEffect">
                                  <p:stCondLst>
                                    <p:cond delay="4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24000"/>
                            </p:stCondLst>
                            <p:childTnLst>
                              <p:par>
                                <p:cTn id="26" presetID="1" presetClass="entr" presetSubtype="0" fill="hold" nodeType="afterEffect">
                                  <p:stCondLst>
                                    <p:cond delay="4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28000"/>
                            </p:stCondLst>
                            <p:childTnLst>
                              <p:par>
                                <p:cTn id="29" presetID="1" presetClass="entr" presetSubtype="0" fill="hold" nodeType="afterEffect">
                                  <p:stCondLst>
                                    <p:cond delay="4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32000"/>
                            </p:stCondLst>
                            <p:childTnLst>
                              <p:par>
                                <p:cTn id="32" presetID="1" presetClass="entr" presetSubtype="0" fill="hold" nodeType="afterEffect">
                                  <p:stCondLst>
                                    <p:cond delay="40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36000"/>
                            </p:stCondLst>
                            <p:childTnLst>
                              <p:par>
                                <p:cTn id="35" presetID="1" presetClass="entr" presetSubtype="0" fill="hold" nodeType="afterEffect">
                                  <p:stCondLst>
                                    <p:cond delay="400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295400"/>
            <a:ext cx="8534400" cy="609600"/>
          </a:xfrm>
          <a:prstGeom prst="rect">
            <a:avLst/>
          </a:prstGeom>
          <a:solidFill>
            <a:schemeClr val="bg1"/>
          </a:solidFill>
          <a:ln>
            <a:noFill/>
          </a:ln>
        </p:spPr>
        <p:txBody>
          <a:bodyPr wrap="square" rtlCol="0">
            <a:spAutoFit/>
          </a:bodyPr>
          <a:lstStyle/>
          <a:p>
            <a:endParaRPr lang="en-US" dirty="0"/>
          </a:p>
        </p:txBody>
      </p:sp>
      <p:sp>
        <p:nvSpPr>
          <p:cNvPr id="4" name="TextBox 3"/>
          <p:cNvSpPr txBox="1"/>
          <p:nvPr/>
        </p:nvSpPr>
        <p:spPr>
          <a:xfrm rot="20882181">
            <a:off x="-128146" y="2650465"/>
            <a:ext cx="9462218" cy="3416320"/>
          </a:xfrm>
          <a:prstGeom prst="rect">
            <a:avLst/>
          </a:prstGeom>
          <a:noFill/>
        </p:spPr>
        <p:txBody>
          <a:bodyPr wrap="square" rtlCol="0">
            <a:spAutoFit/>
            <a:scene3d>
              <a:camera prst="orthographicFront"/>
              <a:lightRig rig="flat" dir="tl">
                <a:rot lat="0" lon="0" rev="6600000"/>
              </a:lightRig>
            </a:scene3d>
            <a:sp3d extrusionH="25400" contourW="889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latin typeface="Times New Roman" panose="02020603050405020304" pitchFamily="18" charset="0"/>
                <a:cs typeface="Times New Roman" panose="02020603050405020304" pitchFamily="18" charset="0"/>
              </a:rPr>
              <a:t>EXTRA! EXTRA! READ ALL ABOUT IT!</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82123" cy="2165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2347446"/>
            <a:ext cx="7636588"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52400" y="4596409"/>
            <a:ext cx="8610600" cy="127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0C183989-D380-BB4B-8033-B2C050FE378C}" type="slidenum">
              <a:rPr lang="en-US" smtClean="0">
                <a:solidFill>
                  <a:prstClr val="black">
                    <a:tint val="75000"/>
                  </a:prstClr>
                </a:solidFill>
              </a:rPr>
              <a:pPr/>
              <a:t>36</a:t>
            </a:fld>
            <a:endParaRPr lang="en-US" dirty="0">
              <a:solidFill>
                <a:prstClr val="black">
                  <a:tint val="75000"/>
                </a:prstClr>
              </a:solidFill>
            </a:endParaRP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8200" y="1295400"/>
            <a:ext cx="667702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2181" y="794741"/>
            <a:ext cx="6677025"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07" y="5981817"/>
            <a:ext cx="9071008" cy="801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850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bg1"/>
                                      </p:to>
                                    </p:animClr>
                                  </p:subTnLst>
                                </p:cTn>
                              </p:par>
                            </p:childTnLst>
                          </p:cTn>
                        </p:par>
                        <p:par>
                          <p:cTn id="11" fill="hold">
                            <p:stCondLst>
                              <p:cond delay="2000"/>
                            </p:stCondLst>
                            <p:childTnLst>
                              <p:par>
                                <p:cTn id="12" presetID="10" presetClass="entr" presetSubtype="0" fill="hold" nodeType="afterEffect">
                                  <p:stCondLst>
                                    <p:cond delay="100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500"/>
                                        <p:tgtEl>
                                          <p:spTgt spid="5124"/>
                                        </p:tgtEl>
                                      </p:cBhvr>
                                    </p:animEffect>
                                  </p:childTnLst>
                                </p:cTn>
                              </p:par>
                            </p:childTnLst>
                          </p:cTn>
                        </p:par>
                        <p:par>
                          <p:cTn id="15" fill="hold">
                            <p:stCondLst>
                              <p:cond delay="3500"/>
                            </p:stCondLst>
                            <p:childTnLst>
                              <p:par>
                                <p:cTn id="16" presetID="10" presetClass="entr" presetSubtype="0" fill="hold" nodeType="afterEffect">
                                  <p:stCondLst>
                                    <p:cond delay="1000"/>
                                  </p:stCondLst>
                                  <p:childTnLst>
                                    <p:set>
                                      <p:cBhvr>
                                        <p:cTn id="17" dur="1" fill="hold">
                                          <p:stCondLst>
                                            <p:cond delay="0"/>
                                          </p:stCondLst>
                                        </p:cTn>
                                        <p:tgtEl>
                                          <p:spTgt spid="5125"/>
                                        </p:tgtEl>
                                        <p:attrNameLst>
                                          <p:attrName>style.visibility</p:attrName>
                                        </p:attrNameLst>
                                      </p:cBhvr>
                                      <p:to>
                                        <p:strVal val="visible"/>
                                      </p:to>
                                    </p:set>
                                    <p:animEffect transition="in" filter="fade">
                                      <p:cBhvr>
                                        <p:cTn id="18" dur="500"/>
                                        <p:tgtEl>
                                          <p:spTgt spid="5125"/>
                                        </p:tgtEl>
                                      </p:cBhvr>
                                    </p:animEffect>
                                  </p:childTnLst>
                                </p:cTn>
                              </p:par>
                            </p:childTnLst>
                          </p:cTn>
                        </p:par>
                        <p:par>
                          <p:cTn id="19" fill="hold">
                            <p:stCondLst>
                              <p:cond delay="5000"/>
                            </p:stCondLst>
                            <p:childTnLst>
                              <p:par>
                                <p:cTn id="20" presetID="10" presetClass="entr" presetSubtype="0" fill="hold" nodeType="afterEffect">
                                  <p:stCondLst>
                                    <p:cond delay="1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6500"/>
                            </p:stCondLst>
                            <p:childTnLst>
                              <p:par>
                                <p:cTn id="24" presetID="10" presetClass="entr" presetSubtype="0" fill="hold" nodeType="afterEffect">
                                  <p:stCondLst>
                                    <p:cond delay="100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500"/>
                                        <p:tgtEl>
                                          <p:spTgt spid="1030"/>
                                        </p:tgtEl>
                                      </p:cBhvr>
                                    </p:animEffect>
                                  </p:childTnLst>
                                </p:cTn>
                              </p:par>
                            </p:childTnLst>
                          </p:cTn>
                        </p:par>
                        <p:par>
                          <p:cTn id="27" fill="hold">
                            <p:stCondLst>
                              <p:cond delay="8000"/>
                            </p:stCondLst>
                            <p:childTnLst>
                              <p:par>
                                <p:cTn id="28" presetID="10" presetClass="entr" presetSubtype="0" fill="hold" nodeType="afterEffect">
                                  <p:stCondLst>
                                    <p:cond delay="1000"/>
                                  </p:stCondLst>
                                  <p:childTnLst>
                                    <p:set>
                                      <p:cBhvr>
                                        <p:cTn id="29" dur="1" fill="hold">
                                          <p:stCondLst>
                                            <p:cond delay="0"/>
                                          </p:stCondLst>
                                        </p:cTn>
                                        <p:tgtEl>
                                          <p:spTgt spid="1029"/>
                                        </p:tgtEl>
                                        <p:attrNameLst>
                                          <p:attrName>style.visibility</p:attrName>
                                        </p:attrNameLst>
                                      </p:cBhvr>
                                      <p:to>
                                        <p:strVal val="visible"/>
                                      </p:to>
                                    </p:set>
                                    <p:animEffect transition="in" filter="fade">
                                      <p:cBhvr>
                                        <p:cTn id="30" dur="500"/>
                                        <p:tgtEl>
                                          <p:spTgt spid="1029"/>
                                        </p:tgtEl>
                                      </p:cBhvr>
                                    </p:animEffect>
                                  </p:childTnLst>
                                </p:cTn>
                              </p:par>
                            </p:childTnLst>
                          </p:cTn>
                        </p:par>
                        <p:par>
                          <p:cTn id="31" fill="hold">
                            <p:stCondLst>
                              <p:cond delay="9500"/>
                            </p:stCondLst>
                            <p:childTnLst>
                              <p:par>
                                <p:cTn id="32" presetID="10" presetClass="entr" presetSubtype="0" fill="hold" nodeType="afterEffect">
                                  <p:stCondLst>
                                    <p:cond delay="1000"/>
                                  </p:stCondLst>
                                  <p:childTnLst>
                                    <p:set>
                                      <p:cBhvr>
                                        <p:cTn id="33" dur="1" fill="hold">
                                          <p:stCondLst>
                                            <p:cond delay="0"/>
                                          </p:stCondLst>
                                        </p:cTn>
                                        <p:tgtEl>
                                          <p:spTgt spid="1027"/>
                                        </p:tgtEl>
                                        <p:attrNameLst>
                                          <p:attrName>style.visibility</p:attrName>
                                        </p:attrNameLst>
                                      </p:cBhvr>
                                      <p:to>
                                        <p:strVal val="visible"/>
                                      </p:to>
                                    </p:set>
                                    <p:animEffect transition="in" filter="fade">
                                      <p:cBhvr>
                                        <p:cTn id="3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A3B920F-1CA1-4196-A711-9A38FC7C62A3}" type="slidenum">
              <a:rPr lang="en-US" smtClean="0"/>
              <a:pPr/>
              <a:t>37</a:t>
            </a:fld>
            <a:endParaRPr lang="en-US" dirty="0"/>
          </a:p>
        </p:txBody>
      </p:sp>
      <p:sp>
        <p:nvSpPr>
          <p:cNvPr id="2" name="Title 1"/>
          <p:cNvSpPr>
            <a:spLocks noGrp="1"/>
          </p:cNvSpPr>
          <p:nvPr>
            <p:ph type="title" idx="4294967295"/>
          </p:nvPr>
        </p:nvSpPr>
        <p:spPr>
          <a:xfrm>
            <a:off x="0" y="838200"/>
            <a:ext cx="8229600" cy="692150"/>
          </a:xfrm>
        </p:spPr>
        <p:txBody>
          <a:bodyPr>
            <a:normAutofit fontScale="90000"/>
          </a:bodyPr>
          <a:lstStyle/>
          <a:p>
            <a:r>
              <a:rPr lang="en-US" sz="3400" dirty="0">
                <a:effectLst/>
              </a:rPr>
              <a:t>Resources</a:t>
            </a:r>
          </a:p>
        </p:txBody>
      </p:sp>
      <p:sp>
        <p:nvSpPr>
          <p:cNvPr id="3" name="Content Placeholder 2"/>
          <p:cNvSpPr>
            <a:spLocks noGrp="1"/>
          </p:cNvSpPr>
          <p:nvPr>
            <p:ph idx="4294967295"/>
          </p:nvPr>
        </p:nvSpPr>
        <p:spPr>
          <a:xfrm>
            <a:off x="381000" y="1752600"/>
            <a:ext cx="8763000" cy="4373563"/>
          </a:xfrm>
        </p:spPr>
        <p:txBody>
          <a:bodyPr>
            <a:normAutofit fontScale="92500"/>
          </a:bodyPr>
          <a:lstStyle/>
          <a:p>
            <a:r>
              <a:rPr lang="en-US" sz="2800" dirty="0"/>
              <a:t>Athena Forum - </a:t>
            </a:r>
            <a:r>
              <a:rPr lang="en-US" sz="1800" dirty="0">
                <a:hlinkClick r:id="rId3"/>
              </a:rPr>
              <a:t>http://www.theathenaforum.org/marijuana</a:t>
            </a:r>
            <a:endParaRPr lang="en-US" sz="1800" dirty="0"/>
          </a:p>
          <a:p>
            <a:r>
              <a:rPr lang="en-US" sz="2800" dirty="0"/>
              <a:t>Liquor and Cannabis Board </a:t>
            </a:r>
            <a:r>
              <a:rPr lang="en-US" sz="1800" dirty="0"/>
              <a:t>– </a:t>
            </a:r>
            <a:r>
              <a:rPr lang="en-US" sz="1800" dirty="0">
                <a:hlinkClick r:id="rId4"/>
              </a:rPr>
              <a:t>http://lcb.wa.gov</a:t>
            </a:r>
            <a:r>
              <a:rPr lang="en-US" sz="1800" dirty="0"/>
              <a:t>  </a:t>
            </a:r>
            <a:endParaRPr lang="en-US" sz="2800" dirty="0"/>
          </a:p>
          <a:p>
            <a:r>
              <a:rPr lang="en-US" sz="2800" dirty="0"/>
              <a:t>Healthy Youth Survey - </a:t>
            </a:r>
            <a:r>
              <a:rPr lang="en-US" sz="1800" dirty="0">
                <a:hlinkClick r:id="rId5"/>
              </a:rPr>
              <a:t>www.AskHYS.net</a:t>
            </a:r>
            <a:r>
              <a:rPr lang="en-US" sz="1800" dirty="0"/>
              <a:t> </a:t>
            </a:r>
          </a:p>
          <a:p>
            <a:r>
              <a:rPr lang="en-US" sz="2800" dirty="0"/>
              <a:t>Start Talking Now </a:t>
            </a:r>
            <a:r>
              <a:rPr lang="en-US" sz="1800" dirty="0"/>
              <a:t>–</a:t>
            </a:r>
            <a:r>
              <a:rPr lang="en-US" sz="2800" dirty="0"/>
              <a:t> </a:t>
            </a:r>
            <a:r>
              <a:rPr lang="en-US" sz="1800" dirty="0">
                <a:hlinkClick r:id="rId6"/>
              </a:rPr>
              <a:t>www.starttalkingnow.org</a:t>
            </a:r>
            <a:r>
              <a:rPr lang="en-US" sz="1800" dirty="0"/>
              <a:t> </a:t>
            </a:r>
          </a:p>
          <a:p>
            <a:r>
              <a:rPr lang="en-US" sz="2800" dirty="0"/>
              <a:t>University of Washington Alcohol and Drug Abuse Institute </a:t>
            </a:r>
            <a:r>
              <a:rPr lang="en-US" sz="1800" dirty="0"/>
              <a:t>– </a:t>
            </a:r>
            <a:r>
              <a:rPr lang="en-US" sz="1800" dirty="0">
                <a:hlinkClick r:id="rId7"/>
              </a:rPr>
              <a:t>www.LearnAboutMarijuanaWA.org</a:t>
            </a:r>
            <a:r>
              <a:rPr lang="en-US" sz="1800" dirty="0"/>
              <a:t> </a:t>
            </a:r>
          </a:p>
          <a:p>
            <a:r>
              <a:rPr lang="en-US" sz="2800" dirty="0"/>
              <a:t>Alaska - </a:t>
            </a:r>
            <a:r>
              <a:rPr lang="en-US" sz="1800" dirty="0">
                <a:hlinkClick r:id="rId8"/>
              </a:rPr>
              <a:t>http://dhss.alaska.gov/dph/Director/Pages/marijuana/facts.aspx</a:t>
            </a:r>
            <a:endParaRPr lang="en-US" sz="1800" dirty="0"/>
          </a:p>
          <a:p>
            <a:r>
              <a:rPr lang="en-US" sz="2800" dirty="0">
                <a:solidFill>
                  <a:schemeClr val="bg1">
                    <a:lumMod val="65000"/>
                  </a:schemeClr>
                </a:solidFill>
              </a:rPr>
              <a:t>Oregon - </a:t>
            </a:r>
            <a:r>
              <a:rPr lang="en-US" sz="1800" dirty="0">
                <a:hlinkClick r:id="rId9"/>
              </a:rPr>
              <a:t>https://public.health.oregon.gov/PreventionWellness/marijuana/Pages/index.aspx</a:t>
            </a:r>
            <a:endParaRPr lang="en-US" sz="1800" dirty="0"/>
          </a:p>
          <a:p>
            <a:endParaRPr lang="en-US" sz="1800" dirty="0"/>
          </a:p>
        </p:txBody>
      </p:sp>
    </p:spTree>
    <p:extLst>
      <p:ext uri="{BB962C8B-B14F-4D97-AF65-F5344CB8AC3E}">
        <p14:creationId xmlns:p14="http://schemas.microsoft.com/office/powerpoint/2010/main" val="3490533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9"/>
          <p:cNvSpPr>
            <a:spLocks noChangeArrowheads="1"/>
          </p:cNvSpPr>
          <p:nvPr/>
        </p:nvSpPr>
        <p:spPr bwMode="auto">
          <a:xfrm>
            <a:off x="0" y="5791200"/>
            <a:ext cx="9144000" cy="990600"/>
          </a:xfrm>
          <a:prstGeom prst="rect">
            <a:avLst/>
          </a:prstGeom>
          <a:solidFill>
            <a:schemeClr val="bg1"/>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pic>
        <p:nvPicPr>
          <p:cNvPr id="10242" name="Picture 2" descr="http://www.anndaly.com/wp-content/uploads/2013/08/question-mark-iStock_000003401233Medium-copy.jpg"/>
          <p:cNvPicPr>
            <a:picLocks noChangeAspect="1" noChangeArrowheads="1"/>
          </p:cNvPicPr>
          <p:nvPr/>
        </p:nvPicPr>
        <p:blipFill rotWithShape="1">
          <a:blip r:embed="rId3" cstate="print"/>
          <a:srcRect l="30680" r="34333"/>
          <a:stretch/>
        </p:blipFill>
        <p:spPr bwMode="auto">
          <a:xfrm>
            <a:off x="0" y="6927"/>
            <a:ext cx="3602182" cy="6858000"/>
          </a:xfrm>
          <a:prstGeom prst="rect">
            <a:avLst/>
          </a:prstGeom>
          <a:noFill/>
        </p:spPr>
      </p:pic>
      <p:sp>
        <p:nvSpPr>
          <p:cNvPr id="7" name="Content Placeholder 2"/>
          <p:cNvSpPr>
            <a:spLocks noGrp="1"/>
          </p:cNvSpPr>
          <p:nvPr>
            <p:ph idx="4294967295"/>
          </p:nvPr>
        </p:nvSpPr>
        <p:spPr bwMode="auto">
          <a:xfrm>
            <a:off x="3602183" y="1143000"/>
            <a:ext cx="5541818" cy="5516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8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dirty="0">
                <a:solidFill>
                  <a:sysClr val="windowText" lastClr="000000"/>
                </a:solidFill>
                <a:latin typeface="Calibri" panose="020F0502020204030204" pitchFamily="34" charset="0"/>
              </a:rPr>
              <a:t>Contact information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ysClr val="windowText" lastClr="000000"/>
              </a:solidFill>
              <a:effectLst/>
              <a:uLnTx/>
              <a:uFillTx/>
              <a:latin typeface="Calibri" panose="020F0502020204030204" pitchFamily="34" charset="0"/>
            </a:endParaRPr>
          </a:p>
          <a:p>
            <a:pPr marL="0" indent="0">
              <a:spcBef>
                <a:spcPts val="0"/>
              </a:spcBef>
              <a:buNone/>
              <a:defRPr/>
            </a:pPr>
            <a:r>
              <a:rPr lang="en-US" sz="1800" b="1" dirty="0">
                <a:solidFill>
                  <a:sysClr val="windowText" lastClr="000000"/>
                </a:solidFill>
                <a:latin typeface="Calibri" panose="020F0502020204030204" pitchFamily="34" charset="0"/>
              </a:rPr>
              <a:t>Tony Piper, ASAP Program Manager</a:t>
            </a:r>
          </a:p>
          <a:p>
            <a:pPr marL="0" indent="0">
              <a:spcBef>
                <a:spcPts val="0"/>
              </a:spcBef>
              <a:buNone/>
              <a:defRPr/>
            </a:pPr>
            <a:r>
              <a:rPr lang="en-US" sz="1800" b="1" dirty="0">
                <a:solidFill>
                  <a:sysClr val="windowText" lastClr="000000"/>
                </a:solidFill>
                <a:latin typeface="Calibri" panose="020F0502020204030204" pitchFamily="34" charset="0"/>
              </a:rPr>
              <a:t>Alaska Department of Social and Health Services, Division of Behavioral Health</a:t>
            </a:r>
          </a:p>
          <a:p>
            <a:pPr marL="0" indent="0">
              <a:buNone/>
              <a:defRPr/>
            </a:pPr>
            <a:r>
              <a:rPr lang="en-US" sz="1800" dirty="0">
                <a:latin typeface="Calibri" panose="020F0502020204030204" pitchFamily="34" charset="0"/>
              </a:rPr>
              <a:t>907-264-0500</a:t>
            </a:r>
          </a:p>
          <a:p>
            <a:pPr marL="0" indent="0">
              <a:buNone/>
              <a:defRPr/>
            </a:pPr>
            <a:r>
              <a:rPr lang="en-US" sz="1800" dirty="0">
                <a:latin typeface="Calibri" panose="020F0502020204030204" pitchFamily="34" charset="0"/>
                <a:hlinkClick r:id="rId4"/>
              </a:rPr>
              <a:t>Tony.Piper@alaksa.gov</a:t>
            </a:r>
            <a:r>
              <a:rPr lang="en-US" sz="1800" dirty="0">
                <a:latin typeface="Calibri" panose="020F050202020403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lang="en-US" sz="1800" b="1" dirty="0">
              <a:solidFill>
                <a:sysClr val="windowText" lastClr="000000"/>
              </a:solidFill>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b="1" dirty="0">
                <a:solidFill>
                  <a:sysClr val="windowText" lastClr="000000"/>
                </a:solidFill>
                <a:latin typeface="Calibri" panose="020F0502020204030204" pitchFamily="34" charset="0"/>
              </a:rPr>
              <a:t>Karen Girard, Oregon and Health Promotion and Chronic Disease Prevention Section Manager</a:t>
            </a:r>
          </a:p>
          <a:p>
            <a:pPr marL="0" marR="0" lvl="0" indent="0" defTabSz="914400" eaLnBrk="1" fontAlgn="auto" latinLnBrk="0" hangingPunct="1">
              <a:lnSpc>
                <a:spcPct val="100000"/>
              </a:lnSpc>
              <a:spcBef>
                <a:spcPts val="0"/>
              </a:spcBef>
              <a:spcAft>
                <a:spcPts val="0"/>
              </a:spcAft>
              <a:buClrTx/>
              <a:buSzTx/>
              <a:buFontTx/>
              <a:buNone/>
              <a:tabLst/>
              <a:defRPr/>
            </a:pPr>
            <a:r>
              <a:rPr lang="en-US" sz="1800" b="1" dirty="0">
                <a:solidFill>
                  <a:sysClr val="windowText" lastClr="000000"/>
                </a:solidFill>
                <a:latin typeface="Calibri" panose="020F0502020204030204" pitchFamily="34" charset="0"/>
              </a:rPr>
              <a:t>Oregon Health Authority</a:t>
            </a:r>
          </a:p>
          <a:p>
            <a:pPr marL="0" indent="0">
              <a:buNone/>
            </a:pPr>
            <a:r>
              <a:rPr lang="en-US" sz="1800" dirty="0">
                <a:latin typeface="Calibri" panose="020F0502020204030204" pitchFamily="34" charset="0"/>
              </a:rPr>
              <a:t>971-673-1046</a:t>
            </a:r>
          </a:p>
          <a:p>
            <a:pPr marL="0" indent="0" fontAlgn="auto">
              <a:spcAft>
                <a:spcPts val="0"/>
              </a:spcAft>
              <a:buNone/>
            </a:pPr>
            <a:r>
              <a:rPr lang="en-US" sz="1800" dirty="0">
                <a:latin typeface="Calibri" panose="020F0502020204030204" pitchFamily="34" charset="0"/>
                <a:hlinkClick r:id="rId5"/>
              </a:rPr>
              <a:t>Karen.E.Girard@state.or.us</a:t>
            </a:r>
            <a:endParaRPr lang="en-US" sz="1800" dirty="0">
              <a:latin typeface="Calibri" panose="020F0502020204030204" pitchFamily="34" charset="0"/>
            </a:endParaRPr>
          </a:p>
          <a:p>
            <a:pPr marL="0" indent="0" eaLnBrk="1" fontAlgn="auto" hangingPunct="1">
              <a:spcBef>
                <a:spcPts val="0"/>
              </a:spcBef>
              <a:spcAft>
                <a:spcPts val="0"/>
              </a:spcAft>
              <a:buNone/>
            </a:pPr>
            <a:endParaRPr lang="en-US" sz="1800" dirty="0">
              <a:solidFill>
                <a:sysClr val="windowText" lastClr="000000"/>
              </a:solidFill>
              <a:latin typeface="Calibri" panose="020F0502020204030204" pitchFamily="34" charset="0"/>
            </a:endParaRPr>
          </a:p>
          <a:p>
            <a:pPr marL="0" indent="0">
              <a:spcBef>
                <a:spcPts val="0"/>
              </a:spcBef>
              <a:buNone/>
              <a:defRPr/>
            </a:pPr>
            <a:r>
              <a:rPr lang="en-US" sz="1800" b="1" dirty="0">
                <a:solidFill>
                  <a:sysClr val="windowText" lastClr="000000"/>
                </a:solidFill>
                <a:latin typeface="Calibri" panose="020F0502020204030204" pitchFamily="34" charset="0"/>
              </a:rPr>
              <a:t>Sarah Mariani, Behavioral Health Administrator</a:t>
            </a:r>
          </a:p>
          <a:p>
            <a:pPr marL="0" indent="0">
              <a:spcBef>
                <a:spcPts val="0"/>
              </a:spcBef>
              <a:buNone/>
              <a:defRPr/>
            </a:pPr>
            <a:r>
              <a:rPr lang="en-US" sz="1800" b="1" dirty="0">
                <a:solidFill>
                  <a:sysClr val="windowText" lastClr="000000"/>
                </a:solidFill>
                <a:latin typeface="Calibri" panose="020F0502020204030204" pitchFamily="34" charset="0"/>
              </a:rPr>
              <a:t>Washington State Department of Social and Health Services, Division of Behavioral Health and Recovery</a:t>
            </a:r>
          </a:p>
          <a:p>
            <a:pPr marL="0" indent="0">
              <a:buNone/>
            </a:pPr>
            <a:r>
              <a:rPr lang="en-US" sz="1800" dirty="0">
                <a:latin typeface="Calibri" panose="020F0502020204030204" pitchFamily="34" charset="0"/>
              </a:rPr>
              <a:t>360.725.3774 </a:t>
            </a:r>
          </a:p>
          <a:p>
            <a:pPr marL="0" indent="0">
              <a:buNone/>
            </a:pPr>
            <a:r>
              <a:rPr lang="en-US" sz="1800" dirty="0">
                <a:latin typeface="Calibri" panose="020F0502020204030204" pitchFamily="34" charset="0"/>
                <a:hlinkClick r:id="rId6"/>
              </a:rPr>
              <a:t>Sarah.Mariani@dshs.wa.gov</a:t>
            </a:r>
            <a:endParaRPr lang="en-US" sz="1800" dirty="0">
              <a:latin typeface="Calibri" panose="020F0502020204030204" pitchFamily="34" charset="0"/>
            </a:endParaRPr>
          </a:p>
          <a:p>
            <a:pPr marL="0" indent="0">
              <a:buNone/>
            </a:pPr>
            <a:endParaRPr lang="en-US" sz="1800" dirty="0">
              <a:latin typeface="Calibri" panose="020F0502020204030204" pitchFamily="34" charset="0"/>
            </a:endParaRPr>
          </a:p>
          <a:p>
            <a:pPr marL="0" indent="0">
              <a:spcBef>
                <a:spcPts val="0"/>
              </a:spcBef>
              <a:buNone/>
              <a:defRPr/>
            </a:pPr>
            <a:r>
              <a:rPr lang="en-US" sz="1800" b="1" dirty="0">
                <a:solidFill>
                  <a:sysClr val="windowText" lastClr="000000"/>
                </a:solidFill>
                <a:latin typeface="Calibri" panose="020F0502020204030204" pitchFamily="34" charset="0"/>
              </a:rPr>
              <a:t>Mary </a:t>
            </a:r>
            <a:r>
              <a:rPr lang="en-US" sz="1800" b="1" dirty="0" err="1">
                <a:solidFill>
                  <a:sysClr val="windowText" lastClr="000000"/>
                </a:solidFill>
                <a:latin typeface="Calibri" panose="020F0502020204030204" pitchFamily="34" charset="0"/>
              </a:rPr>
              <a:t>Segawa</a:t>
            </a:r>
            <a:r>
              <a:rPr lang="en-US" sz="1800" b="1" dirty="0">
                <a:solidFill>
                  <a:sysClr val="windowText" lastClr="000000"/>
                </a:solidFill>
                <a:latin typeface="Calibri" panose="020F0502020204030204" pitchFamily="34" charset="0"/>
              </a:rPr>
              <a:t>, Public Health Education Liaison</a:t>
            </a:r>
          </a:p>
          <a:p>
            <a:pPr marL="0" indent="0">
              <a:spcBef>
                <a:spcPts val="0"/>
              </a:spcBef>
              <a:buNone/>
              <a:defRPr/>
            </a:pPr>
            <a:r>
              <a:rPr lang="en-US" sz="1800" b="1" dirty="0">
                <a:solidFill>
                  <a:sysClr val="windowText" lastClr="000000"/>
                </a:solidFill>
                <a:latin typeface="Calibri" panose="020F0502020204030204" pitchFamily="34" charset="0"/>
              </a:rPr>
              <a:t>Washington State Liquor and Cannabis Board</a:t>
            </a:r>
          </a:p>
          <a:p>
            <a:pPr marL="0" indent="0">
              <a:buNone/>
            </a:pPr>
            <a:r>
              <a:rPr lang="en-US" sz="1800" dirty="0">
                <a:latin typeface="Calibri" panose="020F0502020204030204" pitchFamily="34" charset="0"/>
              </a:rPr>
              <a:t>360.664.1771</a:t>
            </a:r>
          </a:p>
          <a:p>
            <a:pPr marL="0" indent="0">
              <a:buNone/>
            </a:pPr>
            <a:r>
              <a:rPr lang="en-US" sz="1800" dirty="0">
                <a:latin typeface="Calibri" panose="020F0502020204030204" pitchFamily="34" charset="0"/>
                <a:hlinkClick r:id="rId7"/>
              </a:rPr>
              <a:t>Mary.Segawa@lcb.wa.gov</a:t>
            </a:r>
            <a:r>
              <a:rPr lang="en-US" sz="1800" dirty="0">
                <a:latin typeface="Calibri" panose="020F0502020204030204" pitchFamily="34" charset="0"/>
              </a:rPr>
              <a:t> </a:t>
            </a:r>
          </a:p>
          <a:p>
            <a:pPr marL="0" indent="0">
              <a:buNone/>
            </a:pPr>
            <a:endParaRPr lang="en-US" sz="1800" dirty="0"/>
          </a:p>
          <a:p>
            <a:pPr marL="0" indent="0">
              <a:spcBef>
                <a:spcPts val="0"/>
              </a:spcBef>
              <a:buNone/>
              <a:defRPr/>
            </a:pPr>
            <a:endParaRPr lang="en-US" sz="1800" b="1" dirty="0">
              <a:solidFill>
                <a:sysClr val="windowText" lastClr="000000"/>
              </a:solidFill>
            </a:endParaRPr>
          </a:p>
          <a:p>
            <a:pPr marL="0" indent="0">
              <a:spcBef>
                <a:spcPts val="0"/>
              </a:spcBef>
              <a:buNone/>
              <a:defRPr/>
            </a:pPr>
            <a:endParaRPr lang="en-US" sz="1800" b="1" dirty="0">
              <a:solidFill>
                <a:sysClr val="windowText" lastClr="000000"/>
              </a:solidFill>
            </a:endParaRPr>
          </a:p>
          <a:p>
            <a:pPr marL="0" indent="0">
              <a:buNone/>
            </a:pPr>
            <a:endParaRPr lang="en-US" sz="1800" dirty="0"/>
          </a:p>
          <a:p>
            <a:pPr marL="0" indent="0" eaLnBrk="1" fontAlgn="auto" hangingPunct="1">
              <a:spcBef>
                <a:spcPts val="0"/>
              </a:spcBef>
              <a:spcAft>
                <a:spcPts val="0"/>
              </a:spcAft>
              <a:buNone/>
            </a:pPr>
            <a:endParaRPr lang="en-US" sz="1800" dirty="0">
              <a:solidFill>
                <a:sysClr val="windowText" lastClr="000000"/>
              </a:solidFill>
            </a:endParaRPr>
          </a:p>
        </p:txBody>
      </p:sp>
      <p:sp>
        <p:nvSpPr>
          <p:cNvPr id="2" name="Rectangle 1"/>
          <p:cNvSpPr/>
          <p:nvPr/>
        </p:nvSpPr>
        <p:spPr>
          <a:xfrm>
            <a:off x="3891204" y="228600"/>
            <a:ext cx="4414596" cy="646331"/>
          </a:xfrm>
          <a:prstGeom prst="rect">
            <a:avLst/>
          </a:prstGeom>
        </p:spPr>
        <p:txBody>
          <a:bodyPr wrap="square">
            <a:spAutoFit/>
          </a:bodyPr>
          <a:lstStyle/>
          <a:p>
            <a:pPr algn="ctr"/>
            <a:r>
              <a:rPr lang="en-US" sz="3600" b="1" dirty="0">
                <a:solidFill>
                  <a:schemeClr val="tx2">
                    <a:lumMod val="60000"/>
                    <a:lumOff val="40000"/>
                  </a:schemeClr>
                </a:solidFill>
              </a:rPr>
              <a:t>Thank You!</a:t>
            </a:r>
          </a:p>
        </p:txBody>
      </p:sp>
    </p:spTree>
    <p:extLst>
      <p:ext uri="{BB962C8B-B14F-4D97-AF65-F5344CB8AC3E}">
        <p14:creationId xmlns:p14="http://schemas.microsoft.com/office/powerpoint/2010/main" val="4169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7232615" y="3382019"/>
            <a:ext cx="1841009" cy="2328553"/>
            <a:chOff x="7020562" y="3396345"/>
            <a:chExt cx="1841009" cy="2328553"/>
          </a:xfrm>
        </p:grpSpPr>
        <p:cxnSp>
          <p:nvCxnSpPr>
            <p:cNvPr id="38" name="Straight Connector 37"/>
            <p:cNvCxnSpPr/>
            <p:nvPr/>
          </p:nvCxnSpPr>
          <p:spPr>
            <a:xfrm>
              <a:off x="7950200" y="3396345"/>
              <a:ext cx="0" cy="9470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020562" y="4401459"/>
              <a:ext cx="1841009" cy="1323439"/>
            </a:xfrm>
            <a:prstGeom prst="rect">
              <a:avLst/>
            </a:prstGeom>
            <a:noFill/>
          </p:spPr>
          <p:txBody>
            <a:bodyPr wrap="square" rtlCol="0">
              <a:spAutoFit/>
            </a:bodyPr>
            <a:lstStyle/>
            <a:p>
              <a:pPr algn="ctr"/>
              <a:r>
                <a:rPr lang="en-US" sz="1600" b="1" dirty="0">
                  <a:solidFill>
                    <a:srgbClr val="ED7D31"/>
                  </a:solidFill>
                  <a:latin typeface="Calibri"/>
                </a:rPr>
                <a:t>December 31, 2016</a:t>
              </a:r>
            </a:p>
            <a:p>
              <a:pPr algn="ctr"/>
              <a:r>
                <a:rPr lang="en-US" sz="1600" dirty="0">
                  <a:solidFill>
                    <a:prstClr val="black"/>
                  </a:solidFill>
                  <a:latin typeface="Calibri"/>
                </a:rPr>
                <a:t>Retail marijuana sales in medical marijuana dispensaries ends</a:t>
              </a:r>
            </a:p>
          </p:txBody>
        </p:sp>
      </p:grpSp>
      <p:grpSp>
        <p:nvGrpSpPr>
          <p:cNvPr id="31" name="Group 30"/>
          <p:cNvGrpSpPr/>
          <p:nvPr/>
        </p:nvGrpSpPr>
        <p:grpSpPr>
          <a:xfrm>
            <a:off x="5401189" y="3373788"/>
            <a:ext cx="1672471" cy="2082332"/>
            <a:chOff x="7189100" y="3396345"/>
            <a:chExt cx="1672471" cy="2082332"/>
          </a:xfrm>
        </p:grpSpPr>
        <p:cxnSp>
          <p:nvCxnSpPr>
            <p:cNvPr id="32" name="Straight Connector 31"/>
            <p:cNvCxnSpPr/>
            <p:nvPr/>
          </p:nvCxnSpPr>
          <p:spPr>
            <a:xfrm>
              <a:off x="7950200" y="3396345"/>
              <a:ext cx="0" cy="9470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189100" y="4401459"/>
              <a:ext cx="1672471" cy="1077218"/>
            </a:xfrm>
            <a:prstGeom prst="rect">
              <a:avLst/>
            </a:prstGeom>
            <a:noFill/>
          </p:spPr>
          <p:txBody>
            <a:bodyPr wrap="square" rtlCol="0">
              <a:spAutoFit/>
            </a:bodyPr>
            <a:lstStyle/>
            <a:p>
              <a:pPr algn="ctr"/>
              <a:r>
                <a:rPr lang="en-US" sz="1600" b="1" dirty="0">
                  <a:solidFill>
                    <a:srgbClr val="ED7D31"/>
                  </a:solidFill>
                  <a:latin typeface="Calibri"/>
                </a:rPr>
                <a:t>June 2016</a:t>
              </a:r>
            </a:p>
            <a:p>
              <a:pPr algn="ctr"/>
              <a:r>
                <a:rPr lang="en-US" sz="1600" dirty="0">
                  <a:solidFill>
                    <a:prstClr val="black"/>
                  </a:solidFill>
                  <a:latin typeface="Calibri"/>
                </a:rPr>
                <a:t>Limited retail sales plus (included edibles)</a:t>
              </a:r>
            </a:p>
          </p:txBody>
        </p:sp>
      </p:grpSp>
      <p:grpSp>
        <p:nvGrpSpPr>
          <p:cNvPr id="25" name="Group 24"/>
          <p:cNvGrpSpPr/>
          <p:nvPr/>
        </p:nvGrpSpPr>
        <p:grpSpPr>
          <a:xfrm>
            <a:off x="6304787" y="1470696"/>
            <a:ext cx="1919372" cy="1972036"/>
            <a:chOff x="5434209" y="1439011"/>
            <a:chExt cx="1919372" cy="1972036"/>
          </a:xfrm>
        </p:grpSpPr>
        <p:cxnSp>
          <p:nvCxnSpPr>
            <p:cNvPr id="26" name="Straight Connector 25"/>
            <p:cNvCxnSpPr/>
            <p:nvPr/>
          </p:nvCxnSpPr>
          <p:spPr>
            <a:xfrm>
              <a:off x="6405535" y="2463989"/>
              <a:ext cx="0" cy="9470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34209" y="1439011"/>
              <a:ext cx="1919372" cy="1077218"/>
            </a:xfrm>
            <a:prstGeom prst="rect">
              <a:avLst/>
            </a:prstGeom>
            <a:noFill/>
          </p:spPr>
          <p:txBody>
            <a:bodyPr wrap="square" rtlCol="0">
              <a:spAutoFit/>
            </a:bodyPr>
            <a:lstStyle/>
            <a:p>
              <a:pPr algn="ctr"/>
              <a:r>
                <a:rPr lang="en-US" sz="1600" b="1" dirty="0">
                  <a:solidFill>
                    <a:srgbClr val="ED7D31"/>
                  </a:solidFill>
                  <a:latin typeface="Calibri"/>
                </a:rPr>
                <a:t>October 2016</a:t>
              </a:r>
            </a:p>
            <a:p>
              <a:pPr algn="ctr"/>
              <a:r>
                <a:rPr lang="en-US" sz="1600" dirty="0">
                  <a:solidFill>
                    <a:prstClr val="black"/>
                  </a:solidFill>
                  <a:latin typeface="Calibri"/>
                </a:rPr>
                <a:t>Begin retail marijuana store licensing</a:t>
              </a:r>
            </a:p>
          </p:txBody>
        </p:sp>
      </p:grpSp>
      <p:grpSp>
        <p:nvGrpSpPr>
          <p:cNvPr id="4" name="Group 3"/>
          <p:cNvGrpSpPr/>
          <p:nvPr/>
        </p:nvGrpSpPr>
        <p:grpSpPr>
          <a:xfrm>
            <a:off x="3936423" y="1468039"/>
            <a:ext cx="2557977" cy="1972036"/>
            <a:chOff x="5116708" y="1439011"/>
            <a:chExt cx="2557977" cy="1972036"/>
          </a:xfrm>
        </p:grpSpPr>
        <p:cxnSp>
          <p:nvCxnSpPr>
            <p:cNvPr id="5" name="Straight Connector 4"/>
            <p:cNvCxnSpPr/>
            <p:nvPr/>
          </p:nvCxnSpPr>
          <p:spPr>
            <a:xfrm>
              <a:off x="6405535" y="2463989"/>
              <a:ext cx="0" cy="9470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16708" y="1439011"/>
              <a:ext cx="2557977" cy="1077218"/>
            </a:xfrm>
            <a:prstGeom prst="rect">
              <a:avLst/>
            </a:prstGeom>
            <a:noFill/>
          </p:spPr>
          <p:txBody>
            <a:bodyPr wrap="square" rtlCol="0">
              <a:spAutoFit/>
            </a:bodyPr>
            <a:lstStyle/>
            <a:p>
              <a:pPr algn="ctr"/>
              <a:r>
                <a:rPr lang="en-US" sz="1600" b="1" dirty="0">
                  <a:solidFill>
                    <a:srgbClr val="ED7D31"/>
                  </a:solidFill>
                  <a:latin typeface="Calibri"/>
                </a:rPr>
                <a:t>October 1, 2015</a:t>
              </a:r>
            </a:p>
            <a:p>
              <a:pPr algn="ctr"/>
              <a:r>
                <a:rPr lang="en-US" sz="1600" dirty="0">
                  <a:solidFill>
                    <a:prstClr val="black"/>
                  </a:solidFill>
                  <a:latin typeface="Calibri"/>
                </a:rPr>
                <a:t>Limited retail sales of marijuana through dispensaries</a:t>
              </a:r>
            </a:p>
          </p:txBody>
        </p:sp>
      </p:grpSp>
      <p:grpSp>
        <p:nvGrpSpPr>
          <p:cNvPr id="7" name="Group 6"/>
          <p:cNvGrpSpPr/>
          <p:nvPr/>
        </p:nvGrpSpPr>
        <p:grpSpPr>
          <a:xfrm>
            <a:off x="45685" y="1468345"/>
            <a:ext cx="2247570" cy="1989684"/>
            <a:chOff x="45685" y="1439317"/>
            <a:chExt cx="2247570" cy="1989684"/>
          </a:xfrm>
        </p:grpSpPr>
        <p:cxnSp>
          <p:nvCxnSpPr>
            <p:cNvPr id="9" name="Straight Connector 8"/>
            <p:cNvCxnSpPr/>
            <p:nvPr/>
          </p:nvCxnSpPr>
          <p:spPr>
            <a:xfrm>
              <a:off x="1168400" y="2481943"/>
              <a:ext cx="0" cy="9470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685" y="1439317"/>
              <a:ext cx="2247570" cy="1077218"/>
            </a:xfrm>
            <a:prstGeom prst="rect">
              <a:avLst/>
            </a:prstGeom>
            <a:noFill/>
          </p:spPr>
          <p:txBody>
            <a:bodyPr wrap="square" rtlCol="0">
              <a:spAutoFit/>
            </a:bodyPr>
            <a:lstStyle/>
            <a:p>
              <a:pPr algn="ctr"/>
              <a:r>
                <a:rPr lang="en-US" sz="1600" b="1" dirty="0">
                  <a:solidFill>
                    <a:srgbClr val="ED7D31"/>
                  </a:solidFill>
                  <a:latin typeface="Calibri"/>
                </a:rPr>
                <a:t>1998</a:t>
              </a:r>
            </a:p>
            <a:p>
              <a:pPr algn="ctr"/>
              <a:r>
                <a:rPr lang="en-US" sz="1600" dirty="0">
                  <a:solidFill>
                    <a:prstClr val="black"/>
                  </a:solidFill>
                  <a:latin typeface="Calibri"/>
                </a:rPr>
                <a:t>Measure 67 establishes Oregon Medical Marijuana Act</a:t>
              </a:r>
            </a:p>
          </p:txBody>
        </p:sp>
      </p:grpSp>
      <p:grpSp>
        <p:nvGrpSpPr>
          <p:cNvPr id="11" name="Group 10"/>
          <p:cNvGrpSpPr/>
          <p:nvPr/>
        </p:nvGrpSpPr>
        <p:grpSpPr>
          <a:xfrm>
            <a:off x="1086925" y="3370945"/>
            <a:ext cx="1970154" cy="2328553"/>
            <a:chOff x="1102292" y="3370945"/>
            <a:chExt cx="1970154" cy="2328553"/>
          </a:xfrm>
        </p:grpSpPr>
        <p:cxnSp>
          <p:nvCxnSpPr>
            <p:cNvPr id="12" name="Straight Connector 11"/>
            <p:cNvCxnSpPr/>
            <p:nvPr/>
          </p:nvCxnSpPr>
          <p:spPr>
            <a:xfrm>
              <a:off x="2082800" y="3370945"/>
              <a:ext cx="0" cy="9470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02292" y="4376059"/>
              <a:ext cx="1970154" cy="1323439"/>
            </a:xfrm>
            <a:prstGeom prst="rect">
              <a:avLst/>
            </a:prstGeom>
            <a:noFill/>
          </p:spPr>
          <p:txBody>
            <a:bodyPr wrap="square" rtlCol="0">
              <a:spAutoFit/>
            </a:bodyPr>
            <a:lstStyle/>
            <a:p>
              <a:pPr algn="ctr"/>
              <a:r>
                <a:rPr lang="en-US" sz="1600" b="1" dirty="0">
                  <a:solidFill>
                    <a:srgbClr val="ED7D31"/>
                  </a:solidFill>
                  <a:latin typeface="Calibri"/>
                </a:rPr>
                <a:t>2013</a:t>
              </a:r>
            </a:p>
            <a:p>
              <a:pPr algn="ctr"/>
              <a:r>
                <a:rPr lang="en-US" sz="1600" dirty="0">
                  <a:solidFill>
                    <a:prstClr val="black"/>
                  </a:solidFill>
                  <a:latin typeface="Calibri"/>
                </a:rPr>
                <a:t>HB 3460 allows medical marijuana dispensaries and establishes registry</a:t>
              </a:r>
            </a:p>
          </p:txBody>
        </p:sp>
      </p:grpSp>
      <p:grpSp>
        <p:nvGrpSpPr>
          <p:cNvPr id="14" name="Group 13"/>
          <p:cNvGrpSpPr/>
          <p:nvPr/>
        </p:nvGrpSpPr>
        <p:grpSpPr>
          <a:xfrm>
            <a:off x="2028502" y="1468345"/>
            <a:ext cx="2283501" cy="1971730"/>
            <a:chOff x="2372354" y="1439317"/>
            <a:chExt cx="2283501" cy="1971730"/>
          </a:xfrm>
        </p:grpSpPr>
        <p:cxnSp>
          <p:nvCxnSpPr>
            <p:cNvPr id="15" name="Straight Connector 14"/>
            <p:cNvCxnSpPr/>
            <p:nvPr/>
          </p:nvCxnSpPr>
          <p:spPr>
            <a:xfrm>
              <a:off x="3509935" y="2463989"/>
              <a:ext cx="0" cy="9470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372354" y="1439317"/>
              <a:ext cx="2283501" cy="1077218"/>
            </a:xfrm>
            <a:prstGeom prst="rect">
              <a:avLst/>
            </a:prstGeom>
            <a:noFill/>
          </p:spPr>
          <p:txBody>
            <a:bodyPr wrap="square" rtlCol="0">
              <a:spAutoFit/>
            </a:bodyPr>
            <a:lstStyle/>
            <a:p>
              <a:pPr algn="ctr"/>
              <a:r>
                <a:rPr lang="en-US" sz="1600" b="1" dirty="0">
                  <a:solidFill>
                    <a:srgbClr val="ED7D31"/>
                  </a:solidFill>
                  <a:latin typeface="Calibri"/>
                </a:rPr>
                <a:t>2014</a:t>
              </a:r>
            </a:p>
            <a:p>
              <a:pPr algn="ctr"/>
              <a:r>
                <a:rPr lang="en-US" sz="1600" dirty="0">
                  <a:solidFill>
                    <a:prstClr val="black"/>
                  </a:solidFill>
                  <a:latin typeface="Calibri"/>
                </a:rPr>
                <a:t>Measure 91 legalizes marijuana for recreational use</a:t>
              </a:r>
            </a:p>
          </p:txBody>
        </p:sp>
      </p:grpSp>
      <p:grpSp>
        <p:nvGrpSpPr>
          <p:cNvPr id="20" name="Group 19"/>
          <p:cNvGrpSpPr/>
          <p:nvPr/>
        </p:nvGrpSpPr>
        <p:grpSpPr>
          <a:xfrm>
            <a:off x="2992255" y="3396345"/>
            <a:ext cx="2378572" cy="2795944"/>
            <a:chOff x="3892568" y="3381831"/>
            <a:chExt cx="2378572" cy="2795944"/>
          </a:xfrm>
        </p:grpSpPr>
        <p:cxnSp>
          <p:nvCxnSpPr>
            <p:cNvPr id="21" name="Straight Connector 20"/>
            <p:cNvCxnSpPr/>
            <p:nvPr/>
          </p:nvCxnSpPr>
          <p:spPr>
            <a:xfrm>
              <a:off x="5087256" y="3381831"/>
              <a:ext cx="0" cy="9470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92568" y="4361893"/>
              <a:ext cx="2378572" cy="1815882"/>
            </a:xfrm>
            <a:prstGeom prst="rect">
              <a:avLst/>
            </a:prstGeom>
            <a:noFill/>
          </p:spPr>
          <p:txBody>
            <a:bodyPr wrap="square" rtlCol="0">
              <a:spAutoFit/>
            </a:bodyPr>
            <a:lstStyle/>
            <a:p>
              <a:pPr algn="ctr"/>
              <a:r>
                <a:rPr lang="en-US" sz="1600" b="1" dirty="0">
                  <a:solidFill>
                    <a:srgbClr val="ED7D31"/>
                  </a:solidFill>
                  <a:latin typeface="Calibri"/>
                </a:rPr>
                <a:t>August 2015</a:t>
              </a:r>
            </a:p>
            <a:p>
              <a:pPr algn="ctr"/>
              <a:r>
                <a:rPr lang="en-US" sz="1600" dirty="0">
                  <a:solidFill>
                    <a:prstClr val="black"/>
                  </a:solidFill>
                  <a:latin typeface="Calibri"/>
                </a:rPr>
                <a:t>HB 3400 allows local control of marijuana sales</a:t>
              </a:r>
            </a:p>
            <a:p>
              <a:pPr algn="ctr"/>
              <a:endParaRPr lang="en-US" sz="1600" dirty="0">
                <a:solidFill>
                  <a:prstClr val="black"/>
                </a:solidFill>
                <a:latin typeface="Calibri"/>
              </a:endParaRPr>
            </a:p>
            <a:p>
              <a:pPr algn="ctr"/>
              <a:r>
                <a:rPr lang="en-US" sz="1600" dirty="0">
                  <a:solidFill>
                    <a:prstClr val="black"/>
                  </a:solidFill>
                  <a:latin typeface="Calibri"/>
                </a:rPr>
                <a:t>SB 460 allows early sales of non-medical marijuana through dispensaries</a:t>
              </a:r>
            </a:p>
          </p:txBody>
        </p:sp>
      </p:grpSp>
      <p:sp>
        <p:nvSpPr>
          <p:cNvPr id="23" name="TextBox 22"/>
          <p:cNvSpPr txBox="1"/>
          <p:nvPr/>
        </p:nvSpPr>
        <p:spPr>
          <a:xfrm>
            <a:off x="253827" y="545356"/>
            <a:ext cx="5533197" cy="584775"/>
          </a:xfrm>
          <a:prstGeom prst="rect">
            <a:avLst/>
          </a:prstGeom>
          <a:noFill/>
        </p:spPr>
        <p:txBody>
          <a:bodyPr wrap="square" rtlCol="0">
            <a:spAutoFit/>
          </a:bodyPr>
          <a:lstStyle/>
          <a:p>
            <a:pPr algn="ctr"/>
            <a:r>
              <a:rPr lang="en-US" sz="3200" b="1" dirty="0">
                <a:solidFill>
                  <a:prstClr val="black"/>
                </a:solidFill>
                <a:latin typeface="Calibri"/>
              </a:rPr>
              <a:t>Oregon marijuana milestones</a:t>
            </a:r>
          </a:p>
        </p:txBody>
      </p:sp>
      <p:cxnSp>
        <p:nvCxnSpPr>
          <p:cNvPr id="24" name="Straight Arrow Connector 23"/>
          <p:cNvCxnSpPr/>
          <p:nvPr/>
        </p:nvCxnSpPr>
        <p:spPr>
          <a:xfrm>
            <a:off x="0" y="3429001"/>
            <a:ext cx="9144000" cy="0"/>
          </a:xfrm>
          <a:prstGeom prst="straightConnector1">
            <a:avLst/>
          </a:prstGeom>
          <a:ln w="254000">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876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4811" y="2234562"/>
            <a:ext cx="6400800" cy="954107"/>
          </a:xfrm>
          <a:prstGeom prst="rect">
            <a:avLst/>
          </a:prstGeom>
          <a:noFill/>
        </p:spPr>
        <p:txBody>
          <a:bodyPr wrap="square" rtlCol="0">
            <a:spAutoFit/>
          </a:bodyPr>
          <a:lstStyle/>
          <a:p>
            <a:pPr algn="ctr" fontAlgn="base">
              <a:spcBef>
                <a:spcPct val="0"/>
              </a:spcBef>
              <a:spcAft>
                <a:spcPct val="0"/>
              </a:spcAft>
            </a:pPr>
            <a:r>
              <a:rPr lang="en-US" sz="2800" u="sng" dirty="0">
                <a:solidFill>
                  <a:srgbClr val="FFFFFF"/>
                </a:solidFill>
                <a:effectLst>
                  <a:outerShdw blurRad="38100" dist="38100" dir="2700000" algn="tl">
                    <a:srgbClr val="000000">
                      <a:alpha val="43137"/>
                    </a:srgbClr>
                  </a:outerShdw>
                </a:effectLst>
                <a:latin typeface="Arial" charset="0"/>
              </a:rPr>
              <a:t>The Path to Legalization of Commercial Marijuana in Alaska</a:t>
            </a:r>
          </a:p>
        </p:txBody>
      </p:sp>
      <p:sp>
        <p:nvSpPr>
          <p:cNvPr id="3" name="Rectangle 2"/>
          <p:cNvSpPr/>
          <p:nvPr/>
        </p:nvSpPr>
        <p:spPr>
          <a:xfrm>
            <a:off x="2209800" y="838200"/>
            <a:ext cx="57150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 name="TextBox 3"/>
          <p:cNvSpPr txBox="1"/>
          <p:nvPr/>
        </p:nvSpPr>
        <p:spPr>
          <a:xfrm>
            <a:off x="2050458" y="3296628"/>
            <a:ext cx="6248400" cy="400110"/>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000" dirty="0">
                <a:solidFill>
                  <a:srgbClr val="FFFFFF"/>
                </a:solidFill>
                <a:effectLst>
                  <a:outerShdw blurRad="38100" dist="38100" dir="2700000" algn="tl">
                    <a:srgbClr val="000000">
                      <a:alpha val="43137"/>
                    </a:srgbClr>
                  </a:outerShdw>
                </a:effectLst>
                <a:latin typeface="Arial" charset="0"/>
              </a:rPr>
              <a:t>2000 Citizen’s Initiative failed with 40.9%  </a:t>
            </a:r>
          </a:p>
        </p:txBody>
      </p:sp>
      <p:sp>
        <p:nvSpPr>
          <p:cNvPr id="5" name="TextBox 4"/>
          <p:cNvSpPr txBox="1"/>
          <p:nvPr/>
        </p:nvSpPr>
        <p:spPr>
          <a:xfrm>
            <a:off x="2075908" y="3819786"/>
            <a:ext cx="6254262" cy="400110"/>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000" dirty="0">
                <a:solidFill>
                  <a:srgbClr val="FFFFFF"/>
                </a:solidFill>
                <a:effectLst>
                  <a:outerShdw blurRad="38100" dist="38100" dir="2700000" algn="tl">
                    <a:srgbClr val="000000">
                      <a:alpha val="43137"/>
                    </a:srgbClr>
                  </a:outerShdw>
                </a:effectLst>
                <a:latin typeface="Arial" charset="0"/>
              </a:rPr>
              <a:t>2004 Initiative again failed but this time with 44% </a:t>
            </a:r>
          </a:p>
        </p:txBody>
      </p:sp>
      <p:sp>
        <p:nvSpPr>
          <p:cNvPr id="6" name="TextBox 5"/>
          <p:cNvSpPr txBox="1"/>
          <p:nvPr/>
        </p:nvSpPr>
        <p:spPr>
          <a:xfrm>
            <a:off x="2003411" y="4311979"/>
            <a:ext cx="6172200" cy="400110"/>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000" dirty="0">
                <a:solidFill>
                  <a:srgbClr val="FFFFFF"/>
                </a:solidFill>
                <a:effectLst>
                  <a:outerShdw blurRad="38100" dist="38100" dir="2700000" algn="tl">
                    <a:srgbClr val="000000">
                      <a:alpha val="43137"/>
                    </a:srgbClr>
                  </a:outerShdw>
                </a:effectLst>
                <a:latin typeface="Arial" charset="0"/>
              </a:rPr>
              <a:t>2014 Initiative passed with 52%</a:t>
            </a:r>
          </a:p>
        </p:txBody>
      </p:sp>
      <p:sp>
        <p:nvSpPr>
          <p:cNvPr id="7" name="TextBox 6"/>
          <p:cNvSpPr txBox="1"/>
          <p:nvPr/>
        </p:nvSpPr>
        <p:spPr>
          <a:xfrm>
            <a:off x="1971327" y="5019603"/>
            <a:ext cx="6406662" cy="707886"/>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000" dirty="0">
                <a:solidFill>
                  <a:srgbClr val="FFFFFF"/>
                </a:solidFill>
                <a:effectLst>
                  <a:outerShdw blurRad="38100" dist="38100" dir="2700000" algn="tl">
                    <a:srgbClr val="000000">
                      <a:alpha val="43137"/>
                    </a:srgbClr>
                  </a:outerShdw>
                </a:effectLst>
                <a:latin typeface="Arial" charset="0"/>
              </a:rPr>
              <a:t>2015 Marijuana Control Board established and regulations began development</a:t>
            </a:r>
          </a:p>
        </p:txBody>
      </p:sp>
      <p:sp>
        <p:nvSpPr>
          <p:cNvPr id="8" name="TextBox 7"/>
          <p:cNvSpPr txBox="1"/>
          <p:nvPr/>
        </p:nvSpPr>
        <p:spPr>
          <a:xfrm>
            <a:off x="1971327" y="5758154"/>
            <a:ext cx="5943600" cy="707886"/>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000" dirty="0">
                <a:solidFill>
                  <a:srgbClr val="FFFFFF"/>
                </a:solidFill>
                <a:effectLst>
                  <a:outerShdw blurRad="38100" dist="38100" dir="2700000" algn="tl">
                    <a:srgbClr val="000000">
                      <a:alpha val="43137"/>
                    </a:srgbClr>
                  </a:outerShdw>
                </a:effectLst>
                <a:latin typeface="Arial" charset="0"/>
              </a:rPr>
              <a:t>2016 First Licenses approved and the first sale is expected by late fall.</a:t>
            </a:r>
          </a:p>
        </p:txBody>
      </p:sp>
      <p:pic>
        <p:nvPicPr>
          <p:cNvPr id="10" name="Picture 2" descr="Alaska DHSS signup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65945"/>
            <a:ext cx="8077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750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Collecting and Interpreting Data</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C183989-D380-BB4B-8033-B2C050FE378C}"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3312251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5660" y="1475114"/>
            <a:ext cx="8779955" cy="5251937"/>
          </a:xfrm>
          <a:prstGeom prst="rect">
            <a:avLst/>
          </a:prstGeom>
        </p:spPr>
      </p:pic>
      <p:sp>
        <p:nvSpPr>
          <p:cNvPr id="4" name="Slide Number Placeholder 3"/>
          <p:cNvSpPr>
            <a:spLocks noGrp="1"/>
          </p:cNvSpPr>
          <p:nvPr>
            <p:ph type="sldNum" sz="quarter" idx="12"/>
          </p:nvPr>
        </p:nvSpPr>
        <p:spPr>
          <a:xfrm>
            <a:off x="8582025" y="6356350"/>
            <a:ext cx="561975" cy="365125"/>
          </a:xfrm>
        </p:spPr>
        <p:txBody>
          <a:bodyPr/>
          <a:lstStyle/>
          <a:p>
            <a:fld id="{0C183989-D380-BB4B-8033-B2C050FE378C}" type="slidenum">
              <a:rPr lang="en-US" smtClean="0">
                <a:solidFill>
                  <a:prstClr val="black">
                    <a:tint val="75000"/>
                  </a:prstClr>
                </a:solidFill>
              </a:rPr>
              <a:pPr/>
              <a:t>7</a:t>
            </a:fld>
            <a:endParaRPr lang="en-US" dirty="0">
              <a:solidFill>
                <a:prstClr val="black">
                  <a:tint val="75000"/>
                </a:prstClr>
              </a:solidFill>
            </a:endParaRPr>
          </a:p>
        </p:txBody>
      </p:sp>
      <p:sp>
        <p:nvSpPr>
          <p:cNvPr id="8" name="TextBox 7"/>
          <p:cNvSpPr txBox="1"/>
          <p:nvPr/>
        </p:nvSpPr>
        <p:spPr>
          <a:xfrm>
            <a:off x="270209" y="595983"/>
            <a:ext cx="8756821" cy="461665"/>
          </a:xfrm>
          <a:prstGeom prst="rect">
            <a:avLst/>
          </a:prstGeom>
          <a:noFill/>
        </p:spPr>
        <p:txBody>
          <a:bodyPr wrap="none" rtlCol="0">
            <a:spAutoFit/>
          </a:bodyPr>
          <a:lstStyle/>
          <a:p>
            <a:r>
              <a:rPr lang="en-US" sz="2400" b="1" dirty="0">
                <a:solidFill>
                  <a:prstClr val="black"/>
                </a:solidFill>
                <a:latin typeface="Calibri"/>
              </a:rPr>
              <a:t>Oregon - Current marijuana use among youth over time, 2012-2015</a:t>
            </a:r>
          </a:p>
        </p:txBody>
      </p:sp>
      <p:sp>
        <p:nvSpPr>
          <p:cNvPr id="9" name="TextBox 8"/>
          <p:cNvSpPr txBox="1"/>
          <p:nvPr/>
        </p:nvSpPr>
        <p:spPr>
          <a:xfrm>
            <a:off x="290653" y="919804"/>
            <a:ext cx="7452681" cy="369332"/>
          </a:xfrm>
          <a:prstGeom prst="rect">
            <a:avLst/>
          </a:prstGeom>
          <a:noFill/>
        </p:spPr>
        <p:txBody>
          <a:bodyPr wrap="none" rtlCol="0">
            <a:spAutoFit/>
          </a:bodyPr>
          <a:lstStyle/>
          <a:p>
            <a:pPr eaLnBrk="1" fontAlgn="auto" hangingPunct="1">
              <a:spcBef>
                <a:spcPts val="0"/>
              </a:spcBef>
              <a:spcAft>
                <a:spcPts val="0"/>
              </a:spcAft>
            </a:pPr>
            <a:r>
              <a:rPr lang="en-US" sz="1800" b="1" dirty="0">
                <a:solidFill>
                  <a:prstClr val="black">
                    <a:lumMod val="50000"/>
                    <a:lumOff val="50000"/>
                  </a:prstClr>
                </a:solidFill>
                <a:latin typeface="Calibri"/>
              </a:rPr>
              <a:t>Marijuana use has remained fairly stable over time in Oregon and nationally</a:t>
            </a:r>
          </a:p>
        </p:txBody>
      </p:sp>
    </p:spTree>
    <p:extLst>
      <p:ext uri="{BB962C8B-B14F-4D97-AF65-F5344CB8AC3E}">
        <p14:creationId xmlns:p14="http://schemas.microsoft.com/office/powerpoint/2010/main" val="106969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474"/>
          <a:stretch/>
        </p:blipFill>
        <p:spPr>
          <a:xfrm>
            <a:off x="120431" y="1333485"/>
            <a:ext cx="8896034" cy="5305310"/>
          </a:xfrm>
          <a:prstGeom prst="rect">
            <a:avLst/>
          </a:prstGeom>
        </p:spPr>
      </p:pic>
      <p:sp>
        <p:nvSpPr>
          <p:cNvPr id="4" name="TextBox 3"/>
          <p:cNvSpPr txBox="1"/>
          <p:nvPr/>
        </p:nvSpPr>
        <p:spPr>
          <a:xfrm>
            <a:off x="290653" y="445976"/>
            <a:ext cx="8466228" cy="461665"/>
          </a:xfrm>
          <a:prstGeom prst="rect">
            <a:avLst/>
          </a:prstGeom>
          <a:noFill/>
        </p:spPr>
        <p:txBody>
          <a:bodyPr wrap="none" rtlCol="0">
            <a:spAutoFit/>
          </a:bodyPr>
          <a:lstStyle/>
          <a:p>
            <a:pPr eaLnBrk="1" fontAlgn="auto" hangingPunct="1">
              <a:spcBef>
                <a:spcPts val="0"/>
              </a:spcBef>
              <a:spcAft>
                <a:spcPts val="0"/>
              </a:spcAft>
            </a:pPr>
            <a:r>
              <a:rPr lang="en-US" sz="2400" b="1" dirty="0">
                <a:solidFill>
                  <a:prstClr val="black"/>
                </a:solidFill>
                <a:latin typeface="Calibri"/>
              </a:rPr>
              <a:t>Usual method of marijuana use among youth current users, 2015</a:t>
            </a:r>
          </a:p>
        </p:txBody>
      </p:sp>
      <p:sp>
        <p:nvSpPr>
          <p:cNvPr id="6" name="TextBox 5"/>
          <p:cNvSpPr txBox="1"/>
          <p:nvPr/>
        </p:nvSpPr>
        <p:spPr>
          <a:xfrm>
            <a:off x="290653" y="820481"/>
            <a:ext cx="8289676" cy="369332"/>
          </a:xfrm>
          <a:prstGeom prst="rect">
            <a:avLst/>
          </a:prstGeom>
          <a:noFill/>
        </p:spPr>
        <p:txBody>
          <a:bodyPr wrap="square" rtlCol="0">
            <a:spAutoFit/>
          </a:bodyPr>
          <a:lstStyle/>
          <a:p>
            <a:pPr eaLnBrk="1" fontAlgn="auto" hangingPunct="1">
              <a:spcBef>
                <a:spcPts val="0"/>
              </a:spcBef>
              <a:spcAft>
                <a:spcPts val="0"/>
              </a:spcAft>
            </a:pPr>
            <a:r>
              <a:rPr lang="en-US" sz="1800" b="1" dirty="0">
                <a:solidFill>
                  <a:prstClr val="black">
                    <a:lumMod val="50000"/>
                    <a:lumOff val="50000"/>
                  </a:prstClr>
                </a:solidFill>
                <a:latin typeface="Calibri"/>
              </a:rPr>
              <a:t>The vast majority of youth reported smoking as their usual method of use</a:t>
            </a:r>
          </a:p>
        </p:txBody>
      </p:sp>
      <p:sp>
        <p:nvSpPr>
          <p:cNvPr id="5" name="Rectangle 4"/>
          <p:cNvSpPr/>
          <p:nvPr/>
        </p:nvSpPr>
        <p:spPr>
          <a:xfrm>
            <a:off x="457200" y="1485900"/>
            <a:ext cx="7899400" cy="8001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Tree>
    <p:extLst>
      <p:ext uri="{BB962C8B-B14F-4D97-AF65-F5344CB8AC3E}">
        <p14:creationId xmlns:p14="http://schemas.microsoft.com/office/powerpoint/2010/main" val="683380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a:xfrm>
            <a:off x="8582025" y="6356350"/>
            <a:ext cx="561975" cy="365125"/>
          </a:xfrm>
        </p:spPr>
        <p:txBody>
          <a:bodyPr/>
          <a:lstStyle/>
          <a:p>
            <a:fld id="{0C183989-D380-BB4B-8033-B2C050FE378C}" type="slidenum">
              <a:rPr lang="en-US" smtClean="0">
                <a:solidFill>
                  <a:prstClr val="black">
                    <a:tint val="75000"/>
                  </a:prstClr>
                </a:solidFill>
              </a:rPr>
              <a:pPr/>
              <a:t>9</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92601" y="1859481"/>
            <a:ext cx="8122749" cy="4803890"/>
          </a:xfrm>
          <a:prstGeom prst="rect">
            <a:avLst/>
          </a:prstGeom>
        </p:spPr>
      </p:pic>
      <p:sp>
        <p:nvSpPr>
          <p:cNvPr id="6" name="TextBox 5"/>
          <p:cNvSpPr txBox="1"/>
          <p:nvPr/>
        </p:nvSpPr>
        <p:spPr>
          <a:xfrm>
            <a:off x="290653" y="358816"/>
            <a:ext cx="8167547" cy="830997"/>
          </a:xfrm>
          <a:prstGeom prst="rect">
            <a:avLst/>
          </a:prstGeom>
          <a:noFill/>
        </p:spPr>
        <p:txBody>
          <a:bodyPr wrap="square" rtlCol="0">
            <a:spAutoFit/>
          </a:bodyPr>
          <a:lstStyle/>
          <a:p>
            <a:r>
              <a:rPr lang="en-US" sz="2400" b="1" dirty="0">
                <a:solidFill>
                  <a:prstClr val="black"/>
                </a:solidFill>
                <a:latin typeface="Calibri"/>
              </a:rPr>
              <a:t>Marijuana-related calls to the Oregon Poison Center by quarter, 2013-2016</a:t>
            </a:r>
          </a:p>
        </p:txBody>
      </p:sp>
      <p:sp>
        <p:nvSpPr>
          <p:cNvPr id="7" name="TextBox 6"/>
          <p:cNvSpPr txBox="1"/>
          <p:nvPr/>
        </p:nvSpPr>
        <p:spPr>
          <a:xfrm>
            <a:off x="290653" y="1201481"/>
            <a:ext cx="8396147" cy="369332"/>
          </a:xfrm>
          <a:prstGeom prst="rect">
            <a:avLst/>
          </a:prstGeom>
          <a:noFill/>
        </p:spPr>
        <p:txBody>
          <a:bodyPr wrap="square" rtlCol="0">
            <a:spAutoFit/>
          </a:bodyPr>
          <a:lstStyle/>
          <a:p>
            <a:pPr eaLnBrk="1" fontAlgn="auto" hangingPunct="1">
              <a:spcBef>
                <a:spcPts val="0"/>
              </a:spcBef>
              <a:spcAft>
                <a:spcPts val="0"/>
              </a:spcAft>
            </a:pPr>
            <a:r>
              <a:rPr lang="en-US" sz="1800" b="1" dirty="0">
                <a:solidFill>
                  <a:prstClr val="black">
                    <a:lumMod val="50000"/>
                    <a:lumOff val="50000"/>
                  </a:prstClr>
                </a:solidFill>
                <a:latin typeface="Calibri"/>
              </a:rPr>
              <a:t>Marijuana-related calls have increased yearly since 2013; there were 158 calls in 2015</a:t>
            </a:r>
          </a:p>
        </p:txBody>
      </p:sp>
    </p:spTree>
    <p:extLst>
      <p:ext uri="{BB962C8B-B14F-4D97-AF65-F5344CB8AC3E}">
        <p14:creationId xmlns:p14="http://schemas.microsoft.com/office/powerpoint/2010/main" val="19364059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SHS template 4 KQ (for bui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HA Light Background Them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HA Light Background Theme" id="{038A46B9-8DA7-4D4E-847D-848289F4C6CA}" vid="{E8B05288-826C-4FFD-BD39-974306547988}"/>
    </a:ext>
  </a:extLst>
</a:theme>
</file>

<file path=ppt/theme/theme4.xml><?xml version="1.0" encoding="utf-8"?>
<a:theme xmlns:a="http://schemas.openxmlformats.org/drawingml/2006/main" name="Snowflakes design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HA Light Background Them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HA Light Background Theme" id="{038A46B9-8DA7-4D4E-847D-848289F4C6CA}" vid="{E8B05288-826C-4FFD-BD39-974306547988}"/>
    </a:ext>
  </a:extLst>
</a:theme>
</file>

<file path=ppt/theme/theme8.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2865</TotalTime>
  <Words>1389</Words>
  <Application>Microsoft Office PowerPoint</Application>
  <PresentationFormat>On-screen Show (4:3)</PresentationFormat>
  <Paragraphs>233</Paragraphs>
  <Slides>38</Slides>
  <Notes>25</Notes>
  <HiddenSlides>1</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38</vt:i4>
      </vt:variant>
    </vt:vector>
  </HeadingPairs>
  <TitlesOfParts>
    <vt:vector size="57" baseType="lpstr">
      <vt:lpstr>Arial</vt:lpstr>
      <vt:lpstr>Calibri</vt:lpstr>
      <vt:lpstr>Calibri Light</vt:lpstr>
      <vt:lpstr>Century Gothic</vt:lpstr>
      <vt:lpstr>Courier New</vt:lpstr>
      <vt:lpstr>Garamond</vt:lpstr>
      <vt:lpstr>Lucida Sans</vt:lpstr>
      <vt:lpstr>Palatino Linotype</vt:lpstr>
      <vt:lpstr>Tahoma</vt:lpstr>
      <vt:lpstr>Times New Roman</vt:lpstr>
      <vt:lpstr>Wingdings</vt:lpstr>
      <vt:lpstr>DSHS template 4 KQ (for build)</vt:lpstr>
      <vt:lpstr>Executive</vt:lpstr>
      <vt:lpstr>OHA Light Background Theme</vt:lpstr>
      <vt:lpstr>Snowflakes design template</vt:lpstr>
      <vt:lpstr>Office Theme</vt:lpstr>
      <vt:lpstr>1_Office Theme</vt:lpstr>
      <vt:lpstr>1_OHA Light Background Theme</vt:lpstr>
      <vt:lpstr>Custom Design</vt:lpstr>
      <vt:lpstr>A Conversation on Lessons Learned from Marijuana Legalization  in three States:  Alaska, Oregon, and Washington</vt:lpstr>
      <vt:lpstr>Overview of the Laws and Timelines</vt:lpstr>
      <vt:lpstr>Washington Marijuana Milestones</vt:lpstr>
      <vt:lpstr>PowerPoint Presentation</vt:lpstr>
      <vt:lpstr>PowerPoint Presentation</vt:lpstr>
      <vt:lpstr>Collecting and Interpreting Data</vt:lpstr>
      <vt:lpstr>PowerPoint Presentation</vt:lpstr>
      <vt:lpstr>PowerPoint Presentation</vt:lpstr>
      <vt:lpstr>PowerPoint Presentation</vt:lpstr>
      <vt:lpstr>PowerPoint Presentation</vt:lpstr>
      <vt:lpstr>PowerPoint Presentation</vt:lpstr>
      <vt:lpstr>Drug Use Trends – Healthy Youth Survey</vt:lpstr>
      <vt:lpstr>PowerPoint Presentation</vt:lpstr>
      <vt:lpstr>Percent who thought there was little or no risk of using marijuana regularly</vt:lpstr>
      <vt:lpstr>Perceived physical risk of regular marijuana use in 18-25 year olds</vt:lpstr>
      <vt:lpstr>Perceived psychological/emotional/cognitive risk of regular marijuana use in 18-25 year olds</vt:lpstr>
      <vt:lpstr>Past year recreational marijuana use in 18-25  year olds</vt:lpstr>
      <vt:lpstr>Frequency of recreational cannabis use vs. perceived norms in 18-25 year olds</vt:lpstr>
      <vt:lpstr>Revenue</vt:lpstr>
      <vt:lpstr>Products and Edibiles</vt:lpstr>
      <vt:lpstr>Edibles</vt:lpstr>
      <vt:lpstr>Marketing</vt:lpstr>
      <vt:lpstr>PowerPoint Presentation</vt:lpstr>
      <vt:lpstr>PowerPoint Presentation</vt:lpstr>
      <vt:lpstr>PowerPoint Presentation</vt:lpstr>
      <vt:lpstr>PowerPoint Presentation</vt:lpstr>
      <vt:lpstr>Regulations</vt:lpstr>
      <vt:lpstr>Prevention’s Role</vt:lpstr>
      <vt:lpstr>Education and Media Campaigns</vt:lpstr>
      <vt:lpstr>PowerPoint Presentation</vt:lpstr>
      <vt:lpstr>PowerPoint Presentation</vt:lpstr>
      <vt:lpstr>PowerPoint Presentation</vt:lpstr>
      <vt:lpstr>Whether you know it or not, people look up to you. </vt:lpstr>
      <vt:lpstr>Lessons Learned  and  Going Foward</vt:lpstr>
      <vt:lpstr>Lessons Learned</vt:lpstr>
      <vt:lpstr>PowerPoint Presentation</vt:lpstr>
      <vt:lpstr>Resources</vt:lpstr>
      <vt:lpstr>PowerPoint Presentation</vt:lpstr>
    </vt:vector>
  </TitlesOfParts>
  <Company>DSHS / Exec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Selecting High-need Communities</dc:title>
  <dc:creator>Mariani, Sarah E (DSHS/BHSIA/CD)</dc:creator>
  <cp:lastModifiedBy>sarah mariani</cp:lastModifiedBy>
  <cp:revision>165</cp:revision>
  <cp:lastPrinted>2016-09-08T23:07:00Z</cp:lastPrinted>
  <dcterms:created xsi:type="dcterms:W3CDTF">2015-03-17T15:27:51Z</dcterms:created>
  <dcterms:modified xsi:type="dcterms:W3CDTF">2016-09-20T01:04:58Z</dcterms:modified>
</cp:coreProperties>
</file>