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ppt/charts/chart9.xml" ContentType="application/vnd.openxmlformats-officedocument.drawingml.chart+xml"/>
  <Override PartName="/ppt/drawings/drawing3.xml" ContentType="application/vnd.openxmlformats-officedocument.drawingml.chartshapes+xml"/>
  <Override PartName="/ppt/charts/chart10.xml" ContentType="application/vnd.openxmlformats-officedocument.drawingml.chart+xml"/>
  <Override PartName="/ppt/drawings/drawing4.xml" ContentType="application/vnd.openxmlformats-officedocument.drawingml.chartshapes+xml"/>
  <Override PartName="/ppt/charts/chart11.xml" ContentType="application/vnd.openxmlformats-officedocument.drawingml.chart+xml"/>
  <Override PartName="/ppt/drawings/drawing5.xml" ContentType="application/vnd.openxmlformats-officedocument.drawingml.chartshapes+xml"/>
  <Override PartName="/ppt/charts/chart12.xml" ContentType="application/vnd.openxmlformats-officedocument.drawingml.chart+xml"/>
  <Override PartName="/ppt/drawings/drawing6.xml" ContentType="application/vnd.openxmlformats-officedocument.drawingml.chartshapes+xml"/>
  <Override PartName="/ppt/charts/chart13.xml" ContentType="application/vnd.openxmlformats-officedocument.drawingml.chart+xml"/>
  <Override PartName="/ppt/drawings/drawing7.xml" ContentType="application/vnd.openxmlformats-officedocument.drawingml.chartshapes+xml"/>
  <Override PartName="/ppt/charts/chart14.xml" ContentType="application/vnd.openxmlformats-officedocument.drawingml.chart+xml"/>
  <Override PartName="/ppt/drawings/drawing8.xml" ContentType="application/vnd.openxmlformats-officedocument.drawingml.chartshapes+xml"/>
  <Override PartName="/ppt/charts/chart15.xml" ContentType="application/vnd.openxmlformats-officedocument.drawingml.chart+xml"/>
  <Override PartName="/ppt/drawings/drawing9.xml" ContentType="application/vnd.openxmlformats-officedocument.drawingml.chartshapes+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8" r:id="rId2"/>
    <p:sldId id="318" r:id="rId3"/>
    <p:sldId id="314" r:id="rId4"/>
    <p:sldId id="315" r:id="rId5"/>
    <p:sldId id="296" r:id="rId6"/>
    <p:sldId id="297" r:id="rId7"/>
    <p:sldId id="316" r:id="rId8"/>
    <p:sldId id="317" r:id="rId9"/>
    <p:sldId id="319" r:id="rId10"/>
    <p:sldId id="320" r:id="rId11"/>
    <p:sldId id="321" r:id="rId12"/>
    <p:sldId id="322" r:id="rId13"/>
    <p:sldId id="323" r:id="rId14"/>
    <p:sldId id="324" r:id="rId15"/>
    <p:sldId id="325" r:id="rId16"/>
    <p:sldId id="326" r:id="rId17"/>
    <p:sldId id="327" r:id="rId18"/>
    <p:sldId id="287" r:id="rId19"/>
    <p:sldId id="289" r:id="rId20"/>
    <p:sldId id="293" r:id="rId21"/>
    <p:sldId id="29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68D36"/>
    <a:srgbClr val="500000"/>
    <a:srgbClr val="800000"/>
    <a:srgbClr val="540000"/>
    <a:srgbClr val="990000"/>
    <a:srgbClr val="CC6600"/>
    <a:srgbClr val="FFFF99"/>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7" autoAdjust="0"/>
    <p:restoredTop sz="94628" autoAdjust="0"/>
  </p:normalViewPr>
  <p:slideViewPr>
    <p:cSldViewPr snapToGrid="0">
      <p:cViewPr>
        <p:scale>
          <a:sx n="83" d="100"/>
          <a:sy n="83" d="100"/>
        </p:scale>
        <p:origin x="-22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2E-2"/>
          <c:y val="3.3179012528936645E-2"/>
          <c:w val="0.90998556909108252"/>
          <c:h val="0.78774940734701726"/>
        </c:manualLayout>
      </c:layout>
      <c:lineChart>
        <c:grouping val="standard"/>
        <c:varyColors val="0"/>
        <c:ser>
          <c:idx val="0"/>
          <c:order val="0"/>
          <c:tx>
            <c:strRef>
              <c:f>Sheet1!$B$1</c:f>
              <c:strCache>
                <c:ptCount val="1"/>
                <c:pt idx="0">
                  <c:v>6th Grade</c:v>
                </c:pt>
              </c:strCache>
            </c:strRef>
          </c:tx>
          <c:spPr>
            <a:ln w="38100">
              <a:solidFill>
                <a:schemeClr val="tx2">
                  <a:lumMod val="20000"/>
                  <a:lumOff val="8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Sheet1!$B$2:$B$9</c:f>
              <c:numCache>
                <c:formatCode>0%</c:formatCode>
                <c:ptCount val="8"/>
                <c:pt idx="0">
                  <c:v>0.13800000000000001</c:v>
                </c:pt>
                <c:pt idx="1">
                  <c:v>6.6000000000000003E-2</c:v>
                </c:pt>
                <c:pt idx="2">
                  <c:v>3.7999999999999999E-2</c:v>
                </c:pt>
                <c:pt idx="3">
                  <c:v>4.3999999999999997E-2</c:v>
                </c:pt>
                <c:pt idx="4">
                  <c:v>4.2999999999999997E-2</c:v>
                </c:pt>
                <c:pt idx="5">
                  <c:v>3.5000000000000003E-2</c:v>
                </c:pt>
                <c:pt idx="6">
                  <c:v>3.7999999999999999E-2</c:v>
                </c:pt>
                <c:pt idx="7">
                  <c:v>2.5000000000000001E-2</c:v>
                </c:pt>
              </c:numCache>
            </c:numRef>
          </c:val>
          <c:smooth val="0"/>
        </c:ser>
        <c:ser>
          <c:idx val="1"/>
          <c:order val="1"/>
          <c:tx>
            <c:strRef>
              <c:f>Sheet1!$C$1</c:f>
              <c:strCache>
                <c:ptCount val="1"/>
                <c:pt idx="0">
                  <c:v>8th Grade</c:v>
                </c:pt>
              </c:strCache>
            </c:strRef>
          </c:tx>
          <c:spPr>
            <a:ln>
              <a:solidFill>
                <a:schemeClr val="accent1">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Sheet1!$C$2:$C$9</c:f>
              <c:numCache>
                <c:formatCode>0%</c:formatCode>
                <c:ptCount val="8"/>
                <c:pt idx="0">
                  <c:v>0.31</c:v>
                </c:pt>
                <c:pt idx="1">
                  <c:v>0.223</c:v>
                </c:pt>
                <c:pt idx="2" formatCode="0.0%">
                  <c:v>0.17799999999999999</c:v>
                </c:pt>
                <c:pt idx="3" formatCode="0.0%">
                  <c:v>0.18</c:v>
                </c:pt>
                <c:pt idx="4" formatCode="0.0%">
                  <c:v>0.154</c:v>
                </c:pt>
                <c:pt idx="5" formatCode="0.0%">
                  <c:v>0.161</c:v>
                </c:pt>
                <c:pt idx="6" formatCode="0.0%">
                  <c:v>0.14399999999999999</c:v>
                </c:pt>
                <c:pt idx="7" formatCode="0.0%">
                  <c:v>0.11799999999999999</c:v>
                </c:pt>
              </c:numCache>
            </c:numRef>
          </c:val>
          <c:smooth val="0"/>
        </c:ser>
        <c:ser>
          <c:idx val="2"/>
          <c:order val="2"/>
          <c:tx>
            <c:strRef>
              <c:f>Sheet1!$D$1</c:f>
              <c:strCache>
                <c:ptCount val="1"/>
                <c:pt idx="0">
                  <c:v>10th Grade</c:v>
                </c:pt>
              </c:strCache>
            </c:strRef>
          </c:tx>
          <c:spPr>
            <a:ln>
              <a:solidFill>
                <a:schemeClr val="tx2">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Sheet1!$D$2:$D$9</c:f>
              <c:numCache>
                <c:formatCode>0%</c:formatCode>
                <c:ptCount val="8"/>
                <c:pt idx="0">
                  <c:v>0.44900000000000001</c:v>
                </c:pt>
                <c:pt idx="1">
                  <c:v>0.376</c:v>
                </c:pt>
                <c:pt idx="2" formatCode="0.0%">
                  <c:v>0.29299999999999998</c:v>
                </c:pt>
                <c:pt idx="3" formatCode="0.0%">
                  <c:v>0.32600000000000001</c:v>
                </c:pt>
                <c:pt idx="4" formatCode="0.0%">
                  <c:v>0.32800000000000001</c:v>
                </c:pt>
                <c:pt idx="5" formatCode="0.0%">
                  <c:v>0.317</c:v>
                </c:pt>
                <c:pt idx="6" formatCode="0.0%">
                  <c:v>0.27600000000000002</c:v>
                </c:pt>
                <c:pt idx="7" formatCode="0.0%">
                  <c:v>0.23300000000000001</c:v>
                </c:pt>
              </c:numCache>
            </c:numRef>
          </c:val>
          <c:smooth val="0"/>
        </c:ser>
        <c:ser>
          <c:idx val="3"/>
          <c:order val="3"/>
          <c:tx>
            <c:strRef>
              <c:f>Sheet1!$E$1</c:f>
              <c:strCache>
                <c:ptCount val="1"/>
                <c:pt idx="0">
                  <c:v>12th Grade</c:v>
                </c:pt>
              </c:strCache>
            </c:strRef>
          </c:tx>
          <c:spPr>
            <a:ln>
              <a:solidFill>
                <a:srgbClr val="000066"/>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Sheet1!$E$2:$E$9</c:f>
              <c:numCache>
                <c:formatCode>0%</c:formatCode>
                <c:ptCount val="8"/>
                <c:pt idx="0">
                  <c:v>0.52</c:v>
                </c:pt>
                <c:pt idx="1">
                  <c:v>0.46800000000000003</c:v>
                </c:pt>
                <c:pt idx="2" formatCode="0.0%">
                  <c:v>0.42799999999999999</c:v>
                </c:pt>
                <c:pt idx="3" formatCode="0.0%">
                  <c:v>0.42599999999999999</c:v>
                </c:pt>
                <c:pt idx="4" formatCode="0.0%">
                  <c:v>0.42099999999999999</c:v>
                </c:pt>
                <c:pt idx="5" formatCode="0.0%">
                  <c:v>0.40799999999999997</c:v>
                </c:pt>
                <c:pt idx="6" formatCode="0.0%">
                  <c:v>0.4</c:v>
                </c:pt>
                <c:pt idx="7" formatCode="0.0%">
                  <c:v>0.36099999999999999</c:v>
                </c:pt>
              </c:numCache>
            </c:numRef>
          </c:val>
          <c:smooth val="0"/>
        </c:ser>
        <c:dLbls>
          <c:showLegendKey val="0"/>
          <c:showVal val="0"/>
          <c:showCatName val="0"/>
          <c:showSerName val="0"/>
          <c:showPercent val="0"/>
          <c:showBubbleSize val="0"/>
        </c:dLbls>
        <c:marker val="1"/>
        <c:smooth val="0"/>
        <c:axId val="101571072"/>
        <c:axId val="84970880"/>
      </c:lineChart>
      <c:catAx>
        <c:axId val="101571072"/>
        <c:scaling>
          <c:orientation val="minMax"/>
        </c:scaling>
        <c:delete val="0"/>
        <c:axPos val="b"/>
        <c:numFmt formatCode="General" sourceLinked="1"/>
        <c:majorTickMark val="out"/>
        <c:minorTickMark val="none"/>
        <c:tickLblPos val="nextTo"/>
        <c:txPr>
          <a:bodyPr/>
          <a:lstStyle/>
          <a:p>
            <a:pPr>
              <a:defRPr sz="1200" b="1"/>
            </a:pPr>
            <a:endParaRPr lang="en-US"/>
          </a:p>
        </c:txPr>
        <c:crossAx val="84970880"/>
        <c:crosses val="autoZero"/>
        <c:auto val="1"/>
        <c:lblAlgn val="ctr"/>
        <c:lblOffset val="100"/>
        <c:noMultiLvlLbl val="0"/>
      </c:catAx>
      <c:valAx>
        <c:axId val="84970880"/>
        <c:scaling>
          <c:orientation val="minMax"/>
          <c:max val="0.60000000000000009"/>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01571072"/>
        <c:crosses val="autoZero"/>
        <c:crossBetween val="midCat"/>
        <c:minorUnit val="0.1"/>
      </c:valAx>
    </c:plotArea>
    <c:legend>
      <c:legendPos val="b"/>
      <c:layout>
        <c:manualLayout>
          <c:xMode val="edge"/>
          <c:yMode val="edge"/>
          <c:x val="5.5913099700807253E-2"/>
          <c:y val="0.90244011122941603"/>
          <c:w val="0.88223402217918723"/>
          <c:h val="8.0636894881819021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Skip</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Sheet1!$A$2:$A$5</c:f>
              <c:strCache>
                <c:ptCount val="4"/>
                <c:pt idx="0">
                  <c:v>6th Grade</c:v>
                </c:pt>
                <c:pt idx="1">
                  <c:v>8th Grade</c:v>
                </c:pt>
                <c:pt idx="2">
                  <c:v>10th Grade</c:v>
                </c:pt>
                <c:pt idx="3">
                  <c:v>12th Grade</c:v>
                </c:pt>
              </c:strCache>
            </c:strRef>
          </c:cat>
          <c:val>
            <c:numRef>
              <c:f>Sheet1!$B$2:$B$5</c:f>
              <c:numCache>
                <c:formatCode>0%</c:formatCode>
                <c:ptCount val="4"/>
                <c:pt idx="0">
                  <c:v>0.17330599999999999</c:v>
                </c:pt>
                <c:pt idx="1">
                  <c:v>0.15137900000000001</c:v>
                </c:pt>
                <c:pt idx="2">
                  <c:v>0.184866</c:v>
                </c:pt>
                <c:pt idx="3">
                  <c:v>0.24270600000000001</c:v>
                </c:pt>
              </c:numCache>
            </c:numRef>
          </c:val>
        </c:ser>
        <c:dLbls>
          <c:dLblPos val="outEnd"/>
          <c:showLegendKey val="0"/>
          <c:showVal val="1"/>
          <c:showCatName val="0"/>
          <c:showSerName val="0"/>
          <c:showPercent val="0"/>
          <c:showBubbleSize val="0"/>
        </c:dLbls>
        <c:gapWidth val="61"/>
        <c:axId val="127465984"/>
        <c:axId val="99716480"/>
      </c:barChart>
      <c:catAx>
        <c:axId val="127465984"/>
        <c:scaling>
          <c:orientation val="minMax"/>
        </c:scaling>
        <c:delete val="0"/>
        <c:axPos val="b"/>
        <c:numFmt formatCode="General" sourceLinked="1"/>
        <c:majorTickMark val="none"/>
        <c:minorTickMark val="none"/>
        <c:tickLblPos val="nextTo"/>
        <c:txPr>
          <a:bodyPr/>
          <a:lstStyle/>
          <a:p>
            <a:pPr>
              <a:defRPr sz="1200" b="1"/>
            </a:pPr>
            <a:endParaRPr lang="en-US"/>
          </a:p>
        </c:txPr>
        <c:crossAx val="99716480"/>
        <c:crosses val="autoZero"/>
        <c:auto val="1"/>
        <c:lblAlgn val="ctr"/>
        <c:lblOffset val="100"/>
        <c:noMultiLvlLbl val="0"/>
      </c:catAx>
      <c:valAx>
        <c:axId val="99716480"/>
        <c:scaling>
          <c:orientation val="minMax"/>
          <c:max val="0.60000000000000009"/>
          <c:min val="0"/>
        </c:scaling>
        <c:delete val="1"/>
        <c:axPos val="l"/>
        <c:numFmt formatCode="0%" sourceLinked="0"/>
        <c:majorTickMark val="out"/>
        <c:minorTickMark val="none"/>
        <c:tickLblPos val="nextTo"/>
        <c:crossAx val="12746598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Skipping school</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0.35934100000000002</c:v>
                </c:pt>
                <c:pt idx="1">
                  <c:v>0.40389599999999998</c:v>
                </c:pt>
                <c:pt idx="2">
                  <c:v>0.42887500000000001</c:v>
                </c:pt>
                <c:pt idx="3">
                  <c:v>0.51538499999999998</c:v>
                </c:pt>
                <c:pt idx="4">
                  <c:v>0.109569</c:v>
                </c:pt>
              </c:numCache>
            </c:numRef>
          </c:val>
        </c:ser>
        <c:dLbls>
          <c:dLblPos val="outEnd"/>
          <c:showLegendKey val="0"/>
          <c:showVal val="1"/>
          <c:showCatName val="0"/>
          <c:showSerName val="0"/>
          <c:showPercent val="0"/>
          <c:showBubbleSize val="0"/>
        </c:dLbls>
        <c:gapWidth val="61"/>
        <c:axId val="148510208"/>
        <c:axId val="99719936"/>
      </c:barChart>
      <c:catAx>
        <c:axId val="148510208"/>
        <c:scaling>
          <c:orientation val="minMax"/>
        </c:scaling>
        <c:delete val="0"/>
        <c:axPos val="b"/>
        <c:numFmt formatCode="General" sourceLinked="1"/>
        <c:majorTickMark val="none"/>
        <c:minorTickMark val="none"/>
        <c:tickLblPos val="nextTo"/>
        <c:txPr>
          <a:bodyPr/>
          <a:lstStyle/>
          <a:p>
            <a:pPr>
              <a:defRPr sz="1200" b="1"/>
            </a:pPr>
            <a:endParaRPr lang="en-US"/>
          </a:p>
        </c:txPr>
        <c:crossAx val="99719936"/>
        <c:crosses val="autoZero"/>
        <c:auto val="1"/>
        <c:lblAlgn val="ctr"/>
        <c:lblOffset val="100"/>
        <c:noMultiLvlLbl val="0"/>
      </c:catAx>
      <c:valAx>
        <c:axId val="99719936"/>
        <c:scaling>
          <c:orientation val="minMax"/>
          <c:max val="0.70000000000000007"/>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4851020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Skipped school</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0.27312500000000001</c:v>
                </c:pt>
                <c:pt idx="1">
                  <c:v>0.28940900000000003</c:v>
                </c:pt>
                <c:pt idx="2">
                  <c:v>0.12729499999999999</c:v>
                </c:pt>
              </c:numCache>
            </c:numRef>
          </c:val>
        </c:ser>
        <c:dLbls>
          <c:dLblPos val="outEnd"/>
          <c:showLegendKey val="0"/>
          <c:showVal val="1"/>
          <c:showCatName val="0"/>
          <c:showSerName val="0"/>
          <c:showPercent val="0"/>
          <c:showBubbleSize val="0"/>
        </c:dLbls>
        <c:gapWidth val="61"/>
        <c:axId val="127614464"/>
        <c:axId val="148647296"/>
      </c:barChart>
      <c:catAx>
        <c:axId val="127614464"/>
        <c:scaling>
          <c:orientation val="minMax"/>
        </c:scaling>
        <c:delete val="0"/>
        <c:axPos val="b"/>
        <c:numFmt formatCode="General" sourceLinked="1"/>
        <c:majorTickMark val="none"/>
        <c:minorTickMark val="none"/>
        <c:tickLblPos val="nextTo"/>
        <c:txPr>
          <a:bodyPr/>
          <a:lstStyle/>
          <a:p>
            <a:pPr>
              <a:defRPr sz="1200" b="1"/>
            </a:pPr>
            <a:endParaRPr lang="en-US"/>
          </a:p>
        </c:txPr>
        <c:crossAx val="148647296"/>
        <c:crosses val="autoZero"/>
        <c:auto val="1"/>
        <c:lblAlgn val="ctr"/>
        <c:lblOffset val="100"/>
        <c:noMultiLvlLbl val="0"/>
      </c:catAx>
      <c:valAx>
        <c:axId val="148647296"/>
        <c:scaling>
          <c:orientation val="minMax"/>
          <c:max val="0.5"/>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2761446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Skip</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Sheet1!$A$2:$A$5</c:f>
              <c:strCache>
                <c:ptCount val="4"/>
                <c:pt idx="0">
                  <c:v>6th Grade</c:v>
                </c:pt>
                <c:pt idx="1">
                  <c:v>8th Grade</c:v>
                </c:pt>
                <c:pt idx="2">
                  <c:v>10th Grade</c:v>
                </c:pt>
                <c:pt idx="3">
                  <c:v>12th Grade</c:v>
                </c:pt>
              </c:strCache>
            </c:strRef>
          </c:cat>
          <c:val>
            <c:numRef>
              <c:f>Sheet1!$B$2:$B$5</c:f>
              <c:numCache>
                <c:formatCode>0%</c:formatCode>
                <c:ptCount val="4"/>
                <c:pt idx="0">
                  <c:v>0.30438199999999999</c:v>
                </c:pt>
                <c:pt idx="1">
                  <c:v>0.30650100000000002</c:v>
                </c:pt>
                <c:pt idx="2">
                  <c:v>0.25141400000000003</c:v>
                </c:pt>
                <c:pt idx="3">
                  <c:v>0.18367</c:v>
                </c:pt>
              </c:numCache>
            </c:numRef>
          </c:val>
        </c:ser>
        <c:dLbls>
          <c:dLblPos val="outEnd"/>
          <c:showLegendKey val="0"/>
          <c:showVal val="1"/>
          <c:showCatName val="0"/>
          <c:showSerName val="0"/>
          <c:showPercent val="0"/>
          <c:showBubbleSize val="0"/>
        </c:dLbls>
        <c:gapWidth val="61"/>
        <c:axId val="148509184"/>
        <c:axId val="148649600"/>
      </c:barChart>
      <c:catAx>
        <c:axId val="148509184"/>
        <c:scaling>
          <c:orientation val="minMax"/>
        </c:scaling>
        <c:delete val="0"/>
        <c:axPos val="b"/>
        <c:numFmt formatCode="General" sourceLinked="1"/>
        <c:majorTickMark val="none"/>
        <c:minorTickMark val="none"/>
        <c:tickLblPos val="nextTo"/>
        <c:txPr>
          <a:bodyPr/>
          <a:lstStyle/>
          <a:p>
            <a:pPr>
              <a:defRPr sz="1200" b="1"/>
            </a:pPr>
            <a:endParaRPr lang="en-US"/>
          </a:p>
        </c:txPr>
        <c:crossAx val="148649600"/>
        <c:crosses val="autoZero"/>
        <c:auto val="1"/>
        <c:lblAlgn val="ctr"/>
        <c:lblOffset val="100"/>
        <c:noMultiLvlLbl val="0"/>
      </c:catAx>
      <c:valAx>
        <c:axId val="148649600"/>
        <c:scaling>
          <c:orientation val="minMax"/>
          <c:max val="0.60000000000000009"/>
          <c:min val="0"/>
        </c:scaling>
        <c:delete val="1"/>
        <c:axPos val="l"/>
        <c:numFmt formatCode="0%" sourceLinked="0"/>
        <c:majorTickMark val="out"/>
        <c:minorTickMark val="none"/>
        <c:tickLblPos val="nextTo"/>
        <c:crossAx val="14850918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3.026409051991142E-2"/>
          <c:w val="0.90998556909108252"/>
          <c:h val="0.84706309100143085"/>
        </c:manualLayout>
      </c:layout>
      <c:barChart>
        <c:barDir val="col"/>
        <c:grouping val="clustered"/>
        <c:varyColors val="0"/>
        <c:ser>
          <c:idx val="0"/>
          <c:order val="0"/>
          <c:tx>
            <c:strRef>
              <c:f>Sheet1!$B$1</c:f>
              <c:strCache>
                <c:ptCount val="1"/>
                <c:pt idx="0">
                  <c:v>Been bullied</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0.40286100000000002</c:v>
                </c:pt>
                <c:pt idx="1">
                  <c:v>0.46981600000000001</c:v>
                </c:pt>
                <c:pt idx="2">
                  <c:v>0.16781099999999999</c:v>
                </c:pt>
              </c:numCache>
            </c:numRef>
          </c:val>
        </c:ser>
        <c:dLbls>
          <c:dLblPos val="outEnd"/>
          <c:showLegendKey val="0"/>
          <c:showVal val="1"/>
          <c:showCatName val="0"/>
          <c:showSerName val="0"/>
          <c:showPercent val="0"/>
          <c:showBubbleSize val="0"/>
        </c:dLbls>
        <c:gapWidth val="61"/>
        <c:axId val="127618560"/>
        <c:axId val="148652032"/>
      </c:barChart>
      <c:catAx>
        <c:axId val="127618560"/>
        <c:scaling>
          <c:orientation val="minMax"/>
        </c:scaling>
        <c:delete val="0"/>
        <c:axPos val="b"/>
        <c:numFmt formatCode="General" sourceLinked="1"/>
        <c:majorTickMark val="none"/>
        <c:minorTickMark val="none"/>
        <c:tickLblPos val="nextTo"/>
        <c:txPr>
          <a:bodyPr/>
          <a:lstStyle/>
          <a:p>
            <a:pPr>
              <a:defRPr sz="1200" b="1"/>
            </a:pPr>
            <a:endParaRPr lang="en-US"/>
          </a:p>
        </c:txPr>
        <c:crossAx val="148652032"/>
        <c:crosses val="autoZero"/>
        <c:auto val="1"/>
        <c:lblAlgn val="ctr"/>
        <c:lblOffset val="100"/>
        <c:noMultiLvlLbl val="0"/>
      </c:catAx>
      <c:valAx>
        <c:axId val="148652032"/>
        <c:scaling>
          <c:orientation val="minMax"/>
          <c:max val="0.8"/>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2761856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Skipping school</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0.32416699999999998</c:v>
                </c:pt>
                <c:pt idx="1">
                  <c:v>0.31262000000000001</c:v>
                </c:pt>
                <c:pt idx="2">
                  <c:v>0.36774200000000001</c:v>
                </c:pt>
                <c:pt idx="3">
                  <c:v>0.40946500000000002</c:v>
                </c:pt>
                <c:pt idx="4">
                  <c:v>0.22017</c:v>
                </c:pt>
              </c:numCache>
            </c:numRef>
          </c:val>
        </c:ser>
        <c:dLbls>
          <c:dLblPos val="outEnd"/>
          <c:showLegendKey val="0"/>
          <c:showVal val="1"/>
          <c:showCatName val="0"/>
          <c:showSerName val="0"/>
          <c:showPercent val="0"/>
          <c:showBubbleSize val="0"/>
        </c:dLbls>
        <c:gapWidth val="61"/>
        <c:axId val="149299200"/>
        <c:axId val="148656640"/>
      </c:barChart>
      <c:catAx>
        <c:axId val="149299200"/>
        <c:scaling>
          <c:orientation val="minMax"/>
        </c:scaling>
        <c:delete val="0"/>
        <c:axPos val="b"/>
        <c:numFmt formatCode="General" sourceLinked="1"/>
        <c:majorTickMark val="none"/>
        <c:minorTickMark val="none"/>
        <c:tickLblPos val="nextTo"/>
        <c:txPr>
          <a:bodyPr/>
          <a:lstStyle/>
          <a:p>
            <a:pPr>
              <a:defRPr sz="1200" b="1"/>
            </a:pPr>
            <a:endParaRPr lang="en-US"/>
          </a:p>
        </c:txPr>
        <c:crossAx val="148656640"/>
        <c:crosses val="autoZero"/>
        <c:auto val="1"/>
        <c:lblAlgn val="ctr"/>
        <c:lblOffset val="100"/>
        <c:noMultiLvlLbl val="0"/>
      </c:catAx>
      <c:valAx>
        <c:axId val="148656640"/>
        <c:scaling>
          <c:orientation val="minMax"/>
          <c:max val="0.70000000000000007"/>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4929920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436717365632855E-2"/>
          <c:y val="1.9169321302407942E-2"/>
          <c:w val="0.92519890554334672"/>
          <c:h val="0.95178468005592232"/>
        </c:manualLayout>
      </c:layout>
      <c:pieChart>
        <c:varyColors val="1"/>
        <c:ser>
          <c:idx val="0"/>
          <c:order val="0"/>
          <c:tx>
            <c:strRef>
              <c:f>Sheet1!$B$1</c:f>
              <c:strCache>
                <c:ptCount val="1"/>
                <c:pt idx="0">
                  <c:v>Sales</c:v>
                </c:pt>
              </c:strCache>
            </c:strRef>
          </c:tx>
          <c:spPr>
            <a:ln>
              <a:solidFill>
                <a:schemeClr val="bg1"/>
              </a:solidFill>
            </a:ln>
          </c:spPr>
          <c:dPt>
            <c:idx val="0"/>
            <c:bubble3D val="0"/>
            <c:spPr>
              <a:solidFill>
                <a:srgbClr val="000066"/>
              </a:solidFill>
              <a:ln>
                <a:solidFill>
                  <a:schemeClr val="bg1"/>
                </a:solidFill>
              </a:ln>
            </c:spPr>
          </c:dPt>
          <c:dPt>
            <c:idx val="1"/>
            <c:bubble3D val="0"/>
            <c:spPr>
              <a:solidFill>
                <a:schemeClr val="accent1">
                  <a:lumMod val="75000"/>
                </a:schemeClr>
              </a:solidFill>
              <a:ln>
                <a:solidFill>
                  <a:schemeClr val="bg1"/>
                </a:solidFill>
              </a:ln>
            </c:spPr>
          </c:dPt>
          <c:dPt>
            <c:idx val="2"/>
            <c:bubble3D val="0"/>
            <c:spPr>
              <a:solidFill>
                <a:schemeClr val="tx2">
                  <a:lumMod val="40000"/>
                  <a:lumOff val="60000"/>
                </a:schemeClr>
              </a:solidFill>
              <a:ln>
                <a:solidFill>
                  <a:schemeClr val="bg1"/>
                </a:solidFill>
              </a:ln>
            </c:spPr>
          </c:dPt>
          <c:dPt>
            <c:idx val="3"/>
            <c:bubble3D val="0"/>
            <c:spPr>
              <a:solidFill>
                <a:schemeClr val="accent1">
                  <a:lumMod val="40000"/>
                  <a:lumOff val="60000"/>
                </a:schemeClr>
              </a:solidFill>
              <a:ln>
                <a:solidFill>
                  <a:schemeClr val="bg1"/>
                </a:solidFill>
              </a:ln>
            </c:spPr>
          </c:dPt>
          <c:cat>
            <c:strRef>
              <c:f>Sheet1!$A$2:$A$5</c:f>
              <c:strCache>
                <c:ptCount val="4"/>
                <c:pt idx="0">
                  <c:v>Very Easy</c:v>
                </c:pt>
                <c:pt idx="1">
                  <c:v>Sort of Easy</c:v>
                </c:pt>
                <c:pt idx="2">
                  <c:v>Sort of Hard</c:v>
                </c:pt>
                <c:pt idx="3">
                  <c:v>Very Hard</c:v>
                </c:pt>
              </c:strCache>
            </c:strRef>
          </c:cat>
          <c:val>
            <c:numRef>
              <c:f>Sheet1!$B$2:$B$5</c:f>
              <c:numCache>
                <c:formatCode>0.0%</c:formatCode>
                <c:ptCount val="4"/>
                <c:pt idx="0">
                  <c:v>8.1000000000000003E-2</c:v>
                </c:pt>
                <c:pt idx="1">
                  <c:v>9.2999999999999999E-2</c:v>
                </c:pt>
                <c:pt idx="2">
                  <c:v>0.20899999999999999</c:v>
                </c:pt>
                <c:pt idx="3">
                  <c:v>0.61699999999999999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76812111976E-2"/>
          <c:y val="2.5035028562573142E-2"/>
          <c:w val="0.90998556909108252"/>
          <c:h val="0.84706309100143085"/>
        </c:manualLayout>
      </c:layout>
      <c:barChart>
        <c:barDir val="col"/>
        <c:grouping val="clustered"/>
        <c:varyColors val="0"/>
        <c:ser>
          <c:idx val="0"/>
          <c:order val="0"/>
          <c:tx>
            <c:strRef>
              <c:f>Sheet1!$B$1</c:f>
              <c:strCache>
                <c:ptCount val="1"/>
                <c:pt idx="0">
                  <c:v>Adult Admissions </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0.221</c:v>
                </c:pt>
                <c:pt idx="1">
                  <c:v>0.22770000000000001</c:v>
                </c:pt>
                <c:pt idx="2">
                  <c:v>0.312</c:v>
                </c:pt>
                <c:pt idx="3">
                  <c:v>0.34100000000000003</c:v>
                </c:pt>
                <c:pt idx="4">
                  <c:v>4.8000000000000001E-2</c:v>
                </c:pt>
              </c:numCache>
            </c:numRef>
          </c:val>
        </c:ser>
        <c:dLbls>
          <c:dLblPos val="outEnd"/>
          <c:showLegendKey val="0"/>
          <c:showVal val="1"/>
          <c:showCatName val="0"/>
          <c:showSerName val="0"/>
          <c:showPercent val="0"/>
          <c:showBubbleSize val="0"/>
        </c:dLbls>
        <c:gapWidth val="61"/>
        <c:axId val="150360576"/>
        <c:axId val="150742144"/>
      </c:barChart>
      <c:catAx>
        <c:axId val="150360576"/>
        <c:scaling>
          <c:orientation val="minMax"/>
        </c:scaling>
        <c:delete val="0"/>
        <c:axPos val="b"/>
        <c:numFmt formatCode="General" sourceLinked="1"/>
        <c:majorTickMark val="none"/>
        <c:minorTickMark val="none"/>
        <c:tickLblPos val="nextTo"/>
        <c:txPr>
          <a:bodyPr/>
          <a:lstStyle/>
          <a:p>
            <a:pPr>
              <a:defRPr sz="1200" b="1"/>
            </a:pPr>
            <a:endParaRPr lang="en-US"/>
          </a:p>
        </c:txPr>
        <c:crossAx val="150742144"/>
        <c:crosses val="autoZero"/>
        <c:auto val="1"/>
        <c:lblAlgn val="ctr"/>
        <c:lblOffset val="100"/>
        <c:noMultiLvlLbl val="0"/>
      </c:catAx>
      <c:valAx>
        <c:axId val="150742144"/>
        <c:scaling>
          <c:orientation val="minMax"/>
          <c:max val="0.5"/>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defRPr sz="900">
                <a:solidFill>
                  <a:schemeClr val="tx1">
                    <a:lumMod val="65000"/>
                    <a:lumOff val="35000"/>
                  </a:schemeClr>
                </a:solidFill>
              </a:defRPr>
            </a:pPr>
            <a:endParaRPr lang="en-US"/>
          </a:p>
        </c:txPr>
        <c:crossAx val="150360576"/>
        <c:crosses val="autoZero"/>
        <c:crossBetween val="between"/>
        <c:majorUnit val="0.60000000000000009"/>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76812111976E-2"/>
          <c:y val="2.5035028562573142E-2"/>
          <c:w val="0.90998556909108252"/>
          <c:h val="0.84706309100143085"/>
        </c:manualLayout>
      </c:layout>
      <c:barChart>
        <c:barDir val="col"/>
        <c:grouping val="clustered"/>
        <c:varyColors val="0"/>
        <c:ser>
          <c:idx val="0"/>
          <c:order val="0"/>
          <c:tx>
            <c:strRef>
              <c:f>Sheet1!$B$1</c:f>
              <c:strCache>
                <c:ptCount val="1"/>
                <c:pt idx="0">
                  <c:v>%</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Considered suicide</c:v>
                </c:pt>
                <c:pt idx="2">
                  <c:v>Did not report poor mental health*</c:v>
                </c:pt>
              </c:strCache>
            </c:strRef>
          </c:cat>
          <c:val>
            <c:numRef>
              <c:f>Sheet1!$B$2:$B$4</c:f>
              <c:numCache>
                <c:formatCode>0%</c:formatCode>
                <c:ptCount val="3"/>
                <c:pt idx="0">
                  <c:v>0.16120000000000001</c:v>
                </c:pt>
                <c:pt idx="1">
                  <c:v>0.19550000000000001</c:v>
                </c:pt>
                <c:pt idx="2">
                  <c:v>6.8400000000000002E-2</c:v>
                </c:pt>
              </c:numCache>
            </c:numRef>
          </c:val>
        </c:ser>
        <c:dLbls>
          <c:dLblPos val="outEnd"/>
          <c:showLegendKey val="0"/>
          <c:showVal val="1"/>
          <c:showCatName val="0"/>
          <c:showSerName val="0"/>
          <c:showPercent val="0"/>
          <c:showBubbleSize val="0"/>
        </c:dLbls>
        <c:gapWidth val="61"/>
        <c:axId val="127097856"/>
        <c:axId val="150744448"/>
      </c:barChart>
      <c:catAx>
        <c:axId val="127097856"/>
        <c:scaling>
          <c:orientation val="minMax"/>
        </c:scaling>
        <c:delete val="0"/>
        <c:axPos val="b"/>
        <c:numFmt formatCode="General" sourceLinked="1"/>
        <c:majorTickMark val="none"/>
        <c:minorTickMark val="none"/>
        <c:tickLblPos val="nextTo"/>
        <c:txPr>
          <a:bodyPr/>
          <a:lstStyle/>
          <a:p>
            <a:pPr>
              <a:defRPr sz="1200" b="1"/>
            </a:pPr>
            <a:endParaRPr lang="en-US"/>
          </a:p>
        </c:txPr>
        <c:crossAx val="150744448"/>
        <c:crosses val="autoZero"/>
        <c:auto val="1"/>
        <c:lblAlgn val="ctr"/>
        <c:lblOffset val="100"/>
        <c:noMultiLvlLbl val="0"/>
      </c:catAx>
      <c:valAx>
        <c:axId val="150744448"/>
        <c:scaling>
          <c:orientation val="minMax"/>
          <c:max val="0.5"/>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defRPr sz="900">
                <a:solidFill>
                  <a:schemeClr val="tx1">
                    <a:lumMod val="65000"/>
                    <a:lumOff val="35000"/>
                  </a:schemeClr>
                </a:solidFill>
              </a:defRPr>
            </a:pPr>
            <a:endParaRPr lang="en-US"/>
          </a:p>
        </c:txPr>
        <c:crossAx val="127097856"/>
        <c:crosses val="autoZero"/>
        <c:crossBetween val="between"/>
        <c:majorUnit val="0.60000000000000009"/>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2E-2"/>
          <c:y val="3.3179012528936645E-2"/>
          <c:w val="0.90998556909108252"/>
          <c:h val="0.78774940734701726"/>
        </c:manualLayout>
      </c:layout>
      <c:lineChart>
        <c:grouping val="standard"/>
        <c:varyColors val="0"/>
        <c:ser>
          <c:idx val="0"/>
          <c:order val="0"/>
          <c:tx>
            <c:strRef>
              <c:f>Sheet1!$B$1</c:f>
              <c:strCache>
                <c:ptCount val="1"/>
                <c:pt idx="0">
                  <c:v>6th Grade</c:v>
                </c:pt>
              </c:strCache>
            </c:strRef>
          </c:tx>
          <c:spPr>
            <a:ln w="38100">
              <a:solidFill>
                <a:schemeClr val="tx2">
                  <a:lumMod val="20000"/>
                  <a:lumOff val="8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Sheet1!$B$2:$B$9</c:f>
              <c:numCache>
                <c:formatCode>0%</c:formatCode>
                <c:ptCount val="8"/>
                <c:pt idx="0">
                  <c:v>3.4000000000000002E-2</c:v>
                </c:pt>
                <c:pt idx="1">
                  <c:v>1.4999999999999999E-2</c:v>
                </c:pt>
                <c:pt idx="2">
                  <c:v>1.2999999999999999E-2</c:v>
                </c:pt>
                <c:pt idx="3">
                  <c:v>1.7000000000000001E-2</c:v>
                </c:pt>
                <c:pt idx="4">
                  <c:v>1.4999999999999999E-2</c:v>
                </c:pt>
                <c:pt idx="5">
                  <c:v>1.2E-2</c:v>
                </c:pt>
                <c:pt idx="6">
                  <c:v>1.6E-2</c:v>
                </c:pt>
                <c:pt idx="7">
                  <c:v>1.2E-2</c:v>
                </c:pt>
              </c:numCache>
            </c:numRef>
          </c:val>
          <c:smooth val="0"/>
        </c:ser>
        <c:ser>
          <c:idx val="1"/>
          <c:order val="1"/>
          <c:tx>
            <c:strRef>
              <c:f>Sheet1!$C$1</c:f>
              <c:strCache>
                <c:ptCount val="1"/>
                <c:pt idx="0">
                  <c:v>8th Grade</c:v>
                </c:pt>
              </c:strCache>
            </c:strRef>
          </c:tx>
          <c:spPr>
            <a:ln>
              <a:solidFill>
                <a:schemeClr val="accent1">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Sheet1!$C$2:$C$9</c:f>
              <c:numCache>
                <c:formatCode>0.0%</c:formatCode>
                <c:ptCount val="8"/>
                <c:pt idx="0">
                  <c:v>0.16500000000000001</c:v>
                </c:pt>
                <c:pt idx="1">
                  <c:v>0.12</c:v>
                </c:pt>
                <c:pt idx="2">
                  <c:v>0.104</c:v>
                </c:pt>
                <c:pt idx="3">
                  <c:v>9.1999999999999998E-2</c:v>
                </c:pt>
                <c:pt idx="4">
                  <c:v>7.0000000000000007E-2</c:v>
                </c:pt>
                <c:pt idx="5">
                  <c:v>8.3000000000000004E-2</c:v>
                </c:pt>
                <c:pt idx="6">
                  <c:v>9.5000000000000001E-2</c:v>
                </c:pt>
                <c:pt idx="7">
                  <c:v>9.4E-2</c:v>
                </c:pt>
              </c:numCache>
            </c:numRef>
          </c:val>
          <c:smooth val="0"/>
        </c:ser>
        <c:ser>
          <c:idx val="2"/>
          <c:order val="2"/>
          <c:tx>
            <c:strRef>
              <c:f>Sheet1!$D$1</c:f>
              <c:strCache>
                <c:ptCount val="1"/>
                <c:pt idx="0">
                  <c:v>10th Grade</c:v>
                </c:pt>
              </c:strCache>
            </c:strRef>
          </c:tx>
          <c:spPr>
            <a:ln>
              <a:solidFill>
                <a:schemeClr val="tx2">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Sheet1!$D$2:$D$9</c:f>
              <c:numCache>
                <c:formatCode>0.0%</c:formatCode>
                <c:ptCount val="8"/>
                <c:pt idx="0">
                  <c:v>0.26600000000000001</c:v>
                </c:pt>
                <c:pt idx="1">
                  <c:v>0.219</c:v>
                </c:pt>
                <c:pt idx="2">
                  <c:v>0.183</c:v>
                </c:pt>
                <c:pt idx="3">
                  <c:v>0.17100000000000001</c:v>
                </c:pt>
                <c:pt idx="4">
                  <c:v>0.183</c:v>
                </c:pt>
                <c:pt idx="5">
                  <c:v>0.191</c:v>
                </c:pt>
                <c:pt idx="6">
                  <c:v>0.2</c:v>
                </c:pt>
                <c:pt idx="7">
                  <c:v>0.193</c:v>
                </c:pt>
              </c:numCache>
            </c:numRef>
          </c:val>
          <c:smooth val="0"/>
        </c:ser>
        <c:ser>
          <c:idx val="3"/>
          <c:order val="3"/>
          <c:tx>
            <c:strRef>
              <c:f>Sheet1!$E$1</c:f>
              <c:strCache>
                <c:ptCount val="1"/>
                <c:pt idx="0">
                  <c:v>12th Grade</c:v>
                </c:pt>
              </c:strCache>
            </c:strRef>
          </c:tx>
          <c:spPr>
            <a:ln>
              <a:solidFill>
                <a:srgbClr val="000066"/>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Sheet1!$E$2:$E$9</c:f>
              <c:numCache>
                <c:formatCode>0.0%</c:formatCode>
                <c:ptCount val="8"/>
                <c:pt idx="0">
                  <c:v>0.28699999999999998</c:v>
                </c:pt>
                <c:pt idx="1">
                  <c:v>0.24399999999999999</c:v>
                </c:pt>
                <c:pt idx="2">
                  <c:v>0.246</c:v>
                </c:pt>
                <c:pt idx="3">
                  <c:v>0.19500000000000001</c:v>
                </c:pt>
                <c:pt idx="4">
                  <c:v>0.216</c:v>
                </c:pt>
                <c:pt idx="5">
                  <c:v>0.23400000000000001</c:v>
                </c:pt>
                <c:pt idx="6">
                  <c:v>0.26300000000000001</c:v>
                </c:pt>
                <c:pt idx="7">
                  <c:v>0.26700000000000002</c:v>
                </c:pt>
              </c:numCache>
            </c:numRef>
          </c:val>
          <c:smooth val="0"/>
        </c:ser>
        <c:dLbls>
          <c:showLegendKey val="0"/>
          <c:showVal val="0"/>
          <c:showCatName val="0"/>
          <c:showSerName val="0"/>
          <c:showPercent val="0"/>
          <c:showBubbleSize val="0"/>
        </c:dLbls>
        <c:marker val="1"/>
        <c:smooth val="0"/>
        <c:axId val="117716992"/>
        <c:axId val="84973184"/>
      </c:lineChart>
      <c:catAx>
        <c:axId val="117716992"/>
        <c:scaling>
          <c:orientation val="minMax"/>
        </c:scaling>
        <c:delete val="0"/>
        <c:axPos val="b"/>
        <c:numFmt formatCode="General" sourceLinked="1"/>
        <c:majorTickMark val="out"/>
        <c:minorTickMark val="none"/>
        <c:tickLblPos val="nextTo"/>
        <c:txPr>
          <a:bodyPr/>
          <a:lstStyle/>
          <a:p>
            <a:pPr>
              <a:defRPr sz="1200" b="1"/>
            </a:pPr>
            <a:endParaRPr lang="en-US"/>
          </a:p>
        </c:txPr>
        <c:crossAx val="84973184"/>
        <c:crosses val="autoZero"/>
        <c:auto val="1"/>
        <c:lblAlgn val="ctr"/>
        <c:lblOffset val="100"/>
        <c:noMultiLvlLbl val="0"/>
      </c:catAx>
      <c:valAx>
        <c:axId val="84973184"/>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17716992"/>
        <c:crosses val="autoZero"/>
        <c:crossBetween val="midCat"/>
        <c:minorUnit val="0.1"/>
      </c:valAx>
    </c:plotArea>
    <c:legend>
      <c:legendPos val="b"/>
      <c:layout>
        <c:manualLayout>
          <c:xMode val="edge"/>
          <c:yMode val="edge"/>
          <c:x val="5.5913099700807253E-2"/>
          <c:y val="0.90244011122941603"/>
          <c:w val="0.89999996896018808"/>
          <c:h val="8.8341195691646515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2E-2"/>
          <c:y val="3.3179012528936645E-2"/>
          <c:w val="0.90998556909108252"/>
          <c:h val="0.78774940734701726"/>
        </c:manualLayout>
      </c:layout>
      <c:lineChart>
        <c:grouping val="standard"/>
        <c:varyColors val="0"/>
        <c:ser>
          <c:idx val="0"/>
          <c:order val="0"/>
          <c:tx>
            <c:strRef>
              <c:f>Sheet1!$B$1</c:f>
              <c:strCache>
                <c:ptCount val="1"/>
                <c:pt idx="0">
                  <c:v>8th Grade</c:v>
                </c:pt>
              </c:strCache>
            </c:strRef>
          </c:tx>
          <c:spPr>
            <a:ln w="38100">
              <a:solidFill>
                <a:schemeClr val="accent1">
                  <a:lumMod val="40000"/>
                  <a:lumOff val="6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Sheet1!$B$2:$B$7</c:f>
              <c:numCache>
                <c:formatCode>0%</c:formatCode>
                <c:ptCount val="6"/>
                <c:pt idx="0">
                  <c:v>0.12989300000000001</c:v>
                </c:pt>
                <c:pt idx="1">
                  <c:v>0.123185</c:v>
                </c:pt>
                <c:pt idx="2">
                  <c:v>9.9349000000000007E-2</c:v>
                </c:pt>
                <c:pt idx="3">
                  <c:v>0.116477</c:v>
                </c:pt>
                <c:pt idx="4">
                  <c:v>0.13228999999999999</c:v>
                </c:pt>
                <c:pt idx="5">
                  <c:v>0.157112</c:v>
                </c:pt>
              </c:numCache>
            </c:numRef>
          </c:val>
          <c:smooth val="0"/>
        </c:ser>
        <c:ser>
          <c:idx val="1"/>
          <c:order val="1"/>
          <c:tx>
            <c:strRef>
              <c:f>Sheet1!$C$1</c:f>
              <c:strCache>
                <c:ptCount val="1"/>
                <c:pt idx="0">
                  <c:v>10th Grade</c:v>
                </c:pt>
              </c:strCache>
            </c:strRef>
          </c:tx>
          <c:spPr>
            <a:ln>
              <a:solidFill>
                <a:schemeClr val="tx2">
                  <a:lumMod val="60000"/>
                  <a:lumOff val="4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Sheet1!$C$2:$C$7</c:f>
              <c:numCache>
                <c:formatCode>0%</c:formatCode>
                <c:ptCount val="6"/>
                <c:pt idx="0">
                  <c:v>0.262179</c:v>
                </c:pt>
                <c:pt idx="1">
                  <c:v>0.230935</c:v>
                </c:pt>
                <c:pt idx="2">
                  <c:v>0.25324000000000002</c:v>
                </c:pt>
                <c:pt idx="3">
                  <c:v>0.28334900000000002</c:v>
                </c:pt>
                <c:pt idx="4">
                  <c:v>0.30049900000000002</c:v>
                </c:pt>
                <c:pt idx="5">
                  <c:v>0.32209700000000002</c:v>
                </c:pt>
              </c:numCache>
            </c:numRef>
          </c:val>
          <c:smooth val="0"/>
        </c:ser>
        <c:ser>
          <c:idx val="2"/>
          <c:order val="2"/>
          <c:tx>
            <c:strRef>
              <c:f>Sheet1!$D$1</c:f>
              <c:strCache>
                <c:ptCount val="1"/>
                <c:pt idx="0">
                  <c:v>12th Grade</c:v>
                </c:pt>
              </c:strCache>
            </c:strRef>
          </c:tx>
          <c:spPr>
            <a:ln>
              <a:solidFill>
                <a:srgbClr val="000066"/>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Sheet1!$D$2:$D$7</c:f>
              <c:numCache>
                <c:formatCode>0%</c:formatCode>
                <c:ptCount val="6"/>
                <c:pt idx="0">
                  <c:v>0.33856599999999998</c:v>
                </c:pt>
                <c:pt idx="1">
                  <c:v>0.30980799999999997</c:v>
                </c:pt>
                <c:pt idx="2">
                  <c:v>0.31490200000000002</c:v>
                </c:pt>
                <c:pt idx="3">
                  <c:v>0.36297400000000002</c:v>
                </c:pt>
                <c:pt idx="4">
                  <c:v>0.40445399999999998</c:v>
                </c:pt>
                <c:pt idx="5">
                  <c:v>0.447106</c:v>
                </c:pt>
              </c:numCache>
            </c:numRef>
          </c:val>
          <c:smooth val="0"/>
        </c:ser>
        <c:dLbls>
          <c:showLegendKey val="0"/>
          <c:showVal val="0"/>
          <c:showCatName val="0"/>
          <c:showSerName val="0"/>
          <c:showPercent val="0"/>
          <c:showBubbleSize val="0"/>
        </c:dLbls>
        <c:marker val="1"/>
        <c:smooth val="0"/>
        <c:axId val="117725184"/>
        <c:axId val="84959808"/>
      </c:lineChart>
      <c:catAx>
        <c:axId val="117725184"/>
        <c:scaling>
          <c:orientation val="minMax"/>
        </c:scaling>
        <c:delete val="0"/>
        <c:axPos val="b"/>
        <c:numFmt formatCode="General" sourceLinked="1"/>
        <c:majorTickMark val="out"/>
        <c:minorTickMark val="none"/>
        <c:tickLblPos val="nextTo"/>
        <c:txPr>
          <a:bodyPr/>
          <a:lstStyle/>
          <a:p>
            <a:pPr>
              <a:defRPr sz="1200" b="1"/>
            </a:pPr>
            <a:endParaRPr lang="en-US"/>
          </a:p>
        </c:txPr>
        <c:crossAx val="84959808"/>
        <c:crosses val="autoZero"/>
        <c:auto val="1"/>
        <c:lblAlgn val="ctr"/>
        <c:lblOffset val="100"/>
        <c:noMultiLvlLbl val="0"/>
      </c:catAx>
      <c:valAx>
        <c:axId val="84959808"/>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17725184"/>
        <c:crosses val="autoZero"/>
        <c:crossBetween val="midCat"/>
        <c:minorUnit val="0.1"/>
      </c:valAx>
    </c:plotArea>
    <c:legend>
      <c:legendPos val="b"/>
      <c:layout>
        <c:manualLayout>
          <c:xMode val="edge"/>
          <c:yMode val="edge"/>
          <c:x val="5.5913099700807253E-2"/>
          <c:y val="0.90244011122941603"/>
          <c:w val="0.88223402217918723"/>
          <c:h val="8.0636894881819021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2E-2"/>
          <c:y val="3.3179012528936645E-2"/>
          <c:w val="0.90998556909108252"/>
          <c:h val="0.78774940734701726"/>
        </c:manualLayout>
      </c:layout>
      <c:lineChart>
        <c:grouping val="standard"/>
        <c:varyColors val="0"/>
        <c:ser>
          <c:idx val="0"/>
          <c:order val="0"/>
          <c:tx>
            <c:strRef>
              <c:f>Sheet1!$B$1</c:f>
              <c:strCache>
                <c:ptCount val="1"/>
                <c:pt idx="0">
                  <c:v>8th Grade</c:v>
                </c:pt>
              </c:strCache>
            </c:strRef>
          </c:tx>
          <c:spPr>
            <a:ln w="38100">
              <a:solidFill>
                <a:schemeClr val="accent1">
                  <a:lumMod val="40000"/>
                  <a:lumOff val="6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Sheet1!$B$2:$B$7</c:f>
              <c:numCache>
                <c:formatCode>0%</c:formatCode>
                <c:ptCount val="6"/>
                <c:pt idx="0">
                  <c:v>0.13403899999999999</c:v>
                </c:pt>
                <c:pt idx="1">
                  <c:v>0.12903200000000001</c:v>
                </c:pt>
                <c:pt idx="2">
                  <c:v>0.117298</c:v>
                </c:pt>
                <c:pt idx="3">
                  <c:v>0.15554999999999999</c:v>
                </c:pt>
                <c:pt idx="4">
                  <c:v>0.18062800000000001</c:v>
                </c:pt>
                <c:pt idx="5">
                  <c:v>0.20283300000000001</c:v>
                </c:pt>
              </c:numCache>
            </c:numRef>
          </c:val>
          <c:smooth val="0"/>
        </c:ser>
        <c:ser>
          <c:idx val="1"/>
          <c:order val="1"/>
          <c:tx>
            <c:strRef>
              <c:f>Sheet1!$C$1</c:f>
              <c:strCache>
                <c:ptCount val="1"/>
                <c:pt idx="0">
                  <c:v>10th Grade</c:v>
                </c:pt>
              </c:strCache>
            </c:strRef>
          </c:tx>
          <c:spPr>
            <a:ln>
              <a:solidFill>
                <a:schemeClr val="tx2">
                  <a:lumMod val="60000"/>
                  <a:lumOff val="4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Sheet1!$C$2:$C$7</c:f>
              <c:numCache>
                <c:formatCode>0%</c:formatCode>
                <c:ptCount val="6"/>
                <c:pt idx="0">
                  <c:v>0.17129800000000001</c:v>
                </c:pt>
                <c:pt idx="1">
                  <c:v>0.16592199999999999</c:v>
                </c:pt>
                <c:pt idx="2">
                  <c:v>0.18235000000000001</c:v>
                </c:pt>
                <c:pt idx="3">
                  <c:v>0.24435599999999999</c:v>
                </c:pt>
                <c:pt idx="4">
                  <c:v>0.28342099999999998</c:v>
                </c:pt>
                <c:pt idx="5">
                  <c:v>0.30318499999999998</c:v>
                </c:pt>
              </c:numCache>
            </c:numRef>
          </c:val>
          <c:smooth val="0"/>
        </c:ser>
        <c:ser>
          <c:idx val="2"/>
          <c:order val="2"/>
          <c:tx>
            <c:strRef>
              <c:f>Sheet1!$D$1</c:f>
              <c:strCache>
                <c:ptCount val="1"/>
                <c:pt idx="0">
                  <c:v>12th Grade</c:v>
                </c:pt>
              </c:strCache>
            </c:strRef>
          </c:tx>
          <c:spPr>
            <a:ln>
              <a:solidFill>
                <a:srgbClr val="000066"/>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Sheet1!$D$2:$D$7</c:f>
              <c:numCache>
                <c:formatCode>0%</c:formatCode>
                <c:ptCount val="6"/>
                <c:pt idx="0">
                  <c:v>0.215943</c:v>
                </c:pt>
                <c:pt idx="1">
                  <c:v>0.19738700000000001</c:v>
                </c:pt>
                <c:pt idx="2">
                  <c:v>0.208733</c:v>
                </c:pt>
                <c:pt idx="3">
                  <c:v>0.30369800000000002</c:v>
                </c:pt>
                <c:pt idx="4">
                  <c:v>0.35933599999999999</c:v>
                </c:pt>
                <c:pt idx="5">
                  <c:v>0.38713900000000001</c:v>
                </c:pt>
              </c:numCache>
            </c:numRef>
          </c:val>
          <c:smooth val="0"/>
        </c:ser>
        <c:dLbls>
          <c:showLegendKey val="0"/>
          <c:showVal val="0"/>
          <c:showCatName val="0"/>
          <c:showSerName val="0"/>
          <c:showPercent val="0"/>
          <c:showBubbleSize val="0"/>
        </c:dLbls>
        <c:marker val="1"/>
        <c:smooth val="0"/>
        <c:axId val="119117824"/>
        <c:axId val="84962688"/>
      </c:lineChart>
      <c:catAx>
        <c:axId val="119117824"/>
        <c:scaling>
          <c:orientation val="minMax"/>
        </c:scaling>
        <c:delete val="0"/>
        <c:axPos val="b"/>
        <c:numFmt formatCode="General" sourceLinked="1"/>
        <c:majorTickMark val="out"/>
        <c:minorTickMark val="none"/>
        <c:tickLblPos val="nextTo"/>
        <c:txPr>
          <a:bodyPr/>
          <a:lstStyle/>
          <a:p>
            <a:pPr>
              <a:defRPr sz="1200" b="1"/>
            </a:pPr>
            <a:endParaRPr lang="en-US"/>
          </a:p>
        </c:txPr>
        <c:crossAx val="84962688"/>
        <c:crosses val="autoZero"/>
        <c:auto val="1"/>
        <c:lblAlgn val="ctr"/>
        <c:lblOffset val="100"/>
        <c:noMultiLvlLbl val="0"/>
      </c:catAx>
      <c:valAx>
        <c:axId val="84962688"/>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19117824"/>
        <c:crosses val="autoZero"/>
        <c:crossBetween val="midCat"/>
        <c:minorUnit val="0.1"/>
      </c:valAx>
    </c:plotArea>
    <c:legend>
      <c:legendPos val="b"/>
      <c:layout>
        <c:manualLayout>
          <c:xMode val="edge"/>
          <c:yMode val="edge"/>
          <c:x val="5.5913099700807253E-2"/>
          <c:y val="0.90244011122941603"/>
          <c:w val="0.88223402217918723"/>
          <c:h val="8.0636894881819021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670830707100512E-2"/>
          <c:y val="0.13325117927894314"/>
          <c:w val="0.92483357954536594"/>
          <c:h val="0.70117432260733148"/>
        </c:manualLayout>
      </c:layout>
      <c:barChart>
        <c:barDir val="col"/>
        <c:grouping val="clustered"/>
        <c:varyColors val="0"/>
        <c:ser>
          <c:idx val="0"/>
          <c:order val="0"/>
          <c:tx>
            <c:strRef>
              <c:f>Sheet1!$B$1</c:f>
              <c:strCache>
                <c:ptCount val="1"/>
                <c:pt idx="0">
                  <c:v>8th Grade</c:v>
                </c:pt>
              </c:strCache>
            </c:strRef>
          </c:tx>
          <c:spPr>
            <a:solidFill>
              <a:srgbClr val="000066"/>
            </a:solidFill>
            <a:ln w="38100">
              <a:no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Sheet1!$B$2:$B$5</c:f>
              <c:numCache>
                <c:formatCode>0%</c:formatCode>
                <c:ptCount val="4"/>
                <c:pt idx="0">
                  <c:v>0.25900000000000001</c:v>
                </c:pt>
                <c:pt idx="1">
                  <c:v>0.16900000000000001</c:v>
                </c:pt>
                <c:pt idx="2">
                  <c:v>0.13500000000000001</c:v>
                </c:pt>
                <c:pt idx="3">
                  <c:v>8.4000000000000005E-2</c:v>
                </c:pt>
              </c:numCache>
            </c:numRef>
          </c:val>
        </c:ser>
        <c:ser>
          <c:idx val="1"/>
          <c:order val="1"/>
          <c:tx>
            <c:strRef>
              <c:f>Sheet1!$C$1</c:f>
              <c:strCache>
                <c:ptCount val="1"/>
                <c:pt idx="0">
                  <c:v>10th Grade</c:v>
                </c:pt>
              </c:strCache>
            </c:strRef>
          </c:tx>
          <c:spPr>
            <a:solidFill>
              <a:schemeClr val="accent1">
                <a:lumMod val="60000"/>
                <a:lumOff val="40000"/>
              </a:schemeClr>
            </a:solidFill>
            <a:ln>
              <a:solidFill>
                <a:schemeClr val="accent1">
                  <a:lumMod val="60000"/>
                  <a:lumOff val="40000"/>
                </a:schemeClr>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Sheet1!$C$2:$C$5</c:f>
              <c:numCache>
                <c:formatCode>0%</c:formatCode>
                <c:ptCount val="4"/>
                <c:pt idx="0">
                  <c:v>0.309</c:v>
                </c:pt>
                <c:pt idx="1">
                  <c:v>0.188</c:v>
                </c:pt>
                <c:pt idx="2">
                  <c:v>0.14299999999999999</c:v>
                </c:pt>
                <c:pt idx="3">
                  <c:v>7.8E-2</c:v>
                </c:pt>
              </c:numCache>
            </c:numRef>
          </c:val>
        </c:ser>
        <c:ser>
          <c:idx val="2"/>
          <c:order val="2"/>
          <c:tx>
            <c:strRef>
              <c:f>Sheet1!$D$1</c:f>
              <c:strCache>
                <c:ptCount val="1"/>
                <c:pt idx="0">
                  <c:v>12th grade</c:v>
                </c:pt>
              </c:strCache>
            </c:strRef>
          </c:tx>
          <c:spPr>
            <a:solidFill>
              <a:schemeClr val="accent1">
                <a:lumMod val="20000"/>
                <a:lumOff val="80000"/>
              </a:schemeClr>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Sheet1!$D$2:$D$5</c:f>
              <c:numCache>
                <c:formatCode>0%</c:formatCode>
                <c:ptCount val="4"/>
                <c:pt idx="0">
                  <c:v>0.30399999999999999</c:v>
                </c:pt>
                <c:pt idx="1">
                  <c:v>0.16700000000000001</c:v>
                </c:pt>
                <c:pt idx="2">
                  <c:v>0.13700000000000001</c:v>
                </c:pt>
                <c:pt idx="3">
                  <c:v>6.3E-2</c:v>
                </c:pt>
              </c:numCache>
            </c:numRef>
          </c:val>
        </c:ser>
        <c:dLbls>
          <c:dLblPos val="outEnd"/>
          <c:showLegendKey val="0"/>
          <c:showVal val="1"/>
          <c:showCatName val="0"/>
          <c:showSerName val="0"/>
          <c:showPercent val="0"/>
          <c:showBubbleSize val="0"/>
        </c:dLbls>
        <c:gapWidth val="29"/>
        <c:axId val="119119360"/>
        <c:axId val="84965568"/>
      </c:barChart>
      <c:catAx>
        <c:axId val="119119360"/>
        <c:scaling>
          <c:orientation val="minMax"/>
        </c:scaling>
        <c:delete val="0"/>
        <c:axPos val="b"/>
        <c:numFmt formatCode="General" sourceLinked="1"/>
        <c:majorTickMark val="none"/>
        <c:minorTickMark val="none"/>
        <c:tickLblPos val="nextTo"/>
        <c:txPr>
          <a:bodyPr/>
          <a:lstStyle/>
          <a:p>
            <a:pPr>
              <a:defRPr sz="1200" b="1"/>
            </a:pPr>
            <a:endParaRPr lang="en-US"/>
          </a:p>
        </c:txPr>
        <c:crossAx val="84965568"/>
        <c:crosses val="autoZero"/>
        <c:auto val="1"/>
        <c:lblAlgn val="ctr"/>
        <c:lblOffset val="100"/>
        <c:noMultiLvlLbl val="0"/>
      </c:catAx>
      <c:valAx>
        <c:axId val="84965568"/>
        <c:scaling>
          <c:orientation val="minMax"/>
          <c:max val="0.4"/>
          <c:min val="0"/>
        </c:scaling>
        <c:delete val="0"/>
        <c:axPos val="l"/>
        <c:numFmt formatCode="0%" sourceLinked="0"/>
        <c:majorTickMark val="out"/>
        <c:minorTickMark val="none"/>
        <c:tickLblPos val="none"/>
        <c:crossAx val="119119360"/>
        <c:crosses val="autoZero"/>
        <c:crossBetween val="between"/>
        <c:minorUnit val="0.1"/>
      </c:valAx>
      <c:spPr>
        <a:noFill/>
        <a:ln w="25400">
          <a:noFill/>
        </a:ln>
      </c:spPr>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670830707100512E-2"/>
          <c:y val="0.13325117927894314"/>
          <c:w val="0.92483357954536594"/>
          <c:h val="0.79465930874597668"/>
        </c:manualLayout>
      </c:layout>
      <c:barChart>
        <c:barDir val="col"/>
        <c:grouping val="clustered"/>
        <c:varyColors val="0"/>
        <c:ser>
          <c:idx val="0"/>
          <c:order val="0"/>
          <c:tx>
            <c:strRef>
              <c:f>Sheet1!$B$1</c:f>
              <c:strCache>
                <c:ptCount val="1"/>
                <c:pt idx="0">
                  <c:v>Alcohol</c:v>
                </c:pt>
              </c:strCache>
            </c:strRef>
          </c:tx>
          <c:spPr>
            <a:solidFill>
              <a:srgbClr val="000066"/>
            </a:solidFill>
            <a:ln w="38100">
              <a:solidFill>
                <a:schemeClr val="bg1"/>
              </a:solidFill>
            </a:ln>
          </c:spPr>
          <c:invertIfNegative val="0"/>
          <c:dPt>
            <c:idx val="1"/>
            <c:invertIfNegative val="0"/>
            <c:bubble3D val="0"/>
            <c:spPr>
              <a:solidFill>
                <a:schemeClr val="accent1">
                  <a:lumMod val="40000"/>
                  <a:lumOff val="60000"/>
                </a:schemeClr>
              </a:solidFill>
              <a:ln w="38100">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Sheet1!$B$2:$B$3</c:f>
              <c:numCache>
                <c:formatCode>0%</c:formatCode>
                <c:ptCount val="2"/>
                <c:pt idx="0">
                  <c:v>0.35699999999999998</c:v>
                </c:pt>
                <c:pt idx="1">
                  <c:v>0.17799999999999999</c:v>
                </c:pt>
              </c:numCache>
            </c:numRef>
          </c:val>
        </c:ser>
        <c:ser>
          <c:idx val="1"/>
          <c:order val="1"/>
          <c:tx>
            <c:strRef>
              <c:f>Sheet1!$C$1</c:f>
              <c:strCache>
                <c:ptCount val="1"/>
                <c:pt idx="0">
                  <c:v>Marijuana</c:v>
                </c:pt>
              </c:strCache>
            </c:strRef>
          </c:tx>
          <c:spPr>
            <a:solidFill>
              <a:schemeClr val="accent1">
                <a:lumMod val="60000"/>
                <a:lumOff val="40000"/>
              </a:schemeClr>
            </a:solidFill>
            <a:ln>
              <a:solidFill>
                <a:schemeClr val="bg1"/>
              </a:solidFill>
            </a:ln>
          </c:spPr>
          <c:invertIfNegative val="0"/>
          <c:dPt>
            <c:idx val="0"/>
            <c:invertIfNegative val="0"/>
            <c:bubble3D val="0"/>
            <c:spPr>
              <a:solidFill>
                <a:srgbClr val="000066"/>
              </a:solidFill>
              <a:ln>
                <a:solidFill>
                  <a:schemeClr val="bg1"/>
                </a:solidFill>
              </a:ln>
            </c:spPr>
          </c:dPt>
          <c:dPt>
            <c:idx val="1"/>
            <c:invertIfNegative val="0"/>
            <c:bubble3D val="0"/>
            <c:spPr>
              <a:solidFill>
                <a:schemeClr val="accent1">
                  <a:lumMod val="40000"/>
                  <a:lumOff val="60000"/>
                </a:schemeClr>
              </a:solidFill>
              <a:ln>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Sheet1!$C$2:$C$3</c:f>
              <c:numCache>
                <c:formatCode>0%</c:formatCode>
                <c:ptCount val="2"/>
                <c:pt idx="0">
                  <c:v>0.30399999999999999</c:v>
                </c:pt>
                <c:pt idx="1">
                  <c:v>0.14199999999999999</c:v>
                </c:pt>
              </c:numCache>
            </c:numRef>
          </c:val>
        </c:ser>
        <c:ser>
          <c:idx val="2"/>
          <c:order val="2"/>
          <c:tx>
            <c:strRef>
              <c:f>Sheet1!$D$1</c:f>
              <c:strCache>
                <c:ptCount val="1"/>
                <c:pt idx="0">
                  <c:v>Tobacco</c:v>
                </c:pt>
              </c:strCache>
            </c:strRef>
          </c:tx>
          <c:spPr>
            <a:solidFill>
              <a:srgbClr val="000066"/>
            </a:solidFill>
            <a:ln w="38100">
              <a:solidFill>
                <a:schemeClr val="bg1"/>
              </a:solidFill>
            </a:ln>
          </c:spPr>
          <c:invertIfNegative val="0"/>
          <c:dPt>
            <c:idx val="1"/>
            <c:invertIfNegative val="0"/>
            <c:bubble3D val="0"/>
            <c:spPr>
              <a:solidFill>
                <a:schemeClr val="accent1">
                  <a:lumMod val="40000"/>
                  <a:lumOff val="60000"/>
                </a:schemeClr>
              </a:solidFill>
              <a:ln w="38100">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Sheet1!$D$2:$D$3</c:f>
              <c:numCache>
                <c:formatCode>0%</c:formatCode>
                <c:ptCount val="2"/>
                <c:pt idx="0">
                  <c:v>0.191</c:v>
                </c:pt>
                <c:pt idx="1">
                  <c:v>7.9000000000000001E-2</c:v>
                </c:pt>
              </c:numCache>
            </c:numRef>
          </c:val>
        </c:ser>
        <c:ser>
          <c:idx val="3"/>
          <c:order val="3"/>
          <c:tx>
            <c:strRef>
              <c:f>Sheet1!$E$1</c:f>
              <c:strCache>
                <c:ptCount val="1"/>
                <c:pt idx="0">
                  <c:v>Prescription Pain Killer</c:v>
                </c:pt>
              </c:strCache>
            </c:strRef>
          </c:tx>
          <c:spPr>
            <a:solidFill>
              <a:srgbClr val="000066"/>
            </a:solidFill>
            <a:ln w="38100"/>
          </c:spPr>
          <c:invertIfNegative val="0"/>
          <c:dPt>
            <c:idx val="1"/>
            <c:invertIfNegative val="0"/>
            <c:bubble3D val="0"/>
            <c:spPr>
              <a:solidFill>
                <a:schemeClr val="accent1">
                  <a:lumMod val="40000"/>
                  <a:lumOff val="60000"/>
                </a:schemeClr>
              </a:solidFill>
              <a:ln w="38100"/>
            </c:spPr>
          </c:dPt>
          <c:dLbls>
            <c:dLbl>
              <c:idx val="0"/>
              <c:spPr/>
              <c:txPr>
                <a:bodyPr/>
                <a:lstStyle/>
                <a:p>
                  <a:pPr>
                    <a:defRPr sz="1400"/>
                  </a:pPr>
                  <a:endParaRPr lang="en-US"/>
                </a:p>
              </c:txPr>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Sheet1!$E$2:$E$3</c:f>
              <c:numCache>
                <c:formatCode>0%</c:formatCode>
                <c:ptCount val="2"/>
                <c:pt idx="0">
                  <c:v>0.11899999999999999</c:v>
                </c:pt>
                <c:pt idx="1">
                  <c:v>3.3000000000000002E-2</c:v>
                </c:pt>
              </c:numCache>
            </c:numRef>
          </c:val>
        </c:ser>
        <c:dLbls>
          <c:dLblPos val="outEnd"/>
          <c:showLegendKey val="0"/>
          <c:showVal val="1"/>
          <c:showCatName val="0"/>
          <c:showSerName val="0"/>
          <c:showPercent val="0"/>
          <c:showBubbleSize val="0"/>
        </c:dLbls>
        <c:gapWidth val="61"/>
        <c:axId val="119318528"/>
        <c:axId val="119185984"/>
      </c:barChart>
      <c:catAx>
        <c:axId val="119318528"/>
        <c:scaling>
          <c:orientation val="minMax"/>
        </c:scaling>
        <c:delete val="0"/>
        <c:axPos val="b"/>
        <c:numFmt formatCode="General" sourceLinked="1"/>
        <c:majorTickMark val="none"/>
        <c:minorTickMark val="none"/>
        <c:tickLblPos val="nextTo"/>
        <c:txPr>
          <a:bodyPr/>
          <a:lstStyle/>
          <a:p>
            <a:pPr>
              <a:defRPr sz="1600" b="1"/>
            </a:pPr>
            <a:endParaRPr lang="en-US"/>
          </a:p>
        </c:txPr>
        <c:crossAx val="119185984"/>
        <c:crosses val="autoZero"/>
        <c:auto val="1"/>
        <c:lblAlgn val="ctr"/>
        <c:lblOffset val="100"/>
        <c:noMultiLvlLbl val="0"/>
      </c:catAx>
      <c:valAx>
        <c:axId val="119185984"/>
        <c:scaling>
          <c:orientation val="minMax"/>
          <c:max val="0.4"/>
          <c:min val="0"/>
        </c:scaling>
        <c:delete val="1"/>
        <c:axPos val="l"/>
        <c:numFmt formatCode="0%" sourceLinked="0"/>
        <c:majorTickMark val="out"/>
        <c:minorTickMark val="none"/>
        <c:tickLblPos val="none"/>
        <c:crossAx val="119318528"/>
        <c:crosses val="autoZero"/>
        <c:crossBetween val="between"/>
        <c:minorUnit val="0.1"/>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Sheet1!$A$2:$A$5</c:f>
              <c:strCache>
                <c:ptCount val="4"/>
                <c:pt idx="0">
                  <c:v>6th Grade</c:v>
                </c:pt>
                <c:pt idx="1">
                  <c:v>8th Grade</c:v>
                </c:pt>
                <c:pt idx="2">
                  <c:v>10th Grade</c:v>
                </c:pt>
                <c:pt idx="3">
                  <c:v>12th Grade</c:v>
                </c:pt>
              </c:strCache>
            </c:strRef>
          </c:cat>
          <c:val>
            <c:numRef>
              <c:f>Sheet1!$B$2:$B$5</c:f>
              <c:numCache>
                <c:formatCode>0%</c:formatCode>
                <c:ptCount val="4"/>
                <c:pt idx="0">
                  <c:v>0.144535</c:v>
                </c:pt>
                <c:pt idx="1">
                  <c:v>0.227691</c:v>
                </c:pt>
                <c:pt idx="2">
                  <c:v>0.25851200000000002</c:v>
                </c:pt>
                <c:pt idx="3">
                  <c:v>0.28161999999999998</c:v>
                </c:pt>
              </c:numCache>
            </c:numRef>
          </c:val>
        </c:ser>
        <c:dLbls>
          <c:dLblPos val="outEnd"/>
          <c:showLegendKey val="0"/>
          <c:showVal val="1"/>
          <c:showCatName val="0"/>
          <c:showSerName val="0"/>
          <c:showPercent val="0"/>
          <c:showBubbleSize val="0"/>
        </c:dLbls>
        <c:gapWidth val="61"/>
        <c:axId val="119323648"/>
        <c:axId val="119188288"/>
      </c:barChart>
      <c:catAx>
        <c:axId val="119323648"/>
        <c:scaling>
          <c:orientation val="minMax"/>
        </c:scaling>
        <c:delete val="0"/>
        <c:axPos val="b"/>
        <c:numFmt formatCode="General" sourceLinked="1"/>
        <c:majorTickMark val="none"/>
        <c:minorTickMark val="none"/>
        <c:tickLblPos val="nextTo"/>
        <c:txPr>
          <a:bodyPr/>
          <a:lstStyle/>
          <a:p>
            <a:pPr>
              <a:defRPr sz="1200" b="1"/>
            </a:pPr>
            <a:endParaRPr lang="en-US"/>
          </a:p>
        </c:txPr>
        <c:crossAx val="119188288"/>
        <c:crosses val="autoZero"/>
        <c:auto val="1"/>
        <c:lblAlgn val="ctr"/>
        <c:lblOffset val="100"/>
        <c:noMultiLvlLbl val="0"/>
      </c:catAx>
      <c:valAx>
        <c:axId val="119188288"/>
        <c:scaling>
          <c:orientation val="minMax"/>
          <c:max val="0.5"/>
          <c:min val="0"/>
        </c:scaling>
        <c:delete val="1"/>
        <c:axPos val="l"/>
        <c:numFmt formatCode="0%" sourceLinked="0"/>
        <c:majorTickMark val="out"/>
        <c:minorTickMark val="none"/>
        <c:tickLblPos val="nextTo"/>
        <c:crossAx val="11932364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0.40319899999999997</c:v>
                </c:pt>
                <c:pt idx="1">
                  <c:v>0.47831899999999999</c:v>
                </c:pt>
                <c:pt idx="2">
                  <c:v>0.54161899999999996</c:v>
                </c:pt>
                <c:pt idx="3">
                  <c:v>0.52340399999999998</c:v>
                </c:pt>
                <c:pt idx="4">
                  <c:v>0.186664</c:v>
                </c:pt>
              </c:numCache>
            </c:numRef>
          </c:val>
        </c:ser>
        <c:dLbls>
          <c:dLblPos val="outEnd"/>
          <c:showLegendKey val="0"/>
          <c:showVal val="1"/>
          <c:showCatName val="0"/>
          <c:showSerName val="0"/>
          <c:showPercent val="0"/>
          <c:showBubbleSize val="0"/>
        </c:dLbls>
        <c:gapWidth val="61"/>
        <c:axId val="119364096"/>
        <c:axId val="119191168"/>
      </c:barChart>
      <c:catAx>
        <c:axId val="119364096"/>
        <c:scaling>
          <c:orientation val="minMax"/>
        </c:scaling>
        <c:delete val="0"/>
        <c:axPos val="b"/>
        <c:numFmt formatCode="General" sourceLinked="1"/>
        <c:majorTickMark val="none"/>
        <c:minorTickMark val="none"/>
        <c:tickLblPos val="nextTo"/>
        <c:txPr>
          <a:bodyPr/>
          <a:lstStyle/>
          <a:p>
            <a:pPr>
              <a:defRPr sz="1200" b="1"/>
            </a:pPr>
            <a:endParaRPr lang="en-US"/>
          </a:p>
        </c:txPr>
        <c:crossAx val="119191168"/>
        <c:crosses val="autoZero"/>
        <c:auto val="1"/>
        <c:lblAlgn val="ctr"/>
        <c:lblOffset val="100"/>
        <c:noMultiLvlLbl val="0"/>
      </c:catAx>
      <c:valAx>
        <c:axId val="119191168"/>
        <c:scaling>
          <c:orientation val="minMax"/>
          <c:max val="0.85000000000000009"/>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1936409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39E-2"/>
          <c:y val="2.7649597872502929E-2"/>
          <c:w val="0.90998556909108252"/>
          <c:h val="0.84706309100143085"/>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0.358624</c:v>
                </c:pt>
                <c:pt idx="1">
                  <c:v>0.373388</c:v>
                </c:pt>
                <c:pt idx="2">
                  <c:v>0.206264</c:v>
                </c:pt>
              </c:numCache>
            </c:numRef>
          </c:val>
        </c:ser>
        <c:dLbls>
          <c:dLblPos val="outEnd"/>
          <c:showLegendKey val="0"/>
          <c:showVal val="1"/>
          <c:showCatName val="0"/>
          <c:showSerName val="0"/>
          <c:showPercent val="0"/>
          <c:showBubbleSize val="0"/>
        </c:dLbls>
        <c:gapWidth val="61"/>
        <c:axId val="125783552"/>
        <c:axId val="99713600"/>
      </c:barChart>
      <c:catAx>
        <c:axId val="125783552"/>
        <c:scaling>
          <c:orientation val="minMax"/>
        </c:scaling>
        <c:delete val="0"/>
        <c:axPos val="b"/>
        <c:numFmt formatCode="General" sourceLinked="1"/>
        <c:majorTickMark val="none"/>
        <c:minorTickMark val="none"/>
        <c:tickLblPos val="nextTo"/>
        <c:txPr>
          <a:bodyPr/>
          <a:lstStyle/>
          <a:p>
            <a:pPr>
              <a:defRPr sz="1200" b="1"/>
            </a:pPr>
            <a:endParaRPr lang="en-US"/>
          </a:p>
        </c:txPr>
        <c:crossAx val="99713600"/>
        <c:crosses val="autoZero"/>
        <c:auto val="1"/>
        <c:lblAlgn val="ctr"/>
        <c:lblOffset val="100"/>
        <c:noMultiLvlLbl val="0"/>
      </c:catAx>
      <c:valAx>
        <c:axId val="99713600"/>
        <c:scaling>
          <c:orientation val="minMax"/>
          <c:max val="0.85000000000000009"/>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125783552"/>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0.28786</cdr:x>
      <cdr:y>0.5056</cdr:y>
    </cdr:from>
    <cdr:to>
      <cdr:x>0.41706</cdr:x>
      <cdr:y>0.57529</cdr:y>
    </cdr:to>
    <cdr:sp macro="" textlink="">
      <cdr:nvSpPr>
        <cdr:cNvPr id="4" name="TextBox 10"/>
        <cdr:cNvSpPr txBox="1"/>
      </cdr:nvSpPr>
      <cdr:spPr>
        <a:xfrm xmlns:a="http://schemas.openxmlformats.org/drawingml/2006/main">
          <a:off x="2179492" y="24559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0.09868</cdr:x>
      <cdr:y>0.47825</cdr:y>
    </cdr:from>
    <cdr:to>
      <cdr:x>0.22787</cdr:x>
      <cdr:y>0.59863</cdr:y>
    </cdr:to>
    <cdr:sp macro="" textlink="">
      <cdr:nvSpPr>
        <cdr:cNvPr id="3" name="TextBox 10"/>
        <cdr:cNvSpPr txBox="1"/>
      </cdr:nvSpPr>
      <cdr:spPr>
        <a:xfrm xmlns:a="http://schemas.openxmlformats.org/drawingml/2006/main">
          <a:off x="747146" y="2323102"/>
          <a:ext cx="978147"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a:solidFill>
                <a:schemeClr val="bg1"/>
              </a:solidFill>
            </a:rPr>
            <a:t>L</a:t>
          </a:r>
          <a:r>
            <a:rPr lang="en-US" sz="1600" b="1" dirty="0" smtClean="0">
              <a:solidFill>
                <a:schemeClr val="bg1"/>
              </a:solidFill>
            </a:rPr>
            <a:t>ow </a:t>
          </a:r>
          <a:r>
            <a:rPr lang="en-US" sz="1600" b="1" dirty="0">
              <a:solidFill>
                <a:schemeClr val="bg1"/>
              </a:solidFill>
            </a:rPr>
            <a:t>G</a:t>
          </a:r>
          <a:r>
            <a:rPr lang="en-US" sz="1600" b="1" dirty="0" smtClean="0">
              <a:solidFill>
                <a:schemeClr val="bg1"/>
              </a:solidFill>
            </a:rPr>
            <a:t>rades</a:t>
          </a:r>
          <a:endParaRPr lang="en-US" sz="1600" b="1" dirty="0">
            <a:solidFill>
              <a:schemeClr val="bg1"/>
            </a:solidFill>
          </a:endParaRPr>
        </a:p>
      </cdr:txBody>
    </cdr:sp>
  </cdr:relSizeAnchor>
  <cdr:relSizeAnchor xmlns:cdr="http://schemas.openxmlformats.org/drawingml/2006/chartDrawing">
    <cdr:from>
      <cdr:x>0.28054</cdr:x>
      <cdr:y>0.4101</cdr:y>
    </cdr:from>
    <cdr:to>
      <cdr:x>0.40974</cdr:x>
      <cdr:y>0.53048</cdr:y>
    </cdr:to>
    <cdr:sp macro="" textlink="">
      <cdr:nvSpPr>
        <cdr:cNvPr id="4" name="TextBox 10"/>
        <cdr:cNvSpPr txBox="1"/>
      </cdr:nvSpPr>
      <cdr:spPr>
        <a:xfrm xmlns:a="http://schemas.openxmlformats.org/drawingml/2006/main">
          <a:off x="2124079" y="1992073"/>
          <a:ext cx="97822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dr:relSizeAnchor xmlns:cdr="http://schemas.openxmlformats.org/drawingml/2006/chartDrawing">
    <cdr:from>
      <cdr:x>0.64885</cdr:x>
      <cdr:y>0.35085</cdr:y>
    </cdr:from>
    <cdr:to>
      <cdr:x>0.77805</cdr:x>
      <cdr:y>0.47123</cdr:y>
    </cdr:to>
    <cdr:sp macro="" textlink="">
      <cdr:nvSpPr>
        <cdr:cNvPr id="5" name="TextBox 10"/>
        <cdr:cNvSpPr txBox="1"/>
      </cdr:nvSpPr>
      <cdr:spPr>
        <a:xfrm xmlns:a="http://schemas.openxmlformats.org/drawingml/2006/main">
          <a:off x="4912692" y="1704264"/>
          <a:ext cx="97822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0.10234</cdr:x>
      <cdr:y>0.46376</cdr:y>
    </cdr:from>
    <cdr:to>
      <cdr:x>0.23153</cdr:x>
      <cdr:y>0.53346</cdr:y>
    </cdr:to>
    <cdr:sp macro="" textlink="">
      <cdr:nvSpPr>
        <cdr:cNvPr id="3" name="TextBox 10"/>
        <cdr:cNvSpPr txBox="1"/>
      </cdr:nvSpPr>
      <cdr:spPr>
        <a:xfrm xmlns:a="http://schemas.openxmlformats.org/drawingml/2006/main">
          <a:off x="774837" y="22527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0.12439</cdr:x>
      <cdr:y>0.52627</cdr:y>
    </cdr:from>
    <cdr:to>
      <cdr:x>0.25359</cdr:x>
      <cdr:y>0.64666</cdr:y>
    </cdr:to>
    <cdr:sp macro="" textlink="">
      <cdr:nvSpPr>
        <cdr:cNvPr id="4" name="TextBox 10"/>
        <cdr:cNvSpPr txBox="1"/>
      </cdr:nvSpPr>
      <cdr:spPr>
        <a:xfrm xmlns:a="http://schemas.openxmlformats.org/drawingml/2006/main">
          <a:off x="941804" y="2556377"/>
          <a:ext cx="978223"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0.28786</cdr:x>
      <cdr:y>0.5056</cdr:y>
    </cdr:from>
    <cdr:to>
      <cdr:x>0.41706</cdr:x>
      <cdr:y>0.57529</cdr:y>
    </cdr:to>
    <cdr:sp macro="" textlink="">
      <cdr:nvSpPr>
        <cdr:cNvPr id="4" name="TextBox 10"/>
        <cdr:cNvSpPr txBox="1"/>
      </cdr:nvSpPr>
      <cdr:spPr>
        <a:xfrm xmlns:a="http://schemas.openxmlformats.org/drawingml/2006/main">
          <a:off x="2179492" y="24559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0.0999</cdr:x>
      <cdr:y>0.44455</cdr:y>
    </cdr:from>
    <cdr:to>
      <cdr:x>0.22909</cdr:x>
      <cdr:y>0.59028</cdr:y>
    </cdr:to>
    <cdr:sp macro="" textlink="">
      <cdr:nvSpPr>
        <cdr:cNvPr id="3" name="TextBox 10"/>
        <cdr:cNvSpPr txBox="1"/>
      </cdr:nvSpPr>
      <cdr:spPr>
        <a:xfrm xmlns:a="http://schemas.openxmlformats.org/drawingml/2006/main">
          <a:off x="756380" y="2159427"/>
          <a:ext cx="978147"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dr:relSizeAnchor xmlns:cdr="http://schemas.openxmlformats.org/drawingml/2006/chartDrawing">
    <cdr:from>
      <cdr:x>0.28298</cdr:x>
      <cdr:y>0.39299</cdr:y>
    </cdr:from>
    <cdr:to>
      <cdr:x>0.41218</cdr:x>
      <cdr:y>0.53872</cdr:y>
    </cdr:to>
    <cdr:sp macro="" textlink="">
      <cdr:nvSpPr>
        <cdr:cNvPr id="4" name="TextBox 10"/>
        <cdr:cNvSpPr txBox="1"/>
      </cdr:nvSpPr>
      <cdr:spPr>
        <a:xfrm xmlns:a="http://schemas.openxmlformats.org/drawingml/2006/main">
          <a:off x="2142547" y="1908957"/>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dr:relSizeAnchor xmlns:cdr="http://schemas.openxmlformats.org/drawingml/2006/chartDrawing">
    <cdr:from>
      <cdr:x>0.64763</cdr:x>
      <cdr:y>0.25107</cdr:y>
    </cdr:from>
    <cdr:to>
      <cdr:x>0.77683</cdr:x>
      <cdr:y>0.3968</cdr:y>
    </cdr:to>
    <cdr:sp macro="" textlink="">
      <cdr:nvSpPr>
        <cdr:cNvPr id="5" name="TextBox 10"/>
        <cdr:cNvSpPr txBox="1"/>
      </cdr:nvSpPr>
      <cdr:spPr>
        <a:xfrm xmlns:a="http://schemas.openxmlformats.org/drawingml/2006/main">
          <a:off x="4903452" y="1219576"/>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0.12927</cdr:x>
      <cdr:y>0.41675</cdr:y>
    </cdr:from>
    <cdr:to>
      <cdr:x>0.25847</cdr:x>
      <cdr:y>0.56248</cdr:y>
    </cdr:to>
    <cdr:sp macro="" textlink="">
      <cdr:nvSpPr>
        <cdr:cNvPr id="4" name="TextBox 10"/>
        <cdr:cNvSpPr txBox="1"/>
      </cdr:nvSpPr>
      <cdr:spPr>
        <a:xfrm xmlns:a="http://schemas.openxmlformats.org/drawingml/2006/main">
          <a:off x="978752" y="2024379"/>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0.28786</cdr:x>
      <cdr:y>0.5056</cdr:y>
    </cdr:from>
    <cdr:to>
      <cdr:x>0.41706</cdr:x>
      <cdr:y>0.57529</cdr:y>
    </cdr:to>
    <cdr:sp macro="" textlink="">
      <cdr:nvSpPr>
        <cdr:cNvPr id="4" name="TextBox 10"/>
        <cdr:cNvSpPr txBox="1"/>
      </cdr:nvSpPr>
      <cdr:spPr>
        <a:xfrm xmlns:a="http://schemas.openxmlformats.org/drawingml/2006/main">
          <a:off x="2179492" y="24559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0.12805</cdr:x>
      <cdr:y>0.45286</cdr:y>
    </cdr:from>
    <cdr:to>
      <cdr:x>0.25725</cdr:x>
      <cdr:y>0.59859</cdr:y>
    </cdr:to>
    <cdr:sp macro="" textlink="">
      <cdr:nvSpPr>
        <cdr:cNvPr id="4" name="TextBox 10"/>
        <cdr:cNvSpPr txBox="1"/>
      </cdr:nvSpPr>
      <cdr:spPr>
        <a:xfrm xmlns:a="http://schemas.openxmlformats.org/drawingml/2006/main">
          <a:off x="969516" y="2199776"/>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0.10234</cdr:x>
      <cdr:y>0.48448</cdr:y>
    </cdr:from>
    <cdr:to>
      <cdr:x>0.20794</cdr:x>
      <cdr:y>0.67786</cdr:y>
    </cdr:to>
    <cdr:sp macro="" textlink="">
      <cdr:nvSpPr>
        <cdr:cNvPr id="3" name="TextBox 10"/>
        <cdr:cNvSpPr txBox="1"/>
      </cdr:nvSpPr>
      <cdr:spPr>
        <a:xfrm xmlns:a="http://schemas.openxmlformats.org/drawingml/2006/main">
          <a:off x="774855" y="2236152"/>
          <a:ext cx="799504"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dr:relSizeAnchor xmlns:cdr="http://schemas.openxmlformats.org/drawingml/2006/chartDrawing">
    <cdr:from>
      <cdr:x>0.28298</cdr:x>
      <cdr:y>0.5022</cdr:y>
    </cdr:from>
    <cdr:to>
      <cdr:x>0.39214</cdr:x>
      <cdr:y>0.69558</cdr:y>
    </cdr:to>
    <cdr:sp macro="" textlink="">
      <cdr:nvSpPr>
        <cdr:cNvPr id="4" name="TextBox 10"/>
        <cdr:cNvSpPr txBox="1"/>
      </cdr:nvSpPr>
      <cdr:spPr>
        <a:xfrm xmlns:a="http://schemas.openxmlformats.org/drawingml/2006/main">
          <a:off x="2142550" y="2317960"/>
          <a:ext cx="826500"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dr:relSizeAnchor xmlns:cdr="http://schemas.openxmlformats.org/drawingml/2006/chartDrawing">
    <cdr:from>
      <cdr:x>0.64885</cdr:x>
      <cdr:y>0.38037</cdr:y>
    </cdr:from>
    <cdr:to>
      <cdr:x>0.75689</cdr:x>
      <cdr:y>0.57375</cdr:y>
    </cdr:to>
    <cdr:sp macro="" textlink="">
      <cdr:nvSpPr>
        <cdr:cNvPr id="5" name="TextBox 10"/>
        <cdr:cNvSpPr txBox="1"/>
      </cdr:nvSpPr>
      <cdr:spPr>
        <a:xfrm xmlns:a="http://schemas.openxmlformats.org/drawingml/2006/main">
          <a:off x="4912690" y="1755616"/>
          <a:ext cx="818031"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a:defRPr sz="1200"/>
            </a:lvl1pPr>
          </a:lstStyle>
          <a:p>
            <a:fld id="{30EC4205-8B9B-4CF6-BAB9-EAD46B1EF5C0}" type="datetimeFigureOut">
              <a:rPr lang="en-US" smtClean="0"/>
              <a:pPr/>
              <a:t>3/22/2013</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lIns="91577" tIns="45789" rIns="91577" bIns="45789" rtlCol="0" anchor="b"/>
          <a:lstStyle>
            <a:lvl1pPr algn="r">
              <a:defRPr sz="1200"/>
            </a:lvl1pPr>
          </a:lstStyle>
          <a:p>
            <a:fld id="{01E39FE2-FADF-42EF-8B3D-639BFCE0E660}" type="slidenum">
              <a:rPr lang="en-US" smtClean="0"/>
              <a:pPr/>
              <a:t>‹#›</a:t>
            </a:fld>
            <a:endParaRPr lang="en-US"/>
          </a:p>
        </p:txBody>
      </p:sp>
    </p:spTree>
    <p:extLst>
      <p:ext uri="{BB962C8B-B14F-4D97-AF65-F5344CB8AC3E}">
        <p14:creationId xmlns:p14="http://schemas.microsoft.com/office/powerpoint/2010/main" val="581018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1" tIns="46586" rIns="93171" bIns="46586" rtlCol="0"/>
          <a:lstStyle>
            <a:lvl1pPr algn="r">
              <a:defRPr sz="1200"/>
            </a:lvl1pPr>
          </a:lstStyle>
          <a:p>
            <a:fld id="{F4B477CE-B623-40BE-B39A-92E0146F4BB8}" type="datetimeFigureOut">
              <a:rPr lang="en-US" smtClean="0"/>
              <a:pPr/>
              <a:t>3/22/2013</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1" tIns="46586" rIns="93171"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1" tIns="46586" rIns="93171" bIns="46586" rtlCol="0" anchor="b"/>
          <a:lstStyle>
            <a:lvl1pPr algn="r">
              <a:defRPr sz="1200"/>
            </a:lvl1pPr>
          </a:lstStyle>
          <a:p>
            <a:fld id="{96C985A5-2175-4095-891A-91CFFB4C239D}" type="slidenum">
              <a:rPr lang="en-US" smtClean="0"/>
              <a:pPr/>
              <a:t>‹#›</a:t>
            </a:fld>
            <a:endParaRPr lang="en-US"/>
          </a:p>
        </p:txBody>
      </p:sp>
    </p:spTree>
    <p:extLst>
      <p:ext uri="{BB962C8B-B14F-4D97-AF65-F5344CB8AC3E}">
        <p14:creationId xmlns:p14="http://schemas.microsoft.com/office/powerpoint/2010/main" val="86256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0"/>
            <a:ext cx="655737" cy="6858000"/>
          </a:xfrm>
          <a:prstGeom prst="rect">
            <a:avLst/>
          </a:prstGeom>
          <a:solidFill>
            <a:srgbClr val="D5500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9"/>
          <p:cNvSpPr>
            <a:spLocks noChangeArrowheads="1"/>
          </p:cNvSpPr>
          <p:nvPr/>
        </p:nvSpPr>
        <p:spPr bwMode="white">
          <a:xfrm>
            <a:off x="0" y="6349616"/>
            <a:ext cx="9144000" cy="508384"/>
          </a:xfrm>
          <a:prstGeom prst="rect">
            <a:avLst/>
          </a:prstGeom>
          <a:solidFill>
            <a:srgbClr val="666699">
              <a:alpha val="75000"/>
            </a:srgbClr>
          </a:solidFill>
          <a:ln w="9525">
            <a:noFill/>
            <a:miter lim="800000"/>
            <a:headEnd/>
            <a:tailEnd/>
          </a:ln>
        </p:spPr>
        <p:txBody>
          <a:bodyPr wrap="none" anchor="ctr"/>
          <a:lstStyle/>
          <a:p>
            <a:endParaRPr lang="en-US"/>
          </a:p>
        </p:txBody>
      </p:sp>
      <p:sp>
        <p:nvSpPr>
          <p:cNvPr id="9" name="Rectangle 8"/>
          <p:cNvSpPr/>
          <p:nvPr/>
        </p:nvSpPr>
        <p:spPr>
          <a:xfrm>
            <a:off x="0" y="0"/>
            <a:ext cx="655737" cy="6858000"/>
          </a:xfrm>
          <a:prstGeom prst="rect">
            <a:avLst/>
          </a:prstGeom>
          <a:blipFill rotWithShape="1">
            <a:blip r:embed="rId4" cstate="print">
              <a:alphaModFix amt="18000"/>
            </a:blip>
            <a:tile tx="0" ty="0" sx="100000" sy="100000" flip="none" algn="tl"/>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8636000" y="6514068"/>
            <a:ext cx="609600" cy="369332"/>
          </a:xfrm>
          <a:prstGeom prst="rect">
            <a:avLst/>
          </a:prstGeom>
          <a:noFill/>
        </p:spPr>
        <p:txBody>
          <a:bodyPr wrap="square" rtlCol="0">
            <a:spAutoFit/>
          </a:bodyPr>
          <a:lstStyle/>
          <a:p>
            <a:pPr algn="ctr"/>
            <a:fld id="{4E85C751-26FF-43BE-ACFE-5CD42AC8B4A9}" type="slidenum">
              <a:rPr lang="en-US" b="1" smtClean="0">
                <a:solidFill>
                  <a:schemeClr val="bg1"/>
                </a:solidFill>
              </a:rPr>
              <a:pPr algn="ctr"/>
              <a:t>‹#›</a:t>
            </a:fld>
            <a:endParaRPr lang="en-US" b="1" dirty="0">
              <a:solidFill>
                <a:schemeClr val="bg1"/>
              </a:solidFill>
            </a:endParaRPr>
          </a:p>
        </p:txBody>
      </p:sp>
      <p:pic>
        <p:nvPicPr>
          <p:cNvPr id="8" name="Picture 21" descr="DSHSlogopeople(w)"/>
          <p:cNvPicPr>
            <a:picLocks noChangeAspect="1" noChangeArrowheads="1"/>
          </p:cNvPicPr>
          <p:nvPr/>
        </p:nvPicPr>
        <p:blipFill>
          <a:blip r:embed="rId5" cstate="print"/>
          <a:srcRect/>
          <a:stretch>
            <a:fillRect/>
          </a:stretch>
        </p:blipFill>
        <p:spPr bwMode="auto">
          <a:xfrm>
            <a:off x="157709" y="6420637"/>
            <a:ext cx="360586" cy="360586"/>
          </a:xfrm>
          <a:prstGeom prst="rect">
            <a:avLst/>
          </a:prstGeom>
          <a:noFill/>
          <a:effectLst/>
        </p:spPr>
      </p:pic>
      <p:sp>
        <p:nvSpPr>
          <p:cNvPr id="12" name="Rectangle 11"/>
          <p:cNvSpPr/>
          <p:nvPr/>
        </p:nvSpPr>
        <p:spPr>
          <a:xfrm>
            <a:off x="740752" y="6400402"/>
            <a:ext cx="8361748" cy="415498"/>
          </a:xfrm>
          <a:prstGeom prst="rect">
            <a:avLst/>
          </a:prstGeom>
        </p:spPr>
        <p:txBody>
          <a:bodyPr wrap="square">
            <a:spAutoFit/>
          </a:bodyPr>
          <a:lstStyle/>
          <a:p>
            <a:endParaRPr lang="en-US" sz="1100" kern="1200" baseline="0" dirty="0" smtClean="0">
              <a:solidFill>
                <a:schemeClr val="accent1">
                  <a:lumMod val="50000"/>
                </a:schemeClr>
              </a:solidFill>
              <a:latin typeface="+mn-lt"/>
              <a:ea typeface="+mn-ea"/>
              <a:cs typeface="+mn-cs"/>
            </a:endParaRPr>
          </a:p>
          <a:p>
            <a:pPr algn="l"/>
            <a:r>
              <a:rPr lang="en-US" sz="1000" b="1" kern="1200" baseline="0" dirty="0" smtClean="0">
                <a:solidFill>
                  <a:schemeClr val="accent1">
                    <a:lumMod val="50000"/>
                  </a:schemeClr>
                </a:solidFill>
                <a:latin typeface="+mn-lt"/>
                <a:ea typeface="+mn-ea"/>
                <a:cs typeface="+mn-cs"/>
              </a:rPr>
              <a:t>Washington State Department</a:t>
            </a:r>
            <a:r>
              <a:rPr lang="en-US" sz="1000" b="1" kern="1200" dirty="0" smtClean="0">
                <a:solidFill>
                  <a:schemeClr val="accent1">
                    <a:lumMod val="50000"/>
                  </a:schemeClr>
                </a:solidFill>
                <a:latin typeface="+mn-lt"/>
                <a:ea typeface="+mn-ea"/>
                <a:cs typeface="+mn-cs"/>
              </a:rPr>
              <a:t> of Social &amp; Health Services • Division of Behavioral Health and Recovery </a:t>
            </a:r>
            <a:endParaRPr lang="en-US" sz="1000" dirty="0">
              <a:solidFill>
                <a:schemeClr val="accent1">
                  <a:lumMod val="50000"/>
                </a:schemeClr>
              </a:solidFill>
            </a:endParaRPr>
          </a:p>
        </p:txBody>
      </p:sp>
      <p:sp>
        <p:nvSpPr>
          <p:cNvPr id="10" name="TextBox 9"/>
          <p:cNvSpPr txBox="1"/>
          <p:nvPr/>
        </p:nvSpPr>
        <p:spPr>
          <a:xfrm>
            <a:off x="95697" y="-42532"/>
            <a:ext cx="1265270" cy="523220"/>
          </a:xfrm>
          <a:prstGeom prst="rect">
            <a:avLst/>
          </a:prstGeom>
          <a:noFill/>
        </p:spPr>
        <p:txBody>
          <a:bodyPr wrap="square">
            <a:spAutoFit/>
          </a:bodyPr>
          <a:lstStyle/>
          <a:p>
            <a:pPr fontAlgn="auto">
              <a:spcBef>
                <a:spcPts val="0"/>
              </a:spcBef>
              <a:spcAft>
                <a:spcPts val="0"/>
              </a:spcAft>
              <a:defRPr/>
            </a:pPr>
            <a:r>
              <a:rPr lang="en-US" sz="2800" spc="100" dirty="0">
                <a:solidFill>
                  <a:schemeClr val="bg1"/>
                </a:solidFill>
                <a:latin typeface="Engravers MT" pitchFamily="18" charset="0"/>
              </a:rPr>
              <a:t>20</a:t>
            </a:r>
            <a:r>
              <a:rPr lang="en-US" sz="2800" spc="100" dirty="0">
                <a:solidFill>
                  <a:schemeClr val="accent6">
                    <a:lumMod val="50000"/>
                  </a:schemeClr>
                </a:solidFill>
                <a:latin typeface="Engravers MT" pitchFamily="18" charset="0"/>
              </a:rPr>
              <a:t>12</a:t>
            </a:r>
          </a:p>
        </p:txBody>
      </p:sp>
      <p:sp>
        <p:nvSpPr>
          <p:cNvPr id="14" name="TextBox 13"/>
          <p:cNvSpPr txBox="1"/>
          <p:nvPr/>
        </p:nvSpPr>
        <p:spPr>
          <a:xfrm rot="16200000">
            <a:off x="-869209" y="1663166"/>
            <a:ext cx="2785720" cy="246221"/>
          </a:xfrm>
          <a:prstGeom prst="rect">
            <a:avLst/>
          </a:prstGeom>
          <a:noFill/>
        </p:spPr>
        <p:txBody>
          <a:bodyPr wrap="square">
            <a:spAutoFit/>
          </a:bodyPr>
          <a:lstStyle/>
          <a:p>
            <a:pPr algn="r">
              <a:defRPr/>
            </a:pPr>
            <a:r>
              <a:rPr lang="en-US" sz="1000" cap="small" dirty="0" smtClean="0">
                <a:solidFill>
                  <a:schemeClr val="bg1"/>
                </a:solidFill>
              </a:rPr>
              <a:t>Washington State Healthy Youth</a:t>
            </a:r>
            <a:r>
              <a:rPr lang="en-US" sz="1000" cap="small" baseline="0" dirty="0" smtClean="0">
                <a:solidFill>
                  <a:schemeClr val="bg1"/>
                </a:solidFill>
              </a:rPr>
              <a:t> Survey</a:t>
            </a:r>
            <a:endParaRPr lang="en-US" sz="1000" dirty="0">
              <a:solidFill>
                <a:schemeClr val="bg1"/>
              </a:solidFill>
            </a:endParaRPr>
          </a:p>
        </p:txBody>
      </p:sp>
      <p:sp>
        <p:nvSpPr>
          <p:cNvPr id="15" name="TextBox 14"/>
          <p:cNvSpPr txBox="1"/>
          <p:nvPr/>
        </p:nvSpPr>
        <p:spPr>
          <a:xfrm rot="16200000">
            <a:off x="-884606" y="1335646"/>
            <a:ext cx="2351205" cy="400110"/>
          </a:xfrm>
          <a:prstGeom prst="rect">
            <a:avLst/>
          </a:prstGeom>
          <a:noFill/>
        </p:spPr>
        <p:txBody>
          <a:bodyPr wrap="square" rtlCol="0">
            <a:spAutoFit/>
          </a:bodyPr>
          <a:lstStyle/>
          <a:p>
            <a:pPr algn="r"/>
            <a:r>
              <a:rPr lang="en-US" sz="2000" spc="100" dirty="0" smtClean="0">
                <a:solidFill>
                  <a:schemeClr val="bg1"/>
                </a:solidFill>
                <a:latin typeface="Engravers MT" pitchFamily="18" charset="0"/>
              </a:rPr>
              <a:t>HYS</a:t>
            </a:r>
            <a:endParaRPr lang="en-US" sz="2000" spc="100" dirty="0">
              <a:solidFill>
                <a:schemeClr val="bg1"/>
              </a:solidFill>
              <a:latin typeface="Engravers MT"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p:cNvSpPr txBox="1">
            <a:spLocks noChangeArrowheads="1"/>
          </p:cNvSpPr>
          <p:nvPr/>
        </p:nvSpPr>
        <p:spPr bwMode="auto">
          <a:xfrm>
            <a:off x="1024361" y="4315758"/>
            <a:ext cx="4545067" cy="338554"/>
          </a:xfrm>
          <a:prstGeom prst="rect">
            <a:avLst/>
          </a:prstGeom>
          <a:noFill/>
          <a:ln w="9525">
            <a:noFill/>
            <a:miter lim="800000"/>
            <a:headEnd/>
            <a:tailEnd/>
          </a:ln>
          <a:effectLst/>
        </p:spPr>
        <p:txBody>
          <a:bodyPr wrap="square">
            <a:spAutoFit/>
          </a:bodyPr>
          <a:lstStyle/>
          <a:p>
            <a:pPr>
              <a:defRPr/>
            </a:pPr>
            <a:r>
              <a:rPr lang="en-US" sz="1600" b="1" dirty="0" smtClean="0">
                <a:solidFill>
                  <a:srgbClr val="000066"/>
                </a:solidFill>
              </a:rPr>
              <a:t>March 2013</a:t>
            </a:r>
          </a:p>
        </p:txBody>
      </p:sp>
      <p:sp>
        <p:nvSpPr>
          <p:cNvPr id="13" name="Text Box 8"/>
          <p:cNvSpPr txBox="1">
            <a:spLocks noChangeArrowheads="1"/>
          </p:cNvSpPr>
          <p:nvPr/>
        </p:nvSpPr>
        <p:spPr bwMode="auto">
          <a:xfrm>
            <a:off x="1050118" y="1777631"/>
            <a:ext cx="5585921" cy="1646605"/>
          </a:xfrm>
          <a:prstGeom prst="rect">
            <a:avLst/>
          </a:prstGeom>
          <a:noFill/>
          <a:ln w="9525">
            <a:noFill/>
            <a:miter lim="800000"/>
            <a:headEnd/>
            <a:tailEnd/>
          </a:ln>
          <a:effectLst/>
        </p:spPr>
        <p:txBody>
          <a:bodyPr wrap="square">
            <a:spAutoFit/>
          </a:bodyPr>
          <a:lstStyle/>
          <a:p>
            <a:pPr fontAlgn="auto">
              <a:spcBef>
                <a:spcPts val="0"/>
              </a:spcBef>
              <a:spcAft>
                <a:spcPts val="600"/>
              </a:spcAft>
              <a:defRPr/>
            </a:pPr>
            <a:r>
              <a:rPr lang="en-US" sz="2800" b="1" dirty="0" smtClean="0">
                <a:solidFill>
                  <a:srgbClr val="000066"/>
                </a:solidFill>
              </a:rPr>
              <a:t>Results from the 2012 Washington State Health Youth Survey</a:t>
            </a:r>
            <a:endParaRPr lang="en-US" sz="2800" b="1" dirty="0" smtClean="0">
              <a:solidFill>
                <a:srgbClr val="000066"/>
              </a:solidFill>
              <a:latin typeface="+mn-lt"/>
            </a:endParaRPr>
          </a:p>
          <a:p>
            <a:pPr fontAlgn="auto">
              <a:spcBef>
                <a:spcPts val="0"/>
              </a:spcBef>
              <a:spcAft>
                <a:spcPts val="600"/>
              </a:spcAft>
              <a:defRPr/>
            </a:pPr>
            <a:r>
              <a:rPr lang="en-US" sz="2000" b="1" i="1" dirty="0" smtClean="0">
                <a:solidFill>
                  <a:schemeClr val="accent6">
                    <a:lumMod val="50000"/>
                  </a:schemeClr>
                </a:solidFill>
              </a:rPr>
              <a:t>Substance Use, Mental Health Status, and Education Outcomes</a:t>
            </a:r>
            <a:endParaRPr lang="en-US" sz="2000" b="1" i="1" dirty="0">
              <a:solidFill>
                <a:schemeClr val="accent6">
                  <a:lumMod val="50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Poor Academic Performance</a:t>
            </a:r>
          </a:p>
        </p:txBody>
      </p:sp>
      <p:graphicFrame>
        <p:nvGraphicFramePr>
          <p:cNvPr id="5" name="Chart 4"/>
          <p:cNvGraphicFramePr/>
          <p:nvPr>
            <p:extLst>
              <p:ext uri="{D42A27DB-BD31-4B8C-83A1-F6EECF244321}">
                <p14:modId xmlns:p14="http://schemas.microsoft.com/office/powerpoint/2010/main" val="3364331298"/>
              </p:ext>
            </p:extLst>
          </p:nvPr>
        </p:nvGraphicFramePr>
        <p:xfrm>
          <a:off x="1113424"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9339" y="5919506"/>
            <a:ext cx="7921255" cy="230832"/>
          </a:xfrm>
          <a:prstGeom prst="rect">
            <a:avLst/>
          </a:prstGeom>
          <a:noFill/>
        </p:spPr>
        <p:txBody>
          <a:bodyPr wrap="square" rtlCol="0">
            <a:spAutoFit/>
          </a:bodyPr>
          <a:lstStyle/>
          <a:p>
            <a:r>
              <a:rPr lang="en-US" sz="900" b="1" dirty="0" smtClean="0"/>
              <a:t>NOTES: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10" y="4396158"/>
            <a:ext cx="794189"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twice more likely to have low grades in school than those who do not use substances</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2737658"/>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3" name="TextBox 12"/>
          <p:cNvSpPr txBox="1"/>
          <p:nvPr/>
        </p:nvSpPr>
        <p:spPr>
          <a:xfrm>
            <a:off x="1624788" y="1691903"/>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students who report receiving </a:t>
            </a:r>
            <a:r>
              <a:rPr lang="en-US" sz="900" b="1" dirty="0" smtClean="0">
                <a:latin typeface="Calibri"/>
                <a:cs typeface="Calibri"/>
              </a:rPr>
              <a:t>“C”, “D”, or “F” mostly.</a:t>
            </a:r>
          </a:p>
        </p:txBody>
      </p:sp>
    </p:spTree>
    <p:extLst>
      <p:ext uri="{BB962C8B-B14F-4D97-AF65-F5344CB8AC3E}">
        <p14:creationId xmlns:p14="http://schemas.microsoft.com/office/powerpoint/2010/main" val="3160728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Poor Mental Health and Low Grades at School</a:t>
            </a:r>
          </a:p>
        </p:txBody>
      </p:sp>
      <p:graphicFrame>
        <p:nvGraphicFramePr>
          <p:cNvPr id="5" name="Chart 4"/>
          <p:cNvGraphicFramePr/>
          <p:nvPr>
            <p:extLst>
              <p:ext uri="{D42A27DB-BD31-4B8C-83A1-F6EECF244321}">
                <p14:modId xmlns:p14="http://schemas.microsoft.com/office/powerpoint/2010/main" val="2248060961"/>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369332"/>
          </a:xfrm>
          <a:prstGeom prst="rect">
            <a:avLst/>
          </a:prstGeom>
          <a:noFill/>
        </p:spPr>
        <p:txBody>
          <a:bodyPr wrap="square" rtlCol="0">
            <a:spAutoFit/>
          </a:bodyPr>
          <a:lstStyle/>
          <a:p>
            <a:pPr algn="ctr"/>
            <a:r>
              <a:rPr lang="en-US" b="1" dirty="0" smtClean="0"/>
              <a:t>Students with poor mental health are more likely to have low grades at school</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3483285"/>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8" name="TextBox 17"/>
          <p:cNvSpPr txBox="1"/>
          <p:nvPr/>
        </p:nvSpPr>
        <p:spPr>
          <a:xfrm>
            <a:off x="6715696" y="4378540"/>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3" name="TextBox 12"/>
          <p:cNvSpPr txBox="1"/>
          <p:nvPr/>
        </p:nvSpPr>
        <p:spPr>
          <a:xfrm>
            <a:off x="1624788" y="1839685"/>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10</a:t>
            </a:r>
            <a:r>
              <a:rPr lang="en-US" sz="900" baseline="30000" dirty="0" smtClean="0">
                <a:latin typeface="Calibri"/>
                <a:cs typeface="Calibri"/>
              </a:rPr>
              <a:t>th</a:t>
            </a:r>
            <a:r>
              <a:rPr lang="en-US" sz="900" dirty="0" smtClean="0">
                <a:latin typeface="Calibri"/>
                <a:cs typeface="Calibri"/>
              </a:rPr>
              <a:t> grade students who report receiving </a:t>
            </a:r>
            <a:r>
              <a:rPr lang="en-US" sz="900" b="1" dirty="0" smtClean="0">
                <a:latin typeface="Calibri"/>
                <a:cs typeface="Calibri"/>
              </a:rPr>
              <a:t>“C”, “D”, or “F” mostly.</a:t>
            </a:r>
          </a:p>
        </p:txBody>
      </p:sp>
      <p:sp>
        <p:nvSpPr>
          <p:cNvPr id="14" name="TextBox 13"/>
          <p:cNvSpPr txBox="1"/>
          <p:nvPr/>
        </p:nvSpPr>
        <p:spPr>
          <a:xfrm>
            <a:off x="829340" y="5802263"/>
            <a:ext cx="7921255" cy="230832"/>
          </a:xfrm>
          <a:prstGeom prst="rect">
            <a:avLst/>
          </a:prstGeom>
          <a:noFill/>
        </p:spPr>
        <p:txBody>
          <a:bodyPr wrap="square" rtlCol="0">
            <a:spAutoFit/>
          </a:bodyPr>
          <a:lstStyle/>
          <a:p>
            <a:r>
              <a:rPr lang="en-US" sz="900" b="1" dirty="0" smtClean="0"/>
              <a:t>NOTES: *Did not report having depressive feelings, have not seriously considered suicide in the past year.</a:t>
            </a:r>
          </a:p>
        </p:txBody>
      </p:sp>
    </p:spTree>
    <p:extLst>
      <p:ext uri="{BB962C8B-B14F-4D97-AF65-F5344CB8AC3E}">
        <p14:creationId xmlns:p14="http://schemas.microsoft.com/office/powerpoint/2010/main" val="2878936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Skipping School</a:t>
            </a:r>
          </a:p>
        </p:txBody>
      </p:sp>
      <p:graphicFrame>
        <p:nvGraphicFramePr>
          <p:cNvPr id="5" name="Chart 4"/>
          <p:cNvGraphicFramePr/>
          <p:nvPr>
            <p:extLst>
              <p:ext uri="{D42A27DB-BD31-4B8C-83A1-F6EECF244321}">
                <p14:modId xmlns:p14="http://schemas.microsoft.com/office/powerpoint/2010/main" val="319169873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Between 15% to 24% of the students in Washington State students had skipped school in the past month</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624787" y="1807319"/>
            <a:ext cx="6069104" cy="477054"/>
          </a:xfrm>
          <a:prstGeom prst="rect">
            <a:avLst/>
          </a:prstGeom>
          <a:noFill/>
        </p:spPr>
        <p:txBody>
          <a:bodyPr wrap="square" rtlCol="0">
            <a:spAutoFit/>
          </a:bodyPr>
          <a:lstStyle/>
          <a:p>
            <a:r>
              <a:rPr lang="en-US" sz="1600" b="1" i="1" dirty="0" smtClean="0"/>
              <a:t>Skipped school in the past 4 weeks?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
        <p:nvSpPr>
          <p:cNvPr id="9" name="TextBox 8"/>
          <p:cNvSpPr txBox="1"/>
          <p:nvPr/>
        </p:nvSpPr>
        <p:spPr>
          <a:xfrm>
            <a:off x="829340" y="5802263"/>
            <a:ext cx="7921255" cy="369332"/>
          </a:xfrm>
          <a:prstGeom prst="rect">
            <a:avLst/>
          </a:prstGeom>
          <a:noFill/>
        </p:spPr>
        <p:txBody>
          <a:bodyPr wrap="square" rtlCol="0">
            <a:spAutoFit/>
          </a:bodyPr>
          <a:lstStyle/>
          <a:p>
            <a:pPr marL="0" lvl="1"/>
            <a:r>
              <a:rPr lang="en-US" sz="900" b="1" dirty="0" smtClean="0"/>
              <a:t>NOTES: The complete HYS question is the following: During </a:t>
            </a:r>
            <a:r>
              <a:rPr lang="en-US" sz="900" b="1" dirty="0"/>
              <a:t>the LAST 4 WEEKS, how many whole days of school have you missed because you skipped or “cut”?</a:t>
            </a:r>
          </a:p>
          <a:p>
            <a:r>
              <a:rPr lang="en-US" sz="900" b="1" dirty="0" smtClean="0"/>
              <a:t> </a:t>
            </a:r>
          </a:p>
        </p:txBody>
      </p:sp>
    </p:spTree>
    <p:extLst>
      <p:ext uri="{BB962C8B-B14F-4D97-AF65-F5344CB8AC3E}">
        <p14:creationId xmlns:p14="http://schemas.microsoft.com/office/powerpoint/2010/main" val="480592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Absenteeism</a:t>
            </a:r>
          </a:p>
        </p:txBody>
      </p:sp>
      <p:graphicFrame>
        <p:nvGraphicFramePr>
          <p:cNvPr id="5" name="Chart 4"/>
          <p:cNvGraphicFramePr/>
          <p:nvPr>
            <p:extLst>
              <p:ext uri="{D42A27DB-BD31-4B8C-83A1-F6EECF244321}">
                <p14:modId xmlns:p14="http://schemas.microsoft.com/office/powerpoint/2010/main" val="1384551789"/>
              </p:ext>
            </p:extLst>
          </p:nvPr>
        </p:nvGraphicFramePr>
        <p:xfrm>
          <a:off x="1113424"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9339" y="5919506"/>
            <a:ext cx="7921255" cy="369332"/>
          </a:xfrm>
          <a:prstGeom prst="rect">
            <a:avLst/>
          </a:prstGeom>
          <a:noFill/>
        </p:spPr>
        <p:txBody>
          <a:bodyPr wrap="square" rtlCol="0">
            <a:spAutoFit/>
          </a:bodyPr>
          <a:lstStyle/>
          <a:p>
            <a:r>
              <a:rPr lang="en-US" sz="900" b="1" dirty="0" smtClean="0"/>
              <a:t>NOTES</a:t>
            </a:r>
            <a:r>
              <a:rPr lang="en-US" sz="900" b="1" dirty="0"/>
              <a:t>: The complete HYS question is the following: During the LAST 4 WEEKS, how many whole days of school have you missed because you skipped or “cut</a:t>
            </a:r>
            <a:r>
              <a:rPr lang="en-US" sz="900" b="1" dirty="0" smtClean="0"/>
              <a:t>”?</a:t>
            </a:r>
          </a:p>
          <a:p>
            <a:r>
              <a:rPr lang="en-US" sz="900" b="1" dirty="0" smtClean="0"/>
              <a:t>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09" y="4660991"/>
            <a:ext cx="794189"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three to four times as likely to skip school </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2870281"/>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3" name="TextBox 12"/>
          <p:cNvSpPr txBox="1"/>
          <p:nvPr/>
        </p:nvSpPr>
        <p:spPr>
          <a:xfrm>
            <a:off x="1624787" y="1807319"/>
            <a:ext cx="6069104" cy="477054"/>
          </a:xfrm>
          <a:prstGeom prst="rect">
            <a:avLst/>
          </a:prstGeom>
          <a:noFill/>
        </p:spPr>
        <p:txBody>
          <a:bodyPr wrap="square" rtlCol="0">
            <a:spAutoFit/>
          </a:bodyPr>
          <a:lstStyle/>
          <a:p>
            <a:r>
              <a:rPr lang="en-US" sz="1600" b="1" i="1" dirty="0" smtClean="0"/>
              <a:t>Skipped school in the past 4 weeks?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290059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582436" cy="461665"/>
          </a:xfrm>
          <a:prstGeom prst="rect">
            <a:avLst/>
          </a:prstGeom>
          <a:noFill/>
        </p:spPr>
        <p:txBody>
          <a:bodyPr wrap="square" rtlCol="0">
            <a:spAutoFit/>
          </a:bodyPr>
          <a:lstStyle/>
          <a:p>
            <a:pPr algn="ctr"/>
            <a:r>
              <a:rPr lang="en-US" sz="2400" b="1" dirty="0" smtClean="0">
                <a:solidFill>
                  <a:srgbClr val="000066"/>
                </a:solidFill>
              </a:rPr>
              <a:t>Poor Mental Health and Absenteeism</a:t>
            </a:r>
          </a:p>
        </p:txBody>
      </p:sp>
      <p:graphicFrame>
        <p:nvGraphicFramePr>
          <p:cNvPr id="5" name="Chart 4"/>
          <p:cNvGraphicFramePr/>
          <p:nvPr>
            <p:extLst>
              <p:ext uri="{D42A27DB-BD31-4B8C-83A1-F6EECF244321}">
                <p14:modId xmlns:p14="http://schemas.microsoft.com/office/powerpoint/2010/main" val="369530917"/>
              </p:ext>
            </p:extLst>
          </p:nvPr>
        </p:nvGraphicFramePr>
        <p:xfrm>
          <a:off x="1113424" y="1046324"/>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poor mental health are twice as likely to skip school than students who did not report poor mental health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2892157"/>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8" name="TextBox 17"/>
          <p:cNvSpPr txBox="1"/>
          <p:nvPr/>
        </p:nvSpPr>
        <p:spPr>
          <a:xfrm>
            <a:off x="6715695" y="4243016"/>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4" name="TextBox 13"/>
          <p:cNvSpPr txBox="1"/>
          <p:nvPr/>
        </p:nvSpPr>
        <p:spPr>
          <a:xfrm>
            <a:off x="829340" y="5802263"/>
            <a:ext cx="7921255" cy="369332"/>
          </a:xfrm>
          <a:prstGeom prst="rect">
            <a:avLst/>
          </a:prstGeom>
          <a:noFill/>
        </p:spPr>
        <p:txBody>
          <a:bodyPr wrap="square" rtlCol="0">
            <a:spAutoFit/>
          </a:bodyPr>
          <a:lstStyle/>
          <a:p>
            <a:r>
              <a:rPr lang="en-US" sz="900" b="1" dirty="0" smtClean="0"/>
              <a:t>NOTES: </a:t>
            </a:r>
            <a:r>
              <a:rPr lang="en-US" sz="900" b="1" dirty="0"/>
              <a:t>The complete HYS question is the following: During the LAST 4 WEEKS, how many whole days of school have you missed because you skipped or “cut”?</a:t>
            </a:r>
          </a:p>
          <a:p>
            <a:r>
              <a:rPr lang="en-US" sz="900" dirty="0" smtClean="0"/>
              <a:t>*Did not report having depressive feelings, have not seriously considered suicide in the past year.</a:t>
            </a:r>
          </a:p>
        </p:txBody>
      </p:sp>
      <p:sp>
        <p:nvSpPr>
          <p:cNvPr id="11" name="TextBox 10"/>
          <p:cNvSpPr txBox="1"/>
          <p:nvPr/>
        </p:nvSpPr>
        <p:spPr>
          <a:xfrm>
            <a:off x="1624787" y="1807319"/>
            <a:ext cx="6069104" cy="477054"/>
          </a:xfrm>
          <a:prstGeom prst="rect">
            <a:avLst/>
          </a:prstGeom>
          <a:noFill/>
        </p:spPr>
        <p:txBody>
          <a:bodyPr wrap="square" rtlCol="0">
            <a:spAutoFit/>
          </a:bodyPr>
          <a:lstStyle/>
          <a:p>
            <a:r>
              <a:rPr lang="en-US" sz="1600" b="1" i="1" dirty="0" smtClean="0"/>
              <a:t>Skipped school in the past 4 weeks?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795783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Being Bullied by Other Students</a:t>
            </a:r>
          </a:p>
        </p:txBody>
      </p:sp>
      <p:graphicFrame>
        <p:nvGraphicFramePr>
          <p:cNvPr id="5" name="Chart 4"/>
          <p:cNvGraphicFramePr/>
          <p:nvPr>
            <p:extLst>
              <p:ext uri="{D42A27DB-BD31-4B8C-83A1-F6EECF244321}">
                <p14:modId xmlns:p14="http://schemas.microsoft.com/office/powerpoint/2010/main" val="160721283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Almost one in every three 6</a:t>
            </a:r>
            <a:r>
              <a:rPr lang="en-US" b="1" baseline="30000" dirty="0" smtClean="0"/>
              <a:t>th</a:t>
            </a:r>
            <a:r>
              <a:rPr lang="en-US" b="1" dirty="0" smtClean="0"/>
              <a:t> and 8</a:t>
            </a:r>
            <a:r>
              <a:rPr lang="en-US" b="1" baseline="30000" dirty="0" smtClean="0"/>
              <a:t>th</a:t>
            </a:r>
            <a:r>
              <a:rPr lang="en-US" b="1" dirty="0" smtClean="0"/>
              <a:t> graders in Washington State reported being bullied by other students in the past month</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
        <p:nvSpPr>
          <p:cNvPr id="9" name="TextBox 8"/>
          <p:cNvSpPr txBox="1"/>
          <p:nvPr/>
        </p:nvSpPr>
        <p:spPr>
          <a:xfrm>
            <a:off x="829340" y="5802263"/>
            <a:ext cx="7921255" cy="646331"/>
          </a:xfrm>
          <a:prstGeom prst="rect">
            <a:avLst/>
          </a:prstGeom>
          <a:noFill/>
        </p:spPr>
        <p:txBody>
          <a:bodyPr wrap="square" rtlCol="0">
            <a:spAutoFit/>
          </a:bodyPr>
          <a:lstStyle/>
          <a:p>
            <a:pPr marL="0" lvl="1"/>
            <a:r>
              <a:rPr lang="en-US" sz="900" b="1" dirty="0" smtClean="0"/>
              <a:t>NOTES: The complete HYS </a:t>
            </a:r>
            <a:r>
              <a:rPr lang="en-US" sz="900" b="1" dirty="0"/>
              <a:t>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r>
              <a:rPr lang="en-US" sz="900" b="1" dirty="0" smtClean="0"/>
              <a:t>?”</a:t>
            </a:r>
            <a:endParaRPr lang="en-US" sz="900" b="1" dirty="0"/>
          </a:p>
          <a:p>
            <a:r>
              <a:rPr lang="en-US" sz="900" b="1" dirty="0" smtClean="0"/>
              <a:t> </a:t>
            </a:r>
          </a:p>
        </p:txBody>
      </p:sp>
    </p:spTree>
    <p:extLst>
      <p:ext uri="{BB962C8B-B14F-4D97-AF65-F5344CB8AC3E}">
        <p14:creationId xmlns:p14="http://schemas.microsoft.com/office/powerpoint/2010/main" val="4237557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582436" cy="461665"/>
          </a:xfrm>
          <a:prstGeom prst="rect">
            <a:avLst/>
          </a:prstGeom>
          <a:noFill/>
        </p:spPr>
        <p:txBody>
          <a:bodyPr wrap="square" rtlCol="0">
            <a:spAutoFit/>
          </a:bodyPr>
          <a:lstStyle/>
          <a:p>
            <a:pPr algn="ctr"/>
            <a:r>
              <a:rPr lang="en-US" sz="2400" b="1" dirty="0" smtClean="0">
                <a:solidFill>
                  <a:srgbClr val="000066"/>
                </a:solidFill>
              </a:rPr>
              <a:t>Poor Mental Health and Being Bullied</a:t>
            </a:r>
          </a:p>
        </p:txBody>
      </p:sp>
      <p:graphicFrame>
        <p:nvGraphicFramePr>
          <p:cNvPr id="5" name="Chart 4"/>
          <p:cNvGraphicFramePr/>
          <p:nvPr>
            <p:extLst>
              <p:ext uri="{D42A27DB-BD31-4B8C-83A1-F6EECF244321}">
                <p14:modId xmlns:p14="http://schemas.microsoft.com/office/powerpoint/2010/main" val="4038749843"/>
              </p:ext>
            </p:extLst>
          </p:nvPr>
        </p:nvGraphicFramePr>
        <p:xfrm>
          <a:off x="1113424" y="1000142"/>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2597" y="882503"/>
            <a:ext cx="7832208"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poor mental health are 2.5 times as likely to have been bullied than students who did not report poor mental health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2892157"/>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8" name="TextBox 17"/>
          <p:cNvSpPr txBox="1"/>
          <p:nvPr/>
        </p:nvSpPr>
        <p:spPr>
          <a:xfrm>
            <a:off x="6715695" y="4357375"/>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4" name="TextBox 13"/>
          <p:cNvSpPr txBox="1"/>
          <p:nvPr/>
        </p:nvSpPr>
        <p:spPr>
          <a:xfrm>
            <a:off x="852597" y="5672954"/>
            <a:ext cx="7921255" cy="646331"/>
          </a:xfrm>
          <a:prstGeom prst="rect">
            <a:avLst/>
          </a:prstGeom>
          <a:noFill/>
        </p:spPr>
        <p:txBody>
          <a:bodyPr wrap="square" rtlCol="0">
            <a:spAutoFit/>
          </a:bodyPr>
          <a:lstStyle/>
          <a:p>
            <a:pPr marL="0" lvl="1"/>
            <a:r>
              <a:rPr lang="en-US" sz="900" b="1" dirty="0" smtClean="0"/>
              <a:t>NOTES: </a:t>
            </a:r>
            <a:r>
              <a:rPr lang="en-US" sz="900" b="1" dirty="0"/>
              <a:t>The complete HYS 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p>
          <a:p>
            <a:r>
              <a:rPr lang="en-US" sz="900" dirty="0" smtClean="0"/>
              <a:t>*Did not report having depressive feelings, have not seriously considered suicide in the past year.</a:t>
            </a:r>
          </a:p>
        </p:txBody>
      </p:sp>
      <p:sp>
        <p:nvSpPr>
          <p:cNvPr id="12" name="TextBox 11"/>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3153201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Being Bullied</a:t>
            </a:r>
          </a:p>
        </p:txBody>
      </p:sp>
      <p:graphicFrame>
        <p:nvGraphicFramePr>
          <p:cNvPr id="5" name="Chart 4"/>
          <p:cNvGraphicFramePr/>
          <p:nvPr>
            <p:extLst>
              <p:ext uri="{D42A27DB-BD31-4B8C-83A1-F6EECF244321}">
                <p14:modId xmlns:p14="http://schemas.microsoft.com/office/powerpoint/2010/main" val="2709325468"/>
              </p:ext>
            </p:extLst>
          </p:nvPr>
        </p:nvGraphicFramePr>
        <p:xfrm>
          <a:off x="1113424" y="1153576"/>
          <a:ext cx="7571381" cy="46155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64559" y="5679360"/>
            <a:ext cx="7921255" cy="646331"/>
          </a:xfrm>
          <a:prstGeom prst="rect">
            <a:avLst/>
          </a:prstGeom>
          <a:noFill/>
        </p:spPr>
        <p:txBody>
          <a:bodyPr wrap="square" rtlCol="0">
            <a:spAutoFit/>
          </a:bodyPr>
          <a:lstStyle/>
          <a:p>
            <a:r>
              <a:rPr lang="en-US" sz="900" b="1" dirty="0" smtClean="0"/>
              <a:t>NOTES</a:t>
            </a:r>
            <a:r>
              <a:rPr lang="en-US" sz="900" b="1" dirty="0"/>
              <a:t>: The complete HYS 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p>
          <a:p>
            <a:r>
              <a:rPr lang="en-US" sz="900" b="1" dirty="0" smtClean="0"/>
              <a:t>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08" y="3922873"/>
            <a:ext cx="794189" cy="892552"/>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more likely to have been bullied than students who do not use substances</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3122624"/>
            <a:ext cx="807269" cy="892552"/>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1" name="TextBox 10"/>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414219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ys logo - no date.bmp"/>
          <p:cNvPicPr>
            <a:picLocks noChangeAspect="1" noChangeArrowheads="1"/>
          </p:cNvPicPr>
          <p:nvPr/>
        </p:nvPicPr>
        <p:blipFill>
          <a:blip r:embed="rId2" cstate="print"/>
          <a:srcRect l="707" t="1037" r="87408" b="83395"/>
          <a:stretch>
            <a:fillRect/>
          </a:stretch>
        </p:blipFill>
        <p:spPr bwMode="auto">
          <a:xfrm>
            <a:off x="7963228" y="192000"/>
            <a:ext cx="725015" cy="733647"/>
          </a:xfrm>
          <a:prstGeom prst="rect">
            <a:avLst/>
          </a:prstGeom>
          <a:noFill/>
          <a:ln w="9525">
            <a:noFill/>
            <a:miter lim="800000"/>
            <a:headEnd/>
            <a:tailEnd/>
          </a:ln>
        </p:spPr>
      </p:pic>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Access To Handguns</a:t>
            </a:r>
          </a:p>
        </p:txBody>
      </p:sp>
      <p:sp>
        <p:nvSpPr>
          <p:cNvPr id="4" name="TextBox 3"/>
          <p:cNvSpPr txBox="1"/>
          <p:nvPr/>
        </p:nvSpPr>
        <p:spPr>
          <a:xfrm>
            <a:off x="733647" y="882503"/>
            <a:ext cx="8272129" cy="369332"/>
          </a:xfrm>
          <a:prstGeom prst="rect">
            <a:avLst/>
          </a:prstGeom>
          <a:noFill/>
        </p:spPr>
        <p:txBody>
          <a:bodyPr wrap="square" rtlCol="0">
            <a:spAutoFit/>
          </a:bodyPr>
          <a:lstStyle/>
          <a:p>
            <a:pPr algn="ctr"/>
            <a:r>
              <a:rPr lang="en-US" b="1" dirty="0" smtClean="0"/>
              <a:t>Almost 1 in 5 Washington State 10</a:t>
            </a:r>
            <a:r>
              <a:rPr lang="en-US" b="1" baseline="30000" dirty="0" smtClean="0"/>
              <a:t>th</a:t>
            </a:r>
            <a:r>
              <a:rPr lang="en-US" b="1" dirty="0" smtClean="0"/>
              <a:t> graders think handguns are easy to get</a:t>
            </a:r>
            <a:endParaRPr lang="en-US" b="1" dirty="0"/>
          </a:p>
        </p:txBody>
      </p:sp>
      <p:grpSp>
        <p:nvGrpSpPr>
          <p:cNvPr id="37" name="Group 36"/>
          <p:cNvGrpSpPr/>
          <p:nvPr/>
        </p:nvGrpSpPr>
        <p:grpSpPr>
          <a:xfrm>
            <a:off x="1034948" y="1967021"/>
            <a:ext cx="1847428" cy="808076"/>
            <a:chOff x="1279506" y="1927831"/>
            <a:chExt cx="2034261" cy="889798"/>
          </a:xfrm>
        </p:grpSpPr>
        <p:grpSp>
          <p:nvGrpSpPr>
            <p:cNvPr id="6" name="Group 159"/>
            <p:cNvGrpSpPr>
              <a:grpSpLocks/>
            </p:cNvGrpSpPr>
            <p:nvPr/>
          </p:nvGrpSpPr>
          <p:grpSpPr bwMode="auto">
            <a:xfrm flipH="1">
              <a:off x="2528341" y="1927911"/>
              <a:ext cx="316691" cy="889718"/>
              <a:chOff x="2776" y="2894"/>
              <a:chExt cx="236" cy="663"/>
            </a:xfrm>
            <a:solidFill>
              <a:schemeClr val="bg1">
                <a:lumMod val="75000"/>
              </a:schemeClr>
            </a:solidFill>
          </p:grpSpPr>
          <p:sp>
            <p:nvSpPr>
              <p:cNvPr id="7" name="Freeform 85"/>
              <p:cNvSpPr>
                <a:spLocks/>
              </p:cNvSpPr>
              <p:nvPr/>
            </p:nvSpPr>
            <p:spPr bwMode="auto">
              <a:xfrm>
                <a:off x="2834" y="2894"/>
                <a:ext cx="120" cy="123"/>
              </a:xfrm>
              <a:custGeom>
                <a:avLst/>
                <a:gdLst/>
                <a:ahLst/>
                <a:cxnLst>
                  <a:cxn ang="0">
                    <a:pos x="182" y="52"/>
                  </a:cxn>
                  <a:cxn ang="0">
                    <a:pos x="190" y="76"/>
                  </a:cxn>
                  <a:cxn ang="0">
                    <a:pos x="193" y="101"/>
                  </a:cxn>
                  <a:cxn ang="0">
                    <a:pos x="189" y="127"/>
                  </a:cxn>
                  <a:cxn ang="0">
                    <a:pos x="181" y="148"/>
                  </a:cxn>
                  <a:cxn ang="0">
                    <a:pos x="175" y="158"/>
                  </a:cxn>
                  <a:cxn ang="0">
                    <a:pos x="168" y="166"/>
                  </a:cxn>
                  <a:cxn ang="0">
                    <a:pos x="160" y="174"/>
                  </a:cxn>
                  <a:cxn ang="0">
                    <a:pos x="151" y="181"/>
                  </a:cxn>
                  <a:cxn ang="0">
                    <a:pos x="142" y="185"/>
                  </a:cxn>
                  <a:cxn ang="0">
                    <a:pos x="130" y="190"/>
                  </a:cxn>
                  <a:cxn ang="0">
                    <a:pos x="119" y="194"/>
                  </a:cxn>
                  <a:cxn ang="0">
                    <a:pos x="106" y="197"/>
                  </a:cxn>
                  <a:cxn ang="0">
                    <a:pos x="90" y="197"/>
                  </a:cxn>
                  <a:cxn ang="0">
                    <a:pos x="76" y="195"/>
                  </a:cxn>
                  <a:cxn ang="0">
                    <a:pos x="61" y="190"/>
                  </a:cxn>
                  <a:cxn ang="0">
                    <a:pos x="49" y="184"/>
                  </a:cxn>
                  <a:cxn ang="0">
                    <a:pos x="37" y="176"/>
                  </a:cxn>
                  <a:cxn ang="0">
                    <a:pos x="27" y="166"/>
                  </a:cxn>
                  <a:cxn ang="0">
                    <a:pos x="18" y="156"/>
                  </a:cxn>
                  <a:cxn ang="0">
                    <a:pos x="9" y="144"/>
                  </a:cxn>
                  <a:cxn ang="0">
                    <a:pos x="3" y="127"/>
                  </a:cxn>
                  <a:cxn ang="0">
                    <a:pos x="0" y="106"/>
                  </a:cxn>
                  <a:cxn ang="0">
                    <a:pos x="0" y="85"/>
                  </a:cxn>
                  <a:cxn ang="0">
                    <a:pos x="5" y="66"/>
                  </a:cxn>
                  <a:cxn ang="0">
                    <a:pos x="12" y="52"/>
                  </a:cxn>
                  <a:cxn ang="0">
                    <a:pos x="19" y="40"/>
                  </a:cxn>
                  <a:cxn ang="0">
                    <a:pos x="28" y="29"/>
                  </a:cxn>
                  <a:cxn ang="0">
                    <a:pos x="39" y="20"/>
                  </a:cxn>
                  <a:cxn ang="0">
                    <a:pos x="51" y="12"/>
                  </a:cxn>
                  <a:cxn ang="0">
                    <a:pos x="65" y="6"/>
                  </a:cxn>
                  <a:cxn ang="0">
                    <a:pos x="79" y="1"/>
                  </a:cxn>
                  <a:cxn ang="0">
                    <a:pos x="95" y="0"/>
                  </a:cxn>
                  <a:cxn ang="0">
                    <a:pos x="109" y="1"/>
                  </a:cxn>
                  <a:cxn ang="0">
                    <a:pos x="122" y="4"/>
                  </a:cxn>
                  <a:cxn ang="0">
                    <a:pos x="135" y="8"/>
                  </a:cxn>
                  <a:cxn ang="0">
                    <a:pos x="147" y="14"/>
                  </a:cxn>
                  <a:cxn ang="0">
                    <a:pos x="157" y="22"/>
                  </a:cxn>
                  <a:cxn ang="0">
                    <a:pos x="167" y="31"/>
                  </a:cxn>
                  <a:cxn ang="0">
                    <a:pos x="175" y="42"/>
                  </a:cxn>
                  <a:cxn ang="0">
                    <a:pos x="182" y="52"/>
                  </a:cxn>
                </a:cxnLst>
                <a:rect l="0" t="0" r="r" b="b"/>
                <a:pathLst>
                  <a:path w="193" h="197">
                    <a:moveTo>
                      <a:pt x="182" y="52"/>
                    </a:moveTo>
                    <a:lnTo>
                      <a:pt x="190" y="76"/>
                    </a:lnTo>
                    <a:lnTo>
                      <a:pt x="193" y="101"/>
                    </a:lnTo>
                    <a:lnTo>
                      <a:pt x="189" y="127"/>
                    </a:lnTo>
                    <a:lnTo>
                      <a:pt x="181" y="148"/>
                    </a:lnTo>
                    <a:lnTo>
                      <a:pt x="175" y="158"/>
                    </a:lnTo>
                    <a:lnTo>
                      <a:pt x="168" y="166"/>
                    </a:lnTo>
                    <a:lnTo>
                      <a:pt x="160" y="174"/>
                    </a:lnTo>
                    <a:lnTo>
                      <a:pt x="151" y="181"/>
                    </a:lnTo>
                    <a:lnTo>
                      <a:pt x="142" y="185"/>
                    </a:lnTo>
                    <a:lnTo>
                      <a:pt x="130" y="190"/>
                    </a:lnTo>
                    <a:lnTo>
                      <a:pt x="119" y="194"/>
                    </a:lnTo>
                    <a:lnTo>
                      <a:pt x="106" y="197"/>
                    </a:lnTo>
                    <a:lnTo>
                      <a:pt x="90" y="197"/>
                    </a:lnTo>
                    <a:lnTo>
                      <a:pt x="76" y="195"/>
                    </a:lnTo>
                    <a:lnTo>
                      <a:pt x="61" y="190"/>
                    </a:lnTo>
                    <a:lnTo>
                      <a:pt x="49" y="184"/>
                    </a:lnTo>
                    <a:lnTo>
                      <a:pt x="37" y="176"/>
                    </a:lnTo>
                    <a:lnTo>
                      <a:pt x="27" y="166"/>
                    </a:lnTo>
                    <a:lnTo>
                      <a:pt x="18" y="156"/>
                    </a:lnTo>
                    <a:lnTo>
                      <a:pt x="9" y="144"/>
                    </a:lnTo>
                    <a:lnTo>
                      <a:pt x="3" y="127"/>
                    </a:lnTo>
                    <a:lnTo>
                      <a:pt x="0" y="106"/>
                    </a:lnTo>
                    <a:lnTo>
                      <a:pt x="0" y="85"/>
                    </a:lnTo>
                    <a:lnTo>
                      <a:pt x="5" y="66"/>
                    </a:lnTo>
                    <a:lnTo>
                      <a:pt x="12" y="52"/>
                    </a:lnTo>
                    <a:lnTo>
                      <a:pt x="19" y="40"/>
                    </a:lnTo>
                    <a:lnTo>
                      <a:pt x="28" y="29"/>
                    </a:lnTo>
                    <a:lnTo>
                      <a:pt x="39" y="20"/>
                    </a:lnTo>
                    <a:lnTo>
                      <a:pt x="51" y="12"/>
                    </a:lnTo>
                    <a:lnTo>
                      <a:pt x="65" y="6"/>
                    </a:lnTo>
                    <a:lnTo>
                      <a:pt x="79" y="1"/>
                    </a:lnTo>
                    <a:lnTo>
                      <a:pt x="95" y="0"/>
                    </a:lnTo>
                    <a:lnTo>
                      <a:pt x="109" y="1"/>
                    </a:lnTo>
                    <a:lnTo>
                      <a:pt x="122" y="4"/>
                    </a:lnTo>
                    <a:lnTo>
                      <a:pt x="135" y="8"/>
                    </a:lnTo>
                    <a:lnTo>
                      <a:pt x="147" y="14"/>
                    </a:lnTo>
                    <a:lnTo>
                      <a:pt x="157" y="22"/>
                    </a:lnTo>
                    <a:lnTo>
                      <a:pt x="167" y="31"/>
                    </a:lnTo>
                    <a:lnTo>
                      <a:pt x="175" y="42"/>
                    </a:lnTo>
                    <a:lnTo>
                      <a:pt x="182" y="52"/>
                    </a:lnTo>
                    <a:close/>
                  </a:path>
                </a:pathLst>
              </a:custGeom>
              <a:solidFill>
                <a:schemeClr val="bg1">
                  <a:lumMod val="65000"/>
                </a:schemeClr>
              </a:solidFill>
              <a:ln w="3175" cmpd="sng">
                <a:noFill/>
                <a:round/>
                <a:headEnd/>
                <a:tailEnd/>
              </a:ln>
            </p:spPr>
            <p:txBody>
              <a:bodyPr/>
              <a:lstStyle/>
              <a:p>
                <a:endParaRPr lang="en-US" dirty="0"/>
              </a:p>
            </p:txBody>
          </p:sp>
          <p:sp>
            <p:nvSpPr>
              <p:cNvPr id="8" name="Freeform 86"/>
              <p:cNvSpPr>
                <a:spLocks/>
              </p:cNvSpPr>
              <p:nvPr/>
            </p:nvSpPr>
            <p:spPr bwMode="auto">
              <a:xfrm>
                <a:off x="2776" y="3032"/>
                <a:ext cx="236" cy="525"/>
              </a:xfrm>
              <a:custGeom>
                <a:avLst/>
                <a:gdLst/>
                <a:ahLst/>
                <a:cxnLst>
                  <a:cxn ang="0">
                    <a:pos x="201" y="416"/>
                  </a:cxn>
                  <a:cxn ang="0">
                    <a:pos x="195" y="410"/>
                  </a:cxn>
                  <a:cxn ang="0">
                    <a:pos x="184" y="408"/>
                  </a:cxn>
                  <a:cxn ang="0">
                    <a:pos x="176" y="411"/>
                  </a:cxn>
                  <a:cxn ang="0">
                    <a:pos x="171" y="483"/>
                  </a:cxn>
                  <a:cxn ang="0">
                    <a:pos x="171" y="766"/>
                  </a:cxn>
                  <a:cxn ang="0">
                    <a:pos x="159" y="835"/>
                  </a:cxn>
                  <a:cxn ang="0">
                    <a:pos x="138" y="835"/>
                  </a:cxn>
                  <a:cxn ang="0">
                    <a:pos x="118" y="835"/>
                  </a:cxn>
                  <a:cxn ang="0">
                    <a:pos x="98" y="834"/>
                  </a:cxn>
                  <a:cxn ang="0">
                    <a:pos x="89" y="730"/>
                  </a:cxn>
                  <a:cxn ang="0">
                    <a:pos x="90" y="264"/>
                  </a:cxn>
                  <a:cxn ang="0">
                    <a:pos x="83" y="130"/>
                  </a:cxn>
                  <a:cxn ang="0">
                    <a:pos x="69" y="135"/>
                  </a:cxn>
                  <a:cxn ang="0">
                    <a:pos x="65" y="192"/>
                  </a:cxn>
                  <a:cxn ang="0">
                    <a:pos x="62" y="354"/>
                  </a:cxn>
                  <a:cxn ang="0">
                    <a:pos x="54" y="389"/>
                  </a:cxn>
                  <a:cxn ang="0">
                    <a:pos x="39" y="389"/>
                  </a:cxn>
                  <a:cxn ang="0">
                    <a:pos x="23" y="388"/>
                  </a:cxn>
                  <a:cxn ang="0">
                    <a:pos x="8" y="388"/>
                  </a:cxn>
                  <a:cxn ang="0">
                    <a:pos x="0" y="331"/>
                  </a:cxn>
                  <a:cxn ang="0">
                    <a:pos x="1" y="141"/>
                  </a:cxn>
                  <a:cxn ang="0">
                    <a:pos x="1" y="88"/>
                  </a:cxn>
                  <a:cxn ang="0">
                    <a:pos x="7" y="65"/>
                  </a:cxn>
                  <a:cxn ang="0">
                    <a:pos x="22" y="45"/>
                  </a:cxn>
                  <a:cxn ang="0">
                    <a:pos x="42" y="28"/>
                  </a:cxn>
                  <a:cxn ang="0">
                    <a:pos x="66" y="15"/>
                  </a:cxn>
                  <a:cxn ang="0">
                    <a:pos x="91" y="7"/>
                  </a:cxn>
                  <a:cxn ang="0">
                    <a:pos x="120" y="2"/>
                  </a:cxn>
                  <a:cxn ang="0">
                    <a:pos x="149" y="0"/>
                  </a:cxn>
                  <a:cxn ang="0">
                    <a:pos x="177" y="0"/>
                  </a:cxn>
                  <a:cxn ang="0">
                    <a:pos x="207" y="1"/>
                  </a:cxn>
                  <a:cxn ang="0">
                    <a:pos x="237" y="4"/>
                  </a:cxn>
                  <a:cxn ang="0">
                    <a:pos x="266" y="4"/>
                  </a:cxn>
                  <a:cxn ang="0">
                    <a:pos x="293" y="7"/>
                  </a:cxn>
                  <a:cxn ang="0">
                    <a:pos x="316" y="16"/>
                  </a:cxn>
                  <a:cxn ang="0">
                    <a:pos x="335" y="28"/>
                  </a:cxn>
                  <a:cxn ang="0">
                    <a:pos x="353" y="45"/>
                  </a:cxn>
                  <a:cxn ang="0">
                    <a:pos x="372" y="128"/>
                  </a:cxn>
                  <a:cxn ang="0">
                    <a:pos x="373" y="347"/>
                  </a:cxn>
                  <a:cxn ang="0">
                    <a:pos x="311" y="393"/>
                  </a:cxn>
                  <a:cxn ang="0">
                    <a:pos x="307" y="130"/>
                  </a:cxn>
                  <a:cxn ang="0">
                    <a:pos x="295" y="129"/>
                  </a:cxn>
                  <a:cxn ang="0">
                    <a:pos x="283" y="153"/>
                  </a:cxn>
                  <a:cxn ang="0">
                    <a:pos x="283" y="213"/>
                  </a:cxn>
                  <a:cxn ang="0">
                    <a:pos x="283" y="356"/>
                  </a:cxn>
                  <a:cxn ang="0">
                    <a:pos x="282" y="751"/>
                  </a:cxn>
                  <a:cxn ang="0">
                    <a:pos x="203" y="835"/>
                  </a:cxn>
                </a:cxnLst>
                <a:rect l="0" t="0" r="r" b="b"/>
                <a:pathLst>
                  <a:path w="376" h="835">
                    <a:moveTo>
                      <a:pt x="202" y="420"/>
                    </a:moveTo>
                    <a:lnTo>
                      <a:pt x="201" y="416"/>
                    </a:lnTo>
                    <a:lnTo>
                      <a:pt x="198" y="412"/>
                    </a:lnTo>
                    <a:lnTo>
                      <a:pt x="195" y="410"/>
                    </a:lnTo>
                    <a:lnTo>
                      <a:pt x="190" y="409"/>
                    </a:lnTo>
                    <a:lnTo>
                      <a:pt x="184" y="408"/>
                    </a:lnTo>
                    <a:lnTo>
                      <a:pt x="180" y="409"/>
                    </a:lnTo>
                    <a:lnTo>
                      <a:pt x="176" y="411"/>
                    </a:lnTo>
                    <a:lnTo>
                      <a:pt x="173" y="415"/>
                    </a:lnTo>
                    <a:lnTo>
                      <a:pt x="171" y="483"/>
                    </a:lnTo>
                    <a:lnTo>
                      <a:pt x="171" y="624"/>
                    </a:lnTo>
                    <a:lnTo>
                      <a:pt x="171" y="766"/>
                    </a:lnTo>
                    <a:lnTo>
                      <a:pt x="171" y="835"/>
                    </a:lnTo>
                    <a:lnTo>
                      <a:pt x="159" y="835"/>
                    </a:lnTo>
                    <a:lnTo>
                      <a:pt x="149" y="835"/>
                    </a:lnTo>
                    <a:lnTo>
                      <a:pt x="138" y="835"/>
                    </a:lnTo>
                    <a:lnTo>
                      <a:pt x="128" y="835"/>
                    </a:lnTo>
                    <a:lnTo>
                      <a:pt x="118" y="835"/>
                    </a:lnTo>
                    <a:lnTo>
                      <a:pt x="108" y="835"/>
                    </a:lnTo>
                    <a:lnTo>
                      <a:pt x="98" y="834"/>
                    </a:lnTo>
                    <a:lnTo>
                      <a:pt x="88" y="833"/>
                    </a:lnTo>
                    <a:lnTo>
                      <a:pt x="89" y="730"/>
                    </a:lnTo>
                    <a:lnTo>
                      <a:pt x="90" y="502"/>
                    </a:lnTo>
                    <a:lnTo>
                      <a:pt x="90" y="264"/>
                    </a:lnTo>
                    <a:lnTo>
                      <a:pt x="88" y="135"/>
                    </a:lnTo>
                    <a:lnTo>
                      <a:pt x="83" y="130"/>
                    </a:lnTo>
                    <a:lnTo>
                      <a:pt x="75" y="130"/>
                    </a:lnTo>
                    <a:lnTo>
                      <a:pt x="69" y="135"/>
                    </a:lnTo>
                    <a:lnTo>
                      <a:pt x="66" y="146"/>
                    </a:lnTo>
                    <a:lnTo>
                      <a:pt x="65" y="192"/>
                    </a:lnTo>
                    <a:lnTo>
                      <a:pt x="63" y="274"/>
                    </a:lnTo>
                    <a:lnTo>
                      <a:pt x="62" y="354"/>
                    </a:lnTo>
                    <a:lnTo>
                      <a:pt x="61" y="388"/>
                    </a:lnTo>
                    <a:lnTo>
                      <a:pt x="54" y="389"/>
                    </a:lnTo>
                    <a:lnTo>
                      <a:pt x="46" y="389"/>
                    </a:lnTo>
                    <a:lnTo>
                      <a:pt x="39" y="389"/>
                    </a:lnTo>
                    <a:lnTo>
                      <a:pt x="31" y="388"/>
                    </a:lnTo>
                    <a:lnTo>
                      <a:pt x="23" y="388"/>
                    </a:lnTo>
                    <a:lnTo>
                      <a:pt x="16" y="388"/>
                    </a:lnTo>
                    <a:lnTo>
                      <a:pt x="8" y="388"/>
                    </a:lnTo>
                    <a:lnTo>
                      <a:pt x="1" y="389"/>
                    </a:lnTo>
                    <a:lnTo>
                      <a:pt x="0" y="331"/>
                    </a:lnTo>
                    <a:lnTo>
                      <a:pt x="0" y="233"/>
                    </a:lnTo>
                    <a:lnTo>
                      <a:pt x="1" y="141"/>
                    </a:lnTo>
                    <a:lnTo>
                      <a:pt x="1" y="100"/>
                    </a:lnTo>
                    <a:lnTo>
                      <a:pt x="1" y="88"/>
                    </a:lnTo>
                    <a:lnTo>
                      <a:pt x="4" y="75"/>
                    </a:lnTo>
                    <a:lnTo>
                      <a:pt x="7" y="65"/>
                    </a:lnTo>
                    <a:lnTo>
                      <a:pt x="14" y="54"/>
                    </a:lnTo>
                    <a:lnTo>
                      <a:pt x="22" y="45"/>
                    </a:lnTo>
                    <a:lnTo>
                      <a:pt x="31" y="36"/>
                    </a:lnTo>
                    <a:lnTo>
                      <a:pt x="42" y="28"/>
                    </a:lnTo>
                    <a:lnTo>
                      <a:pt x="53" y="21"/>
                    </a:lnTo>
                    <a:lnTo>
                      <a:pt x="66" y="15"/>
                    </a:lnTo>
                    <a:lnTo>
                      <a:pt x="78" y="11"/>
                    </a:lnTo>
                    <a:lnTo>
                      <a:pt x="91" y="7"/>
                    </a:lnTo>
                    <a:lnTo>
                      <a:pt x="105" y="4"/>
                    </a:lnTo>
                    <a:lnTo>
                      <a:pt x="120" y="2"/>
                    </a:lnTo>
                    <a:lnTo>
                      <a:pt x="134" y="1"/>
                    </a:lnTo>
                    <a:lnTo>
                      <a:pt x="149" y="0"/>
                    </a:lnTo>
                    <a:lnTo>
                      <a:pt x="164" y="0"/>
                    </a:lnTo>
                    <a:lnTo>
                      <a:pt x="177" y="0"/>
                    </a:lnTo>
                    <a:lnTo>
                      <a:pt x="192" y="1"/>
                    </a:lnTo>
                    <a:lnTo>
                      <a:pt x="207" y="1"/>
                    </a:lnTo>
                    <a:lnTo>
                      <a:pt x="222" y="2"/>
                    </a:lnTo>
                    <a:lnTo>
                      <a:pt x="237" y="4"/>
                    </a:lnTo>
                    <a:lnTo>
                      <a:pt x="251" y="4"/>
                    </a:lnTo>
                    <a:lnTo>
                      <a:pt x="266" y="4"/>
                    </a:lnTo>
                    <a:lnTo>
                      <a:pt x="280" y="4"/>
                    </a:lnTo>
                    <a:lnTo>
                      <a:pt x="293" y="7"/>
                    </a:lnTo>
                    <a:lnTo>
                      <a:pt x="304" y="11"/>
                    </a:lnTo>
                    <a:lnTo>
                      <a:pt x="316" y="16"/>
                    </a:lnTo>
                    <a:lnTo>
                      <a:pt x="326" y="22"/>
                    </a:lnTo>
                    <a:lnTo>
                      <a:pt x="335" y="28"/>
                    </a:lnTo>
                    <a:lnTo>
                      <a:pt x="345" y="36"/>
                    </a:lnTo>
                    <a:lnTo>
                      <a:pt x="353" y="45"/>
                    </a:lnTo>
                    <a:lnTo>
                      <a:pt x="360" y="54"/>
                    </a:lnTo>
                    <a:lnTo>
                      <a:pt x="372" y="128"/>
                    </a:lnTo>
                    <a:lnTo>
                      <a:pt x="376" y="242"/>
                    </a:lnTo>
                    <a:lnTo>
                      <a:pt x="373" y="347"/>
                    </a:lnTo>
                    <a:lnTo>
                      <a:pt x="371" y="393"/>
                    </a:lnTo>
                    <a:lnTo>
                      <a:pt x="311" y="393"/>
                    </a:lnTo>
                    <a:lnTo>
                      <a:pt x="311" y="136"/>
                    </a:lnTo>
                    <a:lnTo>
                      <a:pt x="307" y="130"/>
                    </a:lnTo>
                    <a:lnTo>
                      <a:pt x="301" y="128"/>
                    </a:lnTo>
                    <a:lnTo>
                      <a:pt x="295" y="129"/>
                    </a:lnTo>
                    <a:lnTo>
                      <a:pt x="288" y="130"/>
                    </a:lnTo>
                    <a:lnTo>
                      <a:pt x="283" y="153"/>
                    </a:lnTo>
                    <a:lnTo>
                      <a:pt x="282" y="184"/>
                    </a:lnTo>
                    <a:lnTo>
                      <a:pt x="283" y="213"/>
                    </a:lnTo>
                    <a:lnTo>
                      <a:pt x="283" y="226"/>
                    </a:lnTo>
                    <a:lnTo>
                      <a:pt x="283" y="356"/>
                    </a:lnTo>
                    <a:lnTo>
                      <a:pt x="283" y="561"/>
                    </a:lnTo>
                    <a:lnTo>
                      <a:pt x="282" y="751"/>
                    </a:lnTo>
                    <a:lnTo>
                      <a:pt x="282" y="835"/>
                    </a:lnTo>
                    <a:lnTo>
                      <a:pt x="203" y="835"/>
                    </a:lnTo>
                    <a:lnTo>
                      <a:pt x="202" y="420"/>
                    </a:lnTo>
                    <a:close/>
                  </a:path>
                </a:pathLst>
              </a:custGeom>
              <a:solidFill>
                <a:schemeClr val="bg1">
                  <a:lumMod val="65000"/>
                </a:schemeClr>
              </a:solidFill>
              <a:ln w="3175" cmpd="sng">
                <a:noFill/>
                <a:round/>
                <a:headEnd/>
                <a:tailEnd/>
              </a:ln>
            </p:spPr>
            <p:txBody>
              <a:bodyPr/>
              <a:lstStyle/>
              <a:p>
                <a:endParaRPr lang="en-US" dirty="0"/>
              </a:p>
            </p:txBody>
          </p:sp>
        </p:grpSp>
        <p:grpSp>
          <p:nvGrpSpPr>
            <p:cNvPr id="9" name="Group 158"/>
            <p:cNvGrpSpPr>
              <a:grpSpLocks/>
            </p:cNvGrpSpPr>
            <p:nvPr/>
          </p:nvGrpSpPr>
          <p:grpSpPr bwMode="auto">
            <a:xfrm flipH="1">
              <a:off x="1279506" y="1927831"/>
              <a:ext cx="398563" cy="885675"/>
              <a:chOff x="2430" y="2897"/>
              <a:chExt cx="297" cy="660"/>
            </a:xfrm>
            <a:solidFill>
              <a:schemeClr val="bg1">
                <a:lumMod val="75000"/>
              </a:schemeClr>
            </a:solidFill>
          </p:grpSpPr>
          <p:sp>
            <p:nvSpPr>
              <p:cNvPr id="10"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chemeClr val="bg1">
                  <a:lumMod val="65000"/>
                </a:schemeClr>
              </a:solidFill>
              <a:ln w="3175" cmpd="sng">
                <a:noFill/>
                <a:round/>
                <a:headEnd/>
                <a:tailEnd/>
              </a:ln>
            </p:spPr>
            <p:txBody>
              <a:bodyPr/>
              <a:lstStyle/>
              <a:p>
                <a:endParaRPr lang="en-US" dirty="0"/>
              </a:p>
            </p:txBody>
          </p:sp>
          <p:sp>
            <p:nvSpPr>
              <p:cNvPr id="11"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chemeClr val="bg1">
                  <a:lumMod val="65000"/>
                </a:schemeClr>
              </a:solidFill>
              <a:ln w="3175" cmpd="sng">
                <a:noFill/>
                <a:round/>
                <a:headEnd/>
                <a:tailEnd/>
              </a:ln>
            </p:spPr>
            <p:txBody>
              <a:bodyPr/>
              <a:lstStyle/>
              <a:p>
                <a:endParaRPr lang="en-US" dirty="0"/>
              </a:p>
            </p:txBody>
          </p:sp>
        </p:grpSp>
        <p:grpSp>
          <p:nvGrpSpPr>
            <p:cNvPr id="12" name="Group 158"/>
            <p:cNvGrpSpPr>
              <a:grpSpLocks/>
            </p:cNvGrpSpPr>
            <p:nvPr/>
          </p:nvGrpSpPr>
          <p:grpSpPr bwMode="auto">
            <a:xfrm flipH="1">
              <a:off x="1706504" y="1927831"/>
              <a:ext cx="398563" cy="885675"/>
              <a:chOff x="2430" y="2897"/>
              <a:chExt cx="297" cy="660"/>
            </a:xfrm>
            <a:solidFill>
              <a:schemeClr val="bg1">
                <a:lumMod val="75000"/>
              </a:schemeClr>
            </a:solidFill>
          </p:grpSpPr>
          <p:sp>
            <p:nvSpPr>
              <p:cNvPr id="13"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chemeClr val="bg1">
                  <a:lumMod val="65000"/>
                </a:schemeClr>
              </a:solidFill>
              <a:ln w="3175" cmpd="sng">
                <a:noFill/>
                <a:round/>
                <a:headEnd/>
                <a:tailEnd/>
              </a:ln>
            </p:spPr>
            <p:txBody>
              <a:bodyPr/>
              <a:lstStyle/>
              <a:p>
                <a:endParaRPr lang="en-US" dirty="0"/>
              </a:p>
            </p:txBody>
          </p:sp>
          <p:sp>
            <p:nvSpPr>
              <p:cNvPr id="14"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chemeClr val="bg1">
                  <a:lumMod val="65000"/>
                </a:schemeClr>
              </a:solidFill>
              <a:ln w="3175" cmpd="sng">
                <a:noFill/>
                <a:round/>
                <a:headEnd/>
                <a:tailEnd/>
              </a:ln>
            </p:spPr>
            <p:txBody>
              <a:bodyPr/>
              <a:lstStyle/>
              <a:p>
                <a:endParaRPr lang="en-US" dirty="0"/>
              </a:p>
            </p:txBody>
          </p:sp>
        </p:grpSp>
        <p:grpSp>
          <p:nvGrpSpPr>
            <p:cNvPr id="15" name="Group 159"/>
            <p:cNvGrpSpPr>
              <a:grpSpLocks/>
            </p:cNvGrpSpPr>
            <p:nvPr/>
          </p:nvGrpSpPr>
          <p:grpSpPr bwMode="auto">
            <a:xfrm flipH="1">
              <a:off x="2143521" y="1927911"/>
              <a:ext cx="316691" cy="889718"/>
              <a:chOff x="2776" y="2894"/>
              <a:chExt cx="236" cy="663"/>
            </a:xfrm>
            <a:solidFill>
              <a:schemeClr val="bg1">
                <a:lumMod val="75000"/>
              </a:schemeClr>
            </a:solidFill>
          </p:grpSpPr>
          <p:sp>
            <p:nvSpPr>
              <p:cNvPr id="16" name="Freeform 85"/>
              <p:cNvSpPr>
                <a:spLocks/>
              </p:cNvSpPr>
              <p:nvPr/>
            </p:nvSpPr>
            <p:spPr bwMode="auto">
              <a:xfrm>
                <a:off x="2834" y="2894"/>
                <a:ext cx="120" cy="123"/>
              </a:xfrm>
              <a:custGeom>
                <a:avLst/>
                <a:gdLst/>
                <a:ahLst/>
                <a:cxnLst>
                  <a:cxn ang="0">
                    <a:pos x="182" y="52"/>
                  </a:cxn>
                  <a:cxn ang="0">
                    <a:pos x="190" y="76"/>
                  </a:cxn>
                  <a:cxn ang="0">
                    <a:pos x="193" y="101"/>
                  </a:cxn>
                  <a:cxn ang="0">
                    <a:pos x="189" y="127"/>
                  </a:cxn>
                  <a:cxn ang="0">
                    <a:pos x="181" y="148"/>
                  </a:cxn>
                  <a:cxn ang="0">
                    <a:pos x="175" y="158"/>
                  </a:cxn>
                  <a:cxn ang="0">
                    <a:pos x="168" y="166"/>
                  </a:cxn>
                  <a:cxn ang="0">
                    <a:pos x="160" y="174"/>
                  </a:cxn>
                  <a:cxn ang="0">
                    <a:pos x="151" y="181"/>
                  </a:cxn>
                  <a:cxn ang="0">
                    <a:pos x="142" y="185"/>
                  </a:cxn>
                  <a:cxn ang="0">
                    <a:pos x="130" y="190"/>
                  </a:cxn>
                  <a:cxn ang="0">
                    <a:pos x="119" y="194"/>
                  </a:cxn>
                  <a:cxn ang="0">
                    <a:pos x="106" y="197"/>
                  </a:cxn>
                  <a:cxn ang="0">
                    <a:pos x="90" y="197"/>
                  </a:cxn>
                  <a:cxn ang="0">
                    <a:pos x="76" y="195"/>
                  </a:cxn>
                  <a:cxn ang="0">
                    <a:pos x="61" y="190"/>
                  </a:cxn>
                  <a:cxn ang="0">
                    <a:pos x="49" y="184"/>
                  </a:cxn>
                  <a:cxn ang="0">
                    <a:pos x="37" y="176"/>
                  </a:cxn>
                  <a:cxn ang="0">
                    <a:pos x="27" y="166"/>
                  </a:cxn>
                  <a:cxn ang="0">
                    <a:pos x="18" y="156"/>
                  </a:cxn>
                  <a:cxn ang="0">
                    <a:pos x="9" y="144"/>
                  </a:cxn>
                  <a:cxn ang="0">
                    <a:pos x="3" y="127"/>
                  </a:cxn>
                  <a:cxn ang="0">
                    <a:pos x="0" y="106"/>
                  </a:cxn>
                  <a:cxn ang="0">
                    <a:pos x="0" y="85"/>
                  </a:cxn>
                  <a:cxn ang="0">
                    <a:pos x="5" y="66"/>
                  </a:cxn>
                  <a:cxn ang="0">
                    <a:pos x="12" y="52"/>
                  </a:cxn>
                  <a:cxn ang="0">
                    <a:pos x="19" y="40"/>
                  </a:cxn>
                  <a:cxn ang="0">
                    <a:pos x="28" y="29"/>
                  </a:cxn>
                  <a:cxn ang="0">
                    <a:pos x="39" y="20"/>
                  </a:cxn>
                  <a:cxn ang="0">
                    <a:pos x="51" y="12"/>
                  </a:cxn>
                  <a:cxn ang="0">
                    <a:pos x="65" y="6"/>
                  </a:cxn>
                  <a:cxn ang="0">
                    <a:pos x="79" y="1"/>
                  </a:cxn>
                  <a:cxn ang="0">
                    <a:pos x="95" y="0"/>
                  </a:cxn>
                  <a:cxn ang="0">
                    <a:pos x="109" y="1"/>
                  </a:cxn>
                  <a:cxn ang="0">
                    <a:pos x="122" y="4"/>
                  </a:cxn>
                  <a:cxn ang="0">
                    <a:pos x="135" y="8"/>
                  </a:cxn>
                  <a:cxn ang="0">
                    <a:pos x="147" y="14"/>
                  </a:cxn>
                  <a:cxn ang="0">
                    <a:pos x="157" y="22"/>
                  </a:cxn>
                  <a:cxn ang="0">
                    <a:pos x="167" y="31"/>
                  </a:cxn>
                  <a:cxn ang="0">
                    <a:pos x="175" y="42"/>
                  </a:cxn>
                  <a:cxn ang="0">
                    <a:pos x="182" y="52"/>
                  </a:cxn>
                </a:cxnLst>
                <a:rect l="0" t="0" r="r" b="b"/>
                <a:pathLst>
                  <a:path w="193" h="197">
                    <a:moveTo>
                      <a:pt x="182" y="52"/>
                    </a:moveTo>
                    <a:lnTo>
                      <a:pt x="190" y="76"/>
                    </a:lnTo>
                    <a:lnTo>
                      <a:pt x="193" y="101"/>
                    </a:lnTo>
                    <a:lnTo>
                      <a:pt x="189" y="127"/>
                    </a:lnTo>
                    <a:lnTo>
                      <a:pt x="181" y="148"/>
                    </a:lnTo>
                    <a:lnTo>
                      <a:pt x="175" y="158"/>
                    </a:lnTo>
                    <a:lnTo>
                      <a:pt x="168" y="166"/>
                    </a:lnTo>
                    <a:lnTo>
                      <a:pt x="160" y="174"/>
                    </a:lnTo>
                    <a:lnTo>
                      <a:pt x="151" y="181"/>
                    </a:lnTo>
                    <a:lnTo>
                      <a:pt x="142" y="185"/>
                    </a:lnTo>
                    <a:lnTo>
                      <a:pt x="130" y="190"/>
                    </a:lnTo>
                    <a:lnTo>
                      <a:pt x="119" y="194"/>
                    </a:lnTo>
                    <a:lnTo>
                      <a:pt x="106" y="197"/>
                    </a:lnTo>
                    <a:lnTo>
                      <a:pt x="90" y="197"/>
                    </a:lnTo>
                    <a:lnTo>
                      <a:pt x="76" y="195"/>
                    </a:lnTo>
                    <a:lnTo>
                      <a:pt x="61" y="190"/>
                    </a:lnTo>
                    <a:lnTo>
                      <a:pt x="49" y="184"/>
                    </a:lnTo>
                    <a:lnTo>
                      <a:pt x="37" y="176"/>
                    </a:lnTo>
                    <a:lnTo>
                      <a:pt x="27" y="166"/>
                    </a:lnTo>
                    <a:lnTo>
                      <a:pt x="18" y="156"/>
                    </a:lnTo>
                    <a:lnTo>
                      <a:pt x="9" y="144"/>
                    </a:lnTo>
                    <a:lnTo>
                      <a:pt x="3" y="127"/>
                    </a:lnTo>
                    <a:lnTo>
                      <a:pt x="0" y="106"/>
                    </a:lnTo>
                    <a:lnTo>
                      <a:pt x="0" y="85"/>
                    </a:lnTo>
                    <a:lnTo>
                      <a:pt x="5" y="66"/>
                    </a:lnTo>
                    <a:lnTo>
                      <a:pt x="12" y="52"/>
                    </a:lnTo>
                    <a:lnTo>
                      <a:pt x="19" y="40"/>
                    </a:lnTo>
                    <a:lnTo>
                      <a:pt x="28" y="29"/>
                    </a:lnTo>
                    <a:lnTo>
                      <a:pt x="39" y="20"/>
                    </a:lnTo>
                    <a:lnTo>
                      <a:pt x="51" y="12"/>
                    </a:lnTo>
                    <a:lnTo>
                      <a:pt x="65" y="6"/>
                    </a:lnTo>
                    <a:lnTo>
                      <a:pt x="79" y="1"/>
                    </a:lnTo>
                    <a:lnTo>
                      <a:pt x="95" y="0"/>
                    </a:lnTo>
                    <a:lnTo>
                      <a:pt x="109" y="1"/>
                    </a:lnTo>
                    <a:lnTo>
                      <a:pt x="122" y="4"/>
                    </a:lnTo>
                    <a:lnTo>
                      <a:pt x="135" y="8"/>
                    </a:lnTo>
                    <a:lnTo>
                      <a:pt x="147" y="14"/>
                    </a:lnTo>
                    <a:lnTo>
                      <a:pt x="157" y="22"/>
                    </a:lnTo>
                    <a:lnTo>
                      <a:pt x="167" y="31"/>
                    </a:lnTo>
                    <a:lnTo>
                      <a:pt x="175" y="42"/>
                    </a:lnTo>
                    <a:lnTo>
                      <a:pt x="182" y="52"/>
                    </a:lnTo>
                    <a:close/>
                  </a:path>
                </a:pathLst>
              </a:custGeom>
              <a:solidFill>
                <a:schemeClr val="bg1">
                  <a:lumMod val="65000"/>
                </a:schemeClr>
              </a:solidFill>
              <a:ln w="3175" cmpd="sng">
                <a:noFill/>
                <a:round/>
                <a:headEnd/>
                <a:tailEnd/>
              </a:ln>
            </p:spPr>
            <p:txBody>
              <a:bodyPr/>
              <a:lstStyle/>
              <a:p>
                <a:endParaRPr lang="en-US" dirty="0"/>
              </a:p>
            </p:txBody>
          </p:sp>
          <p:sp>
            <p:nvSpPr>
              <p:cNvPr id="17" name="Freeform 86"/>
              <p:cNvSpPr>
                <a:spLocks/>
              </p:cNvSpPr>
              <p:nvPr/>
            </p:nvSpPr>
            <p:spPr bwMode="auto">
              <a:xfrm>
                <a:off x="2776" y="3032"/>
                <a:ext cx="236" cy="525"/>
              </a:xfrm>
              <a:custGeom>
                <a:avLst/>
                <a:gdLst/>
                <a:ahLst/>
                <a:cxnLst>
                  <a:cxn ang="0">
                    <a:pos x="201" y="416"/>
                  </a:cxn>
                  <a:cxn ang="0">
                    <a:pos x="195" y="410"/>
                  </a:cxn>
                  <a:cxn ang="0">
                    <a:pos x="184" y="408"/>
                  </a:cxn>
                  <a:cxn ang="0">
                    <a:pos x="176" y="411"/>
                  </a:cxn>
                  <a:cxn ang="0">
                    <a:pos x="171" y="483"/>
                  </a:cxn>
                  <a:cxn ang="0">
                    <a:pos x="171" y="766"/>
                  </a:cxn>
                  <a:cxn ang="0">
                    <a:pos x="159" y="835"/>
                  </a:cxn>
                  <a:cxn ang="0">
                    <a:pos x="138" y="835"/>
                  </a:cxn>
                  <a:cxn ang="0">
                    <a:pos x="118" y="835"/>
                  </a:cxn>
                  <a:cxn ang="0">
                    <a:pos x="98" y="834"/>
                  </a:cxn>
                  <a:cxn ang="0">
                    <a:pos x="89" y="730"/>
                  </a:cxn>
                  <a:cxn ang="0">
                    <a:pos x="90" y="264"/>
                  </a:cxn>
                  <a:cxn ang="0">
                    <a:pos x="83" y="130"/>
                  </a:cxn>
                  <a:cxn ang="0">
                    <a:pos x="69" y="135"/>
                  </a:cxn>
                  <a:cxn ang="0">
                    <a:pos x="65" y="192"/>
                  </a:cxn>
                  <a:cxn ang="0">
                    <a:pos x="62" y="354"/>
                  </a:cxn>
                  <a:cxn ang="0">
                    <a:pos x="54" y="389"/>
                  </a:cxn>
                  <a:cxn ang="0">
                    <a:pos x="39" y="389"/>
                  </a:cxn>
                  <a:cxn ang="0">
                    <a:pos x="23" y="388"/>
                  </a:cxn>
                  <a:cxn ang="0">
                    <a:pos x="8" y="388"/>
                  </a:cxn>
                  <a:cxn ang="0">
                    <a:pos x="0" y="331"/>
                  </a:cxn>
                  <a:cxn ang="0">
                    <a:pos x="1" y="141"/>
                  </a:cxn>
                  <a:cxn ang="0">
                    <a:pos x="1" y="88"/>
                  </a:cxn>
                  <a:cxn ang="0">
                    <a:pos x="7" y="65"/>
                  </a:cxn>
                  <a:cxn ang="0">
                    <a:pos x="22" y="45"/>
                  </a:cxn>
                  <a:cxn ang="0">
                    <a:pos x="42" y="28"/>
                  </a:cxn>
                  <a:cxn ang="0">
                    <a:pos x="66" y="15"/>
                  </a:cxn>
                  <a:cxn ang="0">
                    <a:pos x="91" y="7"/>
                  </a:cxn>
                  <a:cxn ang="0">
                    <a:pos x="120" y="2"/>
                  </a:cxn>
                  <a:cxn ang="0">
                    <a:pos x="149" y="0"/>
                  </a:cxn>
                  <a:cxn ang="0">
                    <a:pos x="177" y="0"/>
                  </a:cxn>
                  <a:cxn ang="0">
                    <a:pos x="207" y="1"/>
                  </a:cxn>
                  <a:cxn ang="0">
                    <a:pos x="237" y="4"/>
                  </a:cxn>
                  <a:cxn ang="0">
                    <a:pos x="266" y="4"/>
                  </a:cxn>
                  <a:cxn ang="0">
                    <a:pos x="293" y="7"/>
                  </a:cxn>
                  <a:cxn ang="0">
                    <a:pos x="316" y="16"/>
                  </a:cxn>
                  <a:cxn ang="0">
                    <a:pos x="335" y="28"/>
                  </a:cxn>
                  <a:cxn ang="0">
                    <a:pos x="353" y="45"/>
                  </a:cxn>
                  <a:cxn ang="0">
                    <a:pos x="372" y="128"/>
                  </a:cxn>
                  <a:cxn ang="0">
                    <a:pos x="373" y="347"/>
                  </a:cxn>
                  <a:cxn ang="0">
                    <a:pos x="311" y="393"/>
                  </a:cxn>
                  <a:cxn ang="0">
                    <a:pos x="307" y="130"/>
                  </a:cxn>
                  <a:cxn ang="0">
                    <a:pos x="295" y="129"/>
                  </a:cxn>
                  <a:cxn ang="0">
                    <a:pos x="283" y="153"/>
                  </a:cxn>
                  <a:cxn ang="0">
                    <a:pos x="283" y="213"/>
                  </a:cxn>
                  <a:cxn ang="0">
                    <a:pos x="283" y="356"/>
                  </a:cxn>
                  <a:cxn ang="0">
                    <a:pos x="282" y="751"/>
                  </a:cxn>
                  <a:cxn ang="0">
                    <a:pos x="203" y="835"/>
                  </a:cxn>
                </a:cxnLst>
                <a:rect l="0" t="0" r="r" b="b"/>
                <a:pathLst>
                  <a:path w="376" h="835">
                    <a:moveTo>
                      <a:pt x="202" y="420"/>
                    </a:moveTo>
                    <a:lnTo>
                      <a:pt x="201" y="416"/>
                    </a:lnTo>
                    <a:lnTo>
                      <a:pt x="198" y="412"/>
                    </a:lnTo>
                    <a:lnTo>
                      <a:pt x="195" y="410"/>
                    </a:lnTo>
                    <a:lnTo>
                      <a:pt x="190" y="409"/>
                    </a:lnTo>
                    <a:lnTo>
                      <a:pt x="184" y="408"/>
                    </a:lnTo>
                    <a:lnTo>
                      <a:pt x="180" y="409"/>
                    </a:lnTo>
                    <a:lnTo>
                      <a:pt x="176" y="411"/>
                    </a:lnTo>
                    <a:lnTo>
                      <a:pt x="173" y="415"/>
                    </a:lnTo>
                    <a:lnTo>
                      <a:pt x="171" y="483"/>
                    </a:lnTo>
                    <a:lnTo>
                      <a:pt x="171" y="624"/>
                    </a:lnTo>
                    <a:lnTo>
                      <a:pt x="171" y="766"/>
                    </a:lnTo>
                    <a:lnTo>
                      <a:pt x="171" y="835"/>
                    </a:lnTo>
                    <a:lnTo>
                      <a:pt x="159" y="835"/>
                    </a:lnTo>
                    <a:lnTo>
                      <a:pt x="149" y="835"/>
                    </a:lnTo>
                    <a:lnTo>
                      <a:pt x="138" y="835"/>
                    </a:lnTo>
                    <a:lnTo>
                      <a:pt x="128" y="835"/>
                    </a:lnTo>
                    <a:lnTo>
                      <a:pt x="118" y="835"/>
                    </a:lnTo>
                    <a:lnTo>
                      <a:pt x="108" y="835"/>
                    </a:lnTo>
                    <a:lnTo>
                      <a:pt x="98" y="834"/>
                    </a:lnTo>
                    <a:lnTo>
                      <a:pt x="88" y="833"/>
                    </a:lnTo>
                    <a:lnTo>
                      <a:pt x="89" y="730"/>
                    </a:lnTo>
                    <a:lnTo>
                      <a:pt x="90" y="502"/>
                    </a:lnTo>
                    <a:lnTo>
                      <a:pt x="90" y="264"/>
                    </a:lnTo>
                    <a:lnTo>
                      <a:pt x="88" y="135"/>
                    </a:lnTo>
                    <a:lnTo>
                      <a:pt x="83" y="130"/>
                    </a:lnTo>
                    <a:lnTo>
                      <a:pt x="75" y="130"/>
                    </a:lnTo>
                    <a:lnTo>
                      <a:pt x="69" y="135"/>
                    </a:lnTo>
                    <a:lnTo>
                      <a:pt x="66" y="146"/>
                    </a:lnTo>
                    <a:lnTo>
                      <a:pt x="65" y="192"/>
                    </a:lnTo>
                    <a:lnTo>
                      <a:pt x="63" y="274"/>
                    </a:lnTo>
                    <a:lnTo>
                      <a:pt x="62" y="354"/>
                    </a:lnTo>
                    <a:lnTo>
                      <a:pt x="61" y="388"/>
                    </a:lnTo>
                    <a:lnTo>
                      <a:pt x="54" y="389"/>
                    </a:lnTo>
                    <a:lnTo>
                      <a:pt x="46" y="389"/>
                    </a:lnTo>
                    <a:lnTo>
                      <a:pt x="39" y="389"/>
                    </a:lnTo>
                    <a:lnTo>
                      <a:pt x="31" y="388"/>
                    </a:lnTo>
                    <a:lnTo>
                      <a:pt x="23" y="388"/>
                    </a:lnTo>
                    <a:lnTo>
                      <a:pt x="16" y="388"/>
                    </a:lnTo>
                    <a:lnTo>
                      <a:pt x="8" y="388"/>
                    </a:lnTo>
                    <a:lnTo>
                      <a:pt x="1" y="389"/>
                    </a:lnTo>
                    <a:lnTo>
                      <a:pt x="0" y="331"/>
                    </a:lnTo>
                    <a:lnTo>
                      <a:pt x="0" y="233"/>
                    </a:lnTo>
                    <a:lnTo>
                      <a:pt x="1" y="141"/>
                    </a:lnTo>
                    <a:lnTo>
                      <a:pt x="1" y="100"/>
                    </a:lnTo>
                    <a:lnTo>
                      <a:pt x="1" y="88"/>
                    </a:lnTo>
                    <a:lnTo>
                      <a:pt x="4" y="75"/>
                    </a:lnTo>
                    <a:lnTo>
                      <a:pt x="7" y="65"/>
                    </a:lnTo>
                    <a:lnTo>
                      <a:pt x="14" y="54"/>
                    </a:lnTo>
                    <a:lnTo>
                      <a:pt x="22" y="45"/>
                    </a:lnTo>
                    <a:lnTo>
                      <a:pt x="31" y="36"/>
                    </a:lnTo>
                    <a:lnTo>
                      <a:pt x="42" y="28"/>
                    </a:lnTo>
                    <a:lnTo>
                      <a:pt x="53" y="21"/>
                    </a:lnTo>
                    <a:lnTo>
                      <a:pt x="66" y="15"/>
                    </a:lnTo>
                    <a:lnTo>
                      <a:pt x="78" y="11"/>
                    </a:lnTo>
                    <a:lnTo>
                      <a:pt x="91" y="7"/>
                    </a:lnTo>
                    <a:lnTo>
                      <a:pt x="105" y="4"/>
                    </a:lnTo>
                    <a:lnTo>
                      <a:pt x="120" y="2"/>
                    </a:lnTo>
                    <a:lnTo>
                      <a:pt x="134" y="1"/>
                    </a:lnTo>
                    <a:lnTo>
                      <a:pt x="149" y="0"/>
                    </a:lnTo>
                    <a:lnTo>
                      <a:pt x="164" y="0"/>
                    </a:lnTo>
                    <a:lnTo>
                      <a:pt x="177" y="0"/>
                    </a:lnTo>
                    <a:lnTo>
                      <a:pt x="192" y="1"/>
                    </a:lnTo>
                    <a:lnTo>
                      <a:pt x="207" y="1"/>
                    </a:lnTo>
                    <a:lnTo>
                      <a:pt x="222" y="2"/>
                    </a:lnTo>
                    <a:lnTo>
                      <a:pt x="237" y="4"/>
                    </a:lnTo>
                    <a:lnTo>
                      <a:pt x="251" y="4"/>
                    </a:lnTo>
                    <a:lnTo>
                      <a:pt x="266" y="4"/>
                    </a:lnTo>
                    <a:lnTo>
                      <a:pt x="280" y="4"/>
                    </a:lnTo>
                    <a:lnTo>
                      <a:pt x="293" y="7"/>
                    </a:lnTo>
                    <a:lnTo>
                      <a:pt x="304" y="11"/>
                    </a:lnTo>
                    <a:lnTo>
                      <a:pt x="316" y="16"/>
                    </a:lnTo>
                    <a:lnTo>
                      <a:pt x="326" y="22"/>
                    </a:lnTo>
                    <a:lnTo>
                      <a:pt x="335" y="28"/>
                    </a:lnTo>
                    <a:lnTo>
                      <a:pt x="345" y="36"/>
                    </a:lnTo>
                    <a:lnTo>
                      <a:pt x="353" y="45"/>
                    </a:lnTo>
                    <a:lnTo>
                      <a:pt x="360" y="54"/>
                    </a:lnTo>
                    <a:lnTo>
                      <a:pt x="372" y="128"/>
                    </a:lnTo>
                    <a:lnTo>
                      <a:pt x="376" y="242"/>
                    </a:lnTo>
                    <a:lnTo>
                      <a:pt x="373" y="347"/>
                    </a:lnTo>
                    <a:lnTo>
                      <a:pt x="371" y="393"/>
                    </a:lnTo>
                    <a:lnTo>
                      <a:pt x="311" y="393"/>
                    </a:lnTo>
                    <a:lnTo>
                      <a:pt x="311" y="136"/>
                    </a:lnTo>
                    <a:lnTo>
                      <a:pt x="307" y="130"/>
                    </a:lnTo>
                    <a:lnTo>
                      <a:pt x="301" y="128"/>
                    </a:lnTo>
                    <a:lnTo>
                      <a:pt x="295" y="129"/>
                    </a:lnTo>
                    <a:lnTo>
                      <a:pt x="288" y="130"/>
                    </a:lnTo>
                    <a:lnTo>
                      <a:pt x="283" y="153"/>
                    </a:lnTo>
                    <a:lnTo>
                      <a:pt x="282" y="184"/>
                    </a:lnTo>
                    <a:lnTo>
                      <a:pt x="283" y="213"/>
                    </a:lnTo>
                    <a:lnTo>
                      <a:pt x="283" y="226"/>
                    </a:lnTo>
                    <a:lnTo>
                      <a:pt x="283" y="356"/>
                    </a:lnTo>
                    <a:lnTo>
                      <a:pt x="283" y="561"/>
                    </a:lnTo>
                    <a:lnTo>
                      <a:pt x="282" y="751"/>
                    </a:lnTo>
                    <a:lnTo>
                      <a:pt x="282" y="835"/>
                    </a:lnTo>
                    <a:lnTo>
                      <a:pt x="203" y="835"/>
                    </a:lnTo>
                    <a:lnTo>
                      <a:pt x="202" y="420"/>
                    </a:lnTo>
                    <a:close/>
                  </a:path>
                </a:pathLst>
              </a:custGeom>
              <a:solidFill>
                <a:schemeClr val="bg1">
                  <a:lumMod val="65000"/>
                </a:schemeClr>
              </a:solidFill>
              <a:ln w="3175" cmpd="sng">
                <a:noFill/>
                <a:round/>
                <a:headEnd/>
                <a:tailEnd/>
              </a:ln>
            </p:spPr>
            <p:txBody>
              <a:bodyPr/>
              <a:lstStyle/>
              <a:p>
                <a:endParaRPr lang="en-US" dirty="0"/>
              </a:p>
            </p:txBody>
          </p:sp>
        </p:grpSp>
        <p:grpSp>
          <p:nvGrpSpPr>
            <p:cNvPr id="18" name="Group 158"/>
            <p:cNvGrpSpPr>
              <a:grpSpLocks/>
            </p:cNvGrpSpPr>
            <p:nvPr/>
          </p:nvGrpSpPr>
          <p:grpSpPr bwMode="auto">
            <a:xfrm flipH="1">
              <a:off x="2915204" y="1927831"/>
              <a:ext cx="398563" cy="885675"/>
              <a:chOff x="2430" y="2897"/>
              <a:chExt cx="297" cy="660"/>
            </a:xfrm>
            <a:solidFill>
              <a:schemeClr val="bg1">
                <a:lumMod val="75000"/>
              </a:schemeClr>
            </a:solidFill>
          </p:grpSpPr>
          <p:sp>
            <p:nvSpPr>
              <p:cNvPr id="19"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rgbClr val="000066"/>
              </a:solidFill>
              <a:ln w="3175" cmpd="sng">
                <a:noFill/>
                <a:round/>
                <a:headEnd/>
                <a:tailEnd/>
              </a:ln>
            </p:spPr>
            <p:txBody>
              <a:bodyPr/>
              <a:lstStyle/>
              <a:p>
                <a:endParaRPr lang="en-US" dirty="0"/>
              </a:p>
            </p:txBody>
          </p:sp>
          <p:sp>
            <p:nvSpPr>
              <p:cNvPr id="20"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rgbClr val="000066"/>
              </a:solidFill>
              <a:ln w="3175" cmpd="sng">
                <a:noFill/>
                <a:round/>
                <a:headEnd/>
                <a:tailEnd/>
              </a:ln>
            </p:spPr>
            <p:txBody>
              <a:bodyPr/>
              <a:lstStyle/>
              <a:p>
                <a:endParaRPr lang="en-US" dirty="0"/>
              </a:p>
            </p:txBody>
          </p:sp>
        </p:grpSp>
      </p:grpSp>
      <p:sp>
        <p:nvSpPr>
          <p:cNvPr id="23" name="TextBox 22"/>
          <p:cNvSpPr txBox="1"/>
          <p:nvPr/>
        </p:nvSpPr>
        <p:spPr>
          <a:xfrm>
            <a:off x="839970" y="2764465"/>
            <a:ext cx="2392317" cy="461665"/>
          </a:xfrm>
          <a:prstGeom prst="rect">
            <a:avLst/>
          </a:prstGeom>
          <a:noFill/>
        </p:spPr>
        <p:txBody>
          <a:bodyPr wrap="square" rtlCol="0">
            <a:spAutoFit/>
          </a:bodyPr>
          <a:lstStyle/>
          <a:p>
            <a:pPr algn="ctr"/>
            <a:r>
              <a:rPr lang="en-US" sz="1200" b="1" dirty="0" smtClean="0"/>
              <a:t>10</a:t>
            </a:r>
            <a:r>
              <a:rPr lang="en-US" sz="1200" b="1" baseline="30000" dirty="0" smtClean="0"/>
              <a:t>th</a:t>
            </a:r>
            <a:r>
              <a:rPr lang="en-US" sz="1200" b="1" dirty="0" smtClean="0"/>
              <a:t> graders reporting handguns are easy to get</a:t>
            </a:r>
            <a:endParaRPr lang="en-US" sz="1200" b="1" dirty="0"/>
          </a:p>
        </p:txBody>
      </p:sp>
      <p:sp>
        <p:nvSpPr>
          <p:cNvPr id="24" name="TextBox 23"/>
          <p:cNvSpPr txBox="1"/>
          <p:nvPr/>
        </p:nvSpPr>
        <p:spPr>
          <a:xfrm>
            <a:off x="988811" y="1520460"/>
            <a:ext cx="2434856" cy="523220"/>
          </a:xfrm>
          <a:prstGeom prst="rect">
            <a:avLst/>
          </a:prstGeom>
          <a:noFill/>
        </p:spPr>
        <p:txBody>
          <a:bodyPr wrap="square" rtlCol="0">
            <a:spAutoFit/>
          </a:bodyPr>
          <a:lstStyle/>
          <a:p>
            <a:r>
              <a:rPr lang="en-US" sz="2800" b="1" dirty="0" smtClean="0"/>
              <a:t>1</a:t>
            </a:r>
            <a:r>
              <a:rPr lang="en-US" sz="1400" b="1" dirty="0" smtClean="0"/>
              <a:t> </a:t>
            </a:r>
            <a:r>
              <a:rPr lang="en-US" sz="2000" b="1" dirty="0" smtClean="0"/>
              <a:t>in</a:t>
            </a:r>
            <a:r>
              <a:rPr lang="en-US" sz="1400" b="1" dirty="0" smtClean="0"/>
              <a:t> </a:t>
            </a:r>
            <a:r>
              <a:rPr lang="en-US" sz="2800" b="1" dirty="0" smtClean="0"/>
              <a:t>5</a:t>
            </a:r>
          </a:p>
        </p:txBody>
      </p:sp>
      <p:graphicFrame>
        <p:nvGraphicFramePr>
          <p:cNvPr id="29" name="Table 28"/>
          <p:cNvGraphicFramePr>
            <a:graphicFrameLocks noGrp="1"/>
          </p:cNvGraphicFramePr>
          <p:nvPr>
            <p:extLst>
              <p:ext uri="{D42A27DB-BD31-4B8C-83A1-F6EECF244321}">
                <p14:modId xmlns:p14="http://schemas.microsoft.com/office/powerpoint/2010/main" val="2342623115"/>
              </p:ext>
            </p:extLst>
          </p:nvPr>
        </p:nvGraphicFramePr>
        <p:xfrm>
          <a:off x="1022325" y="3287682"/>
          <a:ext cx="1368056" cy="2346502"/>
        </p:xfrm>
        <a:graphic>
          <a:graphicData uri="http://schemas.openxmlformats.org/drawingml/2006/table">
            <a:tbl>
              <a:tblPr firstRow="1" bandRow="1">
                <a:tableStyleId>{5C22544A-7EE6-4342-B048-85BDC9FD1C3A}</a:tableStyleId>
              </a:tblPr>
              <a:tblGrid>
                <a:gridCol w="616421"/>
                <a:gridCol w="751635"/>
              </a:tblGrid>
              <a:tr h="605548">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baseline="0" dirty="0" smtClean="0">
                          <a:solidFill>
                            <a:srgbClr val="000000"/>
                          </a:solidFill>
                          <a:latin typeface="Calibri"/>
                        </a:rPr>
                        <a:t> Grader reporting handguns are easy to get</a:t>
                      </a:r>
                      <a:endParaRPr lang="en-US" sz="800" b="0" i="1"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21.9%</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2004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21.0%</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2006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21.5%</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20.7%</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2010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18.2%</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2012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17.4%</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graphicFrame>
        <p:nvGraphicFramePr>
          <p:cNvPr id="30" name="Chart 29"/>
          <p:cNvGraphicFramePr/>
          <p:nvPr>
            <p:extLst>
              <p:ext uri="{D42A27DB-BD31-4B8C-83A1-F6EECF244321}">
                <p14:modId xmlns:p14="http://schemas.microsoft.com/office/powerpoint/2010/main" val="3838083338"/>
              </p:ext>
            </p:extLst>
          </p:nvPr>
        </p:nvGraphicFramePr>
        <p:xfrm>
          <a:off x="3880878" y="1935114"/>
          <a:ext cx="4178595" cy="4061876"/>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p:cNvSpPr txBox="1"/>
          <p:nvPr/>
        </p:nvSpPr>
        <p:spPr>
          <a:xfrm>
            <a:off x="5960601" y="2162798"/>
            <a:ext cx="1392865" cy="584775"/>
          </a:xfrm>
          <a:prstGeom prst="rect">
            <a:avLst/>
          </a:prstGeom>
          <a:noFill/>
        </p:spPr>
        <p:txBody>
          <a:bodyPr wrap="square" rtlCol="0">
            <a:spAutoFit/>
          </a:bodyPr>
          <a:lstStyle/>
          <a:p>
            <a:r>
              <a:rPr lang="en-US" sz="1400" b="1" dirty="0" smtClean="0">
                <a:solidFill>
                  <a:schemeClr val="bg1"/>
                </a:solidFill>
              </a:rPr>
              <a:t>Very Easy</a:t>
            </a:r>
          </a:p>
          <a:p>
            <a:r>
              <a:rPr lang="en-US" b="1" dirty="0" smtClean="0">
                <a:solidFill>
                  <a:schemeClr val="bg1"/>
                </a:solidFill>
              </a:rPr>
              <a:t>8.1%</a:t>
            </a:r>
          </a:p>
        </p:txBody>
      </p:sp>
      <p:sp>
        <p:nvSpPr>
          <p:cNvPr id="33" name="TextBox 32"/>
          <p:cNvSpPr txBox="1"/>
          <p:nvPr/>
        </p:nvSpPr>
        <p:spPr>
          <a:xfrm>
            <a:off x="4286096" y="3547240"/>
            <a:ext cx="1392865" cy="584775"/>
          </a:xfrm>
          <a:prstGeom prst="rect">
            <a:avLst/>
          </a:prstGeom>
          <a:noFill/>
        </p:spPr>
        <p:txBody>
          <a:bodyPr wrap="square" rtlCol="0">
            <a:spAutoFit/>
          </a:bodyPr>
          <a:lstStyle/>
          <a:p>
            <a:r>
              <a:rPr lang="en-US" sz="1400" b="1" dirty="0" smtClean="0">
                <a:solidFill>
                  <a:schemeClr val="bg1"/>
                </a:solidFill>
              </a:rPr>
              <a:t>Very Hard</a:t>
            </a:r>
          </a:p>
          <a:p>
            <a:r>
              <a:rPr lang="en-US" b="1" dirty="0" smtClean="0">
                <a:solidFill>
                  <a:schemeClr val="bg1"/>
                </a:solidFill>
              </a:rPr>
              <a:t>61.7%</a:t>
            </a:r>
          </a:p>
        </p:txBody>
      </p:sp>
      <p:sp>
        <p:nvSpPr>
          <p:cNvPr id="34" name="TextBox 33"/>
          <p:cNvSpPr txBox="1"/>
          <p:nvPr/>
        </p:nvSpPr>
        <p:spPr>
          <a:xfrm>
            <a:off x="6427965" y="3832761"/>
            <a:ext cx="1392865" cy="584775"/>
          </a:xfrm>
          <a:prstGeom prst="rect">
            <a:avLst/>
          </a:prstGeom>
          <a:noFill/>
        </p:spPr>
        <p:txBody>
          <a:bodyPr wrap="square" rtlCol="0">
            <a:spAutoFit/>
          </a:bodyPr>
          <a:lstStyle/>
          <a:p>
            <a:pPr algn="r"/>
            <a:r>
              <a:rPr lang="en-US" sz="1400" b="1" dirty="0" smtClean="0"/>
              <a:t>Sort of Hard</a:t>
            </a:r>
          </a:p>
          <a:p>
            <a:pPr algn="r"/>
            <a:r>
              <a:rPr lang="en-US" b="1" dirty="0" smtClean="0"/>
              <a:t>20.9%</a:t>
            </a:r>
          </a:p>
        </p:txBody>
      </p:sp>
      <p:sp>
        <p:nvSpPr>
          <p:cNvPr id="35" name="TextBox 34"/>
          <p:cNvSpPr txBox="1"/>
          <p:nvPr/>
        </p:nvSpPr>
        <p:spPr>
          <a:xfrm>
            <a:off x="6201728" y="2702909"/>
            <a:ext cx="1392865" cy="584775"/>
          </a:xfrm>
          <a:prstGeom prst="rect">
            <a:avLst/>
          </a:prstGeom>
          <a:noFill/>
        </p:spPr>
        <p:txBody>
          <a:bodyPr wrap="square" rtlCol="0">
            <a:spAutoFit/>
          </a:bodyPr>
          <a:lstStyle/>
          <a:p>
            <a:pPr algn="r"/>
            <a:r>
              <a:rPr lang="en-US" sz="1400" b="1" dirty="0" smtClean="0">
                <a:solidFill>
                  <a:schemeClr val="bg1"/>
                </a:solidFill>
              </a:rPr>
              <a:t>Sort of Easy</a:t>
            </a:r>
          </a:p>
          <a:p>
            <a:pPr algn="r"/>
            <a:r>
              <a:rPr lang="en-US" b="1" dirty="0" smtClean="0">
                <a:solidFill>
                  <a:schemeClr val="bg1"/>
                </a:solidFill>
              </a:rPr>
              <a:t>9.3%</a:t>
            </a:r>
          </a:p>
        </p:txBody>
      </p:sp>
      <p:sp>
        <p:nvSpPr>
          <p:cNvPr id="36" name="TextBox 35"/>
          <p:cNvSpPr txBox="1"/>
          <p:nvPr/>
        </p:nvSpPr>
        <p:spPr>
          <a:xfrm>
            <a:off x="3506380" y="1383155"/>
            <a:ext cx="4314450" cy="723275"/>
          </a:xfrm>
          <a:prstGeom prst="rect">
            <a:avLst/>
          </a:prstGeom>
          <a:noFill/>
        </p:spPr>
        <p:txBody>
          <a:bodyPr wrap="square" rtlCol="0">
            <a:spAutoFit/>
          </a:bodyPr>
          <a:lstStyle/>
          <a:p>
            <a:r>
              <a:rPr lang="en-US" sz="1600" b="1" i="1" dirty="0"/>
              <a:t>If you wanted to get a handgun, how easy would it be for you to get one</a:t>
            </a:r>
            <a:r>
              <a:rPr lang="en-US" sz="1600" b="1" i="1" dirty="0" smtClean="0"/>
              <a:t>?</a:t>
            </a:r>
          </a:p>
          <a:p>
            <a:pPr>
              <a:tabLst>
                <a:tab pos="117475" algn="l"/>
              </a:tabLst>
            </a:pPr>
            <a:r>
              <a:rPr lang="en-US" sz="900" dirty="0" smtClean="0">
                <a:latin typeface="Calibri"/>
                <a:cs typeface="Calibri"/>
              </a:rPr>
              <a:t>	Percent of students</a:t>
            </a:r>
          </a:p>
        </p:txBody>
      </p:sp>
      <p:sp>
        <p:nvSpPr>
          <p:cNvPr id="38" name="TextBox 37"/>
          <p:cNvSpPr txBox="1"/>
          <p:nvPr/>
        </p:nvSpPr>
        <p:spPr>
          <a:xfrm>
            <a:off x="2967658" y="1239468"/>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Carrying Weapons</a:t>
            </a:r>
          </a:p>
        </p:txBody>
      </p:sp>
      <p:graphicFrame>
        <p:nvGraphicFramePr>
          <p:cNvPr id="5" name="Chart 4"/>
          <p:cNvGraphicFramePr/>
          <p:nvPr>
            <p:extLst>
              <p:ext uri="{D42A27DB-BD31-4B8C-83A1-F6EECF244321}">
                <p14:modId xmlns:p14="http://schemas.microsoft.com/office/powerpoint/2010/main" val="2799413072"/>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9340" y="5802263"/>
            <a:ext cx="7921255" cy="507831"/>
          </a:xfrm>
          <a:prstGeom prst="rect">
            <a:avLst/>
          </a:prstGeom>
          <a:noFill/>
        </p:spPr>
        <p:txBody>
          <a:bodyPr wrap="square" rtlCol="0">
            <a:spAutoFit/>
          </a:bodyPr>
          <a:lstStyle/>
          <a:p>
            <a:r>
              <a:rPr lang="en-US" sz="900" b="1" dirty="0" smtClean="0"/>
              <a:t>NOTES: HYS </a:t>
            </a:r>
            <a:r>
              <a:rPr lang="en-US" sz="900" b="1" dirty="0"/>
              <a:t>question: During the past 30 days, on how many days did you carry a weapon such as a gun, knife, or club for self-protection or because you thought you might need it in a  fight? (DO NOT include carrying a weapon for hunting, fishing, or camping</a:t>
            </a:r>
            <a:r>
              <a:rPr lang="en-US" sz="900" b="1" dirty="0" smtClean="0"/>
              <a:t>.)</a:t>
            </a:r>
          </a:p>
          <a:p>
            <a:r>
              <a:rPr lang="en-US" sz="900" dirty="0" smtClean="0"/>
              <a:t>* Did not use alcohol, marijuana, tobacco products (cigarettes or chewing tobacco), or pain killers in the past 30 days.</a:t>
            </a:r>
            <a:endParaRPr lang="en-US" sz="900" dirty="0"/>
          </a:p>
        </p:txBody>
      </p:sp>
      <p:sp>
        <p:nvSpPr>
          <p:cNvPr id="8" name="TextBox 7"/>
          <p:cNvSpPr txBox="1"/>
          <p:nvPr/>
        </p:nvSpPr>
        <p:spPr>
          <a:xfrm>
            <a:off x="1697673" y="1798500"/>
            <a:ext cx="4573818" cy="723275"/>
          </a:xfrm>
          <a:prstGeom prst="rect">
            <a:avLst/>
          </a:prstGeom>
          <a:noFill/>
        </p:spPr>
        <p:txBody>
          <a:bodyPr wrap="square" rtlCol="0">
            <a:spAutoFit/>
          </a:bodyPr>
          <a:lstStyle/>
          <a:p>
            <a:r>
              <a:rPr lang="en-US" sz="1600" b="1" i="1" dirty="0" smtClean="0"/>
              <a:t>Carried a weapon for self-protection or because you thought you might need it in a fight?</a:t>
            </a:r>
          </a:p>
          <a:p>
            <a:pPr>
              <a:tabLst>
                <a:tab pos="117475" algn="l"/>
              </a:tabLst>
            </a:pPr>
            <a:r>
              <a:rPr lang="en-US" sz="900" dirty="0" smtClean="0">
                <a:latin typeface="Calibri"/>
                <a:cs typeface="Calibri"/>
              </a:rPr>
              <a:t>	Percent of students</a:t>
            </a:r>
          </a:p>
        </p:txBody>
      </p:sp>
      <p:sp>
        <p:nvSpPr>
          <p:cNvPr id="10" name="TextBox 9"/>
          <p:cNvSpPr txBox="1"/>
          <p:nvPr/>
        </p:nvSpPr>
        <p:spPr>
          <a:xfrm>
            <a:off x="3249708" y="34580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1" name="TextBox 10"/>
          <p:cNvSpPr txBox="1"/>
          <p:nvPr/>
        </p:nvSpPr>
        <p:spPr>
          <a:xfrm>
            <a:off x="1897055" y="34580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3" name="TextBox 12"/>
          <p:cNvSpPr txBox="1"/>
          <p:nvPr/>
        </p:nvSpPr>
        <p:spPr>
          <a:xfrm>
            <a:off x="7361272" y="2183221"/>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10th graders who reported substance use are 4 – 7 times more likely to carry a weapon</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4" name="TextBox 13"/>
          <p:cNvSpPr txBox="1"/>
          <p:nvPr/>
        </p:nvSpPr>
        <p:spPr>
          <a:xfrm>
            <a:off x="5920509" y="2521775"/>
            <a:ext cx="701963"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5" name="TextBox 14"/>
          <p:cNvSpPr txBox="1"/>
          <p:nvPr/>
        </p:nvSpPr>
        <p:spPr>
          <a:xfrm>
            <a:off x="7361271" y="4876503"/>
            <a:ext cx="716525"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796"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195754" y="1090246"/>
            <a:ext cx="7444153" cy="481818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Arial" pitchFamily="34" charset="0"/>
              <a:buNone/>
            </a:pPr>
            <a:r>
              <a:rPr lang="en-US" sz="2400" dirty="0" smtClean="0">
                <a:solidFill>
                  <a:srgbClr val="000066"/>
                </a:solidFill>
              </a:rPr>
              <a:t>HYS is joint effort of</a:t>
            </a:r>
            <a:endParaRPr lang="en-US" sz="2400" dirty="0">
              <a:solidFill>
                <a:srgbClr val="000066"/>
              </a:solidFill>
            </a:endParaRP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a:t>
            </a:r>
            <a:r>
              <a:rPr lang="en-US" sz="2000" dirty="0" smtClean="0">
                <a:solidFill>
                  <a:srgbClr val="000066"/>
                </a:solidFill>
              </a:rPr>
              <a:t>Health</a:t>
            </a: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Social and Health </a:t>
            </a:r>
            <a:r>
              <a:rPr lang="en-US" sz="2000" dirty="0" smtClean="0">
                <a:solidFill>
                  <a:srgbClr val="000066"/>
                </a:solidFill>
              </a:rPr>
              <a:t>Services</a:t>
            </a:r>
          </a:p>
          <a:p>
            <a:pPr marL="548640" lvl="1" indent="-342900">
              <a:lnSpc>
                <a:spcPct val="90000"/>
              </a:lnSpc>
              <a:spcAft>
                <a:spcPts val="600"/>
              </a:spcAft>
              <a:buFont typeface="Arial" pitchFamily="34" charset="0"/>
              <a:buChar char="•"/>
              <a:defRPr/>
            </a:pPr>
            <a:r>
              <a:rPr lang="en-US" sz="2000" dirty="0" smtClean="0">
                <a:solidFill>
                  <a:srgbClr val="000066"/>
                </a:solidFill>
              </a:rPr>
              <a:t>Office </a:t>
            </a:r>
            <a:r>
              <a:rPr lang="en-US" sz="2000" dirty="0">
                <a:solidFill>
                  <a:srgbClr val="000066"/>
                </a:solidFill>
              </a:rPr>
              <a:t>of Superintendent of Public </a:t>
            </a:r>
            <a:r>
              <a:rPr lang="en-US" sz="2000" dirty="0" smtClean="0">
                <a:solidFill>
                  <a:srgbClr val="000066"/>
                </a:solidFill>
              </a:rPr>
              <a:t>Instruction</a:t>
            </a:r>
          </a:p>
          <a:p>
            <a:pPr marL="548640" lvl="1" indent="-342900">
              <a:lnSpc>
                <a:spcPct val="90000"/>
              </a:lnSpc>
              <a:spcAft>
                <a:spcPts val="600"/>
              </a:spcAft>
              <a:buFont typeface="Arial" pitchFamily="34" charset="0"/>
              <a:buChar char="•"/>
              <a:defRPr/>
            </a:pPr>
            <a:r>
              <a:rPr lang="en-US" sz="2000" dirty="0" smtClean="0">
                <a:solidFill>
                  <a:srgbClr val="000066"/>
                </a:solidFill>
              </a:rPr>
              <a:t>Liquor </a:t>
            </a:r>
            <a:r>
              <a:rPr lang="en-US" sz="2000" dirty="0">
                <a:solidFill>
                  <a:srgbClr val="000066"/>
                </a:solidFill>
              </a:rPr>
              <a:t>Control </a:t>
            </a:r>
            <a:r>
              <a:rPr lang="en-US" sz="2000" dirty="0" smtClean="0">
                <a:solidFill>
                  <a:srgbClr val="000066"/>
                </a:solidFill>
              </a:rPr>
              <a:t>Board</a:t>
            </a:r>
          </a:p>
          <a:p>
            <a:pPr marL="548640" lvl="1" indent="-342900">
              <a:lnSpc>
                <a:spcPct val="90000"/>
              </a:lnSpc>
              <a:spcAft>
                <a:spcPts val="600"/>
              </a:spcAft>
              <a:buFont typeface="Arial" pitchFamily="34" charset="0"/>
              <a:buChar char="•"/>
              <a:defRPr/>
            </a:pPr>
            <a:r>
              <a:rPr lang="en-US" sz="2000" dirty="0" smtClean="0">
                <a:solidFill>
                  <a:srgbClr val="000066"/>
                </a:solidFill>
              </a:rPr>
              <a:t>Family </a:t>
            </a:r>
            <a:r>
              <a:rPr lang="en-US" sz="2000" dirty="0">
                <a:solidFill>
                  <a:srgbClr val="000066"/>
                </a:solidFill>
              </a:rPr>
              <a:t>Policy </a:t>
            </a:r>
            <a:r>
              <a:rPr lang="en-US" sz="2000" dirty="0" smtClean="0">
                <a:solidFill>
                  <a:srgbClr val="000066"/>
                </a:solidFill>
              </a:rPr>
              <a:t>Council</a:t>
            </a: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a:t>
            </a:r>
            <a:r>
              <a:rPr lang="en-US" sz="2000" dirty="0" smtClean="0">
                <a:solidFill>
                  <a:srgbClr val="000066"/>
                </a:solidFill>
              </a:rPr>
              <a:t>Commerce</a:t>
            </a:r>
            <a:endParaRPr lang="en-US" sz="2000" dirty="0">
              <a:solidFill>
                <a:srgbClr val="000066"/>
              </a:solidFill>
            </a:endParaRPr>
          </a:p>
          <a:p>
            <a:pPr marL="0" indent="0">
              <a:buNone/>
            </a:pPr>
            <a:endParaRPr lang="en-US" dirty="0"/>
          </a:p>
        </p:txBody>
      </p:sp>
      <p:sp>
        <p:nvSpPr>
          <p:cNvPr id="3" name="TextBox 2"/>
          <p:cNvSpPr txBox="1"/>
          <p:nvPr/>
        </p:nvSpPr>
        <p:spPr>
          <a:xfrm>
            <a:off x="852597" y="441338"/>
            <a:ext cx="7945180" cy="461665"/>
          </a:xfrm>
          <a:prstGeom prst="rect">
            <a:avLst/>
          </a:prstGeom>
          <a:noFill/>
        </p:spPr>
        <p:txBody>
          <a:bodyPr wrap="square" rtlCol="0">
            <a:spAutoFit/>
          </a:bodyPr>
          <a:lstStyle/>
          <a:p>
            <a:pPr algn="ctr"/>
            <a:r>
              <a:rPr lang="en-US" sz="2400" b="1" dirty="0" smtClean="0">
                <a:solidFill>
                  <a:srgbClr val="000066"/>
                </a:solidFill>
              </a:rPr>
              <a:t>HYS Partners</a:t>
            </a:r>
          </a:p>
        </p:txBody>
      </p:sp>
    </p:spTree>
    <p:extLst>
      <p:ext uri="{BB962C8B-B14F-4D97-AF65-F5344CB8AC3E}">
        <p14:creationId xmlns:p14="http://schemas.microsoft.com/office/powerpoint/2010/main" val="3119756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Carrying Weapons</a:t>
            </a:r>
          </a:p>
        </p:txBody>
      </p:sp>
      <p:graphicFrame>
        <p:nvGraphicFramePr>
          <p:cNvPr id="5" name="Chart 4"/>
          <p:cNvGraphicFramePr/>
          <p:nvPr>
            <p:extLst>
              <p:ext uri="{D42A27DB-BD31-4B8C-83A1-F6EECF244321}">
                <p14:modId xmlns:p14="http://schemas.microsoft.com/office/powerpoint/2010/main" val="415798192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9340" y="5802263"/>
            <a:ext cx="7921255" cy="507831"/>
          </a:xfrm>
          <a:prstGeom prst="rect">
            <a:avLst/>
          </a:prstGeom>
          <a:noFill/>
        </p:spPr>
        <p:txBody>
          <a:bodyPr wrap="square" rtlCol="0">
            <a:spAutoFit/>
          </a:bodyPr>
          <a:lstStyle/>
          <a:p>
            <a:r>
              <a:rPr lang="en-US" sz="900" b="1" dirty="0" smtClean="0"/>
              <a:t>NOTES: HYS </a:t>
            </a:r>
            <a:r>
              <a:rPr lang="en-US" sz="900" b="1" dirty="0"/>
              <a:t>question: During the past 30 days, on how many days did you carry a weapon such as a gun, knife, or club for self-protection or because you thought you might need it in a  fight? (DO NOT include carrying a weapon for hunting, fishing, or camping</a:t>
            </a:r>
            <a:r>
              <a:rPr lang="en-US" sz="900" b="1" dirty="0" smtClean="0"/>
              <a:t>.)</a:t>
            </a:r>
          </a:p>
          <a:p>
            <a:r>
              <a:rPr lang="en-US" sz="900" dirty="0" smtClean="0"/>
              <a:t>* Did not report depressive feelings , have not seriously considered suicide in the past year.</a:t>
            </a:r>
            <a:endParaRPr lang="en-US" sz="900" dirty="0"/>
          </a:p>
        </p:txBody>
      </p:sp>
      <p:sp>
        <p:nvSpPr>
          <p:cNvPr id="8" name="TextBox 7"/>
          <p:cNvSpPr txBox="1"/>
          <p:nvPr/>
        </p:nvSpPr>
        <p:spPr>
          <a:xfrm>
            <a:off x="1697673" y="1798500"/>
            <a:ext cx="4573818" cy="723275"/>
          </a:xfrm>
          <a:prstGeom prst="rect">
            <a:avLst/>
          </a:prstGeom>
          <a:noFill/>
        </p:spPr>
        <p:txBody>
          <a:bodyPr wrap="square" rtlCol="0">
            <a:spAutoFit/>
          </a:bodyPr>
          <a:lstStyle/>
          <a:p>
            <a:r>
              <a:rPr lang="en-US" sz="1600" b="1" i="1" dirty="0" smtClean="0"/>
              <a:t>Carried a weapon for self-protection or because you thought you might need it in a fight?</a:t>
            </a:r>
          </a:p>
          <a:p>
            <a:pPr>
              <a:tabLst>
                <a:tab pos="117475" algn="l"/>
              </a:tabLst>
            </a:pPr>
            <a:r>
              <a:rPr lang="en-US" sz="900" dirty="0" smtClean="0">
                <a:latin typeface="Calibri"/>
                <a:cs typeface="Calibri"/>
              </a:rPr>
              <a:t>	Percent of students</a:t>
            </a:r>
          </a:p>
        </p:txBody>
      </p:sp>
      <p:sp>
        <p:nvSpPr>
          <p:cNvPr id="10" name="TextBox 9"/>
          <p:cNvSpPr txBox="1"/>
          <p:nvPr/>
        </p:nvSpPr>
        <p:spPr>
          <a:xfrm>
            <a:off x="4387563" y="36921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1" name="TextBox 10"/>
          <p:cNvSpPr txBox="1"/>
          <p:nvPr/>
        </p:nvSpPr>
        <p:spPr>
          <a:xfrm>
            <a:off x="2091018" y="4006734"/>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3" name="TextBox 12"/>
          <p:cNvSpPr txBox="1"/>
          <p:nvPr/>
        </p:nvSpPr>
        <p:spPr>
          <a:xfrm>
            <a:off x="7361272" y="2183221"/>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10th graders who reported poor mental health are 2-3 times more likely to carry weapons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4" name="TextBox 13"/>
          <p:cNvSpPr txBox="1"/>
          <p:nvPr/>
        </p:nvSpPr>
        <p:spPr>
          <a:xfrm>
            <a:off x="5920509" y="2521775"/>
            <a:ext cx="701963"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5" name="TextBox 14"/>
          <p:cNvSpPr txBox="1"/>
          <p:nvPr/>
        </p:nvSpPr>
        <p:spPr>
          <a:xfrm>
            <a:off x="6644747" y="4784140"/>
            <a:ext cx="716525"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684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2597" y="441338"/>
            <a:ext cx="7945180" cy="830997"/>
          </a:xfrm>
          <a:prstGeom prst="rect">
            <a:avLst/>
          </a:prstGeom>
          <a:noFill/>
        </p:spPr>
        <p:txBody>
          <a:bodyPr wrap="square" rtlCol="0">
            <a:spAutoFit/>
          </a:bodyPr>
          <a:lstStyle/>
          <a:p>
            <a:pPr algn="ctr"/>
            <a:r>
              <a:rPr lang="en-US" sz="2400" b="1" dirty="0" smtClean="0">
                <a:solidFill>
                  <a:srgbClr val="000066"/>
                </a:solidFill>
              </a:rPr>
              <a:t>How to Get More HYS Data:</a:t>
            </a:r>
          </a:p>
          <a:p>
            <a:pPr algn="ctr"/>
            <a:r>
              <a:rPr lang="en-US" sz="2400" b="1" dirty="0" smtClean="0">
                <a:solidFill>
                  <a:srgbClr val="000066"/>
                </a:solidFill>
              </a:rPr>
              <a:t>www.AskHYS.net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465" y="1785670"/>
            <a:ext cx="7673312" cy="344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439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Alcohol Use</a:t>
            </a:r>
          </a:p>
        </p:txBody>
      </p:sp>
      <p:sp>
        <p:nvSpPr>
          <p:cNvPr id="4" name="TextBox 3"/>
          <p:cNvSpPr txBox="1"/>
          <p:nvPr/>
        </p:nvSpPr>
        <p:spPr>
          <a:xfrm>
            <a:off x="883166" y="789657"/>
            <a:ext cx="7914611" cy="1015663"/>
          </a:xfrm>
          <a:prstGeom prst="rect">
            <a:avLst/>
          </a:prstGeom>
          <a:noFill/>
        </p:spPr>
        <p:txBody>
          <a:bodyPr wrap="square" rtlCol="0">
            <a:spAutoFit/>
          </a:bodyPr>
          <a:lstStyle/>
          <a:p>
            <a:pPr algn="ctr"/>
            <a:r>
              <a:rPr lang="en-US" b="1" dirty="0" smtClean="0"/>
              <a:t>The prevalence of alcohol use has declined significantly in all grades. </a:t>
            </a:r>
          </a:p>
          <a:p>
            <a:pPr algn="ctr"/>
            <a:r>
              <a:rPr lang="en-US" sz="1400" dirty="0" smtClean="0"/>
              <a:t>The rates of alcohol use among 8</a:t>
            </a:r>
            <a:r>
              <a:rPr lang="en-US" sz="1400" baseline="30000" dirty="0" smtClean="0"/>
              <a:t>th</a:t>
            </a:r>
            <a:r>
              <a:rPr lang="en-US" sz="1400" dirty="0" smtClean="0"/>
              <a:t> and 10</a:t>
            </a:r>
            <a:r>
              <a:rPr lang="en-US" sz="1400" baseline="30000" dirty="0" smtClean="0"/>
              <a:t>th</a:t>
            </a:r>
            <a:r>
              <a:rPr lang="en-US" sz="1400" dirty="0" smtClean="0"/>
              <a:t> grades has dropped by half. Nearly </a:t>
            </a:r>
            <a:r>
              <a:rPr lang="en-US" sz="1400" dirty="0"/>
              <a:t>11,000 fewer students are using alcohol compared to 2010. </a:t>
            </a:r>
          </a:p>
          <a:p>
            <a:pPr algn="ctr"/>
            <a:endParaRPr lang="en-US" sz="1400" dirty="0"/>
          </a:p>
        </p:txBody>
      </p:sp>
      <p:graphicFrame>
        <p:nvGraphicFramePr>
          <p:cNvPr id="8" name="Chart 7"/>
          <p:cNvGraphicFramePr/>
          <p:nvPr>
            <p:extLst>
              <p:ext uri="{D42A27DB-BD31-4B8C-83A1-F6EECF244321}">
                <p14:modId xmlns:p14="http://schemas.microsoft.com/office/powerpoint/2010/main" val="3661032839"/>
              </p:ext>
            </p:extLst>
          </p:nvPr>
        </p:nvGraphicFramePr>
        <p:xfrm>
          <a:off x="2214894" y="1930400"/>
          <a:ext cx="5832415" cy="3990109"/>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p:cNvCxnSpPr/>
          <p:nvPr/>
        </p:nvCxnSpPr>
        <p:spPr>
          <a:xfrm>
            <a:off x="2585776" y="2835620"/>
            <a:ext cx="5301121"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886897" y="2835620"/>
            <a:ext cx="0" cy="1186930"/>
          </a:xfrm>
          <a:prstGeom prst="straightConnector1">
            <a:avLst/>
          </a:prstGeom>
          <a:ln w="57150">
            <a:solidFill>
              <a:schemeClr val="accent6">
                <a:lumMod val="75000"/>
              </a:schemeClr>
            </a:solidFill>
            <a:tailEnd type="triangle" w="sm" len="sm"/>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034427874"/>
              </p:ext>
            </p:extLst>
          </p:nvPr>
        </p:nvGraphicFramePr>
        <p:xfrm>
          <a:off x="829340" y="3158952"/>
          <a:ext cx="1276551" cy="2216614"/>
        </p:xfrm>
        <a:graphic>
          <a:graphicData uri="http://schemas.openxmlformats.org/drawingml/2006/table">
            <a:tbl>
              <a:tblPr firstRow="1" bandRow="1">
                <a:tableStyleId>{5C22544A-7EE6-4342-B048-85BDC9FD1C3A}</a:tableStyleId>
              </a:tblPr>
              <a:tblGrid>
                <a:gridCol w="575191"/>
                <a:gridCol w="701360"/>
              </a:tblGrid>
              <a:tr h="351414">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dirty="0" smtClean="0">
                          <a:solidFill>
                            <a:srgbClr val="000000"/>
                          </a:solidFill>
                          <a:latin typeface="Calibri"/>
                        </a:rPr>
                        <a:t> Grade Alcohol Use </a:t>
                      </a:r>
                      <a:endParaRPr lang="en-US" sz="800" b="1"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33150">
                <a:tc>
                  <a:txBody>
                    <a:bodyPr/>
                    <a:lstStyle/>
                    <a:p>
                      <a:pPr algn="ctr" fontAlgn="b"/>
                      <a:r>
                        <a:rPr lang="en-US" sz="900" b="0" i="0" u="none" strike="noStrike" dirty="0" smtClean="0">
                          <a:solidFill>
                            <a:srgbClr val="000000"/>
                          </a:solidFill>
                          <a:latin typeface="Calibri"/>
                        </a:rPr>
                        <a:t>1998</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44.9%</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37.6%</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29.3%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2004</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32.6%</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2006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32.8%</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31.7%</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2010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27.6%</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2012</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23.3%</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1267339" y="1379838"/>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790794" y="1570626"/>
            <a:ext cx="4173329" cy="338554"/>
          </a:xfrm>
          <a:prstGeom prst="rect">
            <a:avLst/>
          </a:prstGeom>
          <a:noFill/>
        </p:spPr>
        <p:txBody>
          <a:bodyPr wrap="square" rtlCol="0">
            <a:spAutoFit/>
          </a:bodyPr>
          <a:lstStyle/>
          <a:p>
            <a:r>
              <a:rPr lang="en-US" sz="1600" b="1" i="1" dirty="0" smtClean="0"/>
              <a:t>Had alcohol during the past 30 days?</a:t>
            </a:r>
            <a:endParaRPr lang="en-US" sz="1600" b="1" i="1" dirty="0"/>
          </a:p>
        </p:txBody>
      </p:sp>
      <p:sp>
        <p:nvSpPr>
          <p:cNvPr id="13" name="TextBox 12"/>
          <p:cNvSpPr txBox="1"/>
          <p:nvPr/>
        </p:nvSpPr>
        <p:spPr>
          <a:xfrm>
            <a:off x="7804728" y="3071619"/>
            <a:ext cx="770376" cy="369332"/>
          </a:xfrm>
          <a:prstGeom prst="rect">
            <a:avLst/>
          </a:prstGeom>
          <a:noFill/>
        </p:spPr>
        <p:txBody>
          <a:bodyPr wrap="square" rtlCol="0">
            <a:spAutoFit/>
          </a:bodyPr>
          <a:lstStyle/>
          <a:p>
            <a:pPr algn="r"/>
            <a:r>
              <a:rPr lang="en-US" b="1" dirty="0" smtClean="0">
                <a:solidFill>
                  <a:schemeClr val="accent6">
                    <a:lumMod val="75000"/>
                  </a:schemeClr>
                </a:solidFill>
              </a:rPr>
              <a:t>-22%</a:t>
            </a:r>
            <a:endParaRPr lang="en-US" b="1" dirty="0">
              <a:solidFill>
                <a:schemeClr val="accent6">
                  <a:lumMod val="75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566" y="153609"/>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829340" y="6033095"/>
            <a:ext cx="7921255" cy="230832"/>
          </a:xfrm>
          <a:prstGeom prst="rect">
            <a:avLst/>
          </a:prstGeom>
          <a:noFill/>
        </p:spPr>
        <p:txBody>
          <a:bodyPr wrap="square" rtlCol="0">
            <a:spAutoFit/>
          </a:bodyPr>
          <a:lstStyle/>
          <a:p>
            <a:r>
              <a:rPr lang="en-US" sz="900" b="1" dirty="0" smtClean="0"/>
              <a:t>Source: </a:t>
            </a:r>
            <a:r>
              <a:rPr lang="en-US" sz="900" dirty="0"/>
              <a:t>WSSAHB </a:t>
            </a:r>
            <a:r>
              <a:rPr lang="en-US" sz="900" dirty="0" smtClean="0"/>
              <a:t>1998 (spring), 2000 (fall), HYS 2002, 2004, 2006, 2008, 2010, 2012 (fall) </a:t>
            </a:r>
            <a:r>
              <a:rPr lang="en-US" sz="900" b="1" dirty="0" smtClean="0"/>
              <a:t> </a:t>
            </a:r>
            <a:endParaRPr lang="en-US" sz="900" dirty="0"/>
          </a:p>
        </p:txBody>
      </p:sp>
    </p:spTree>
    <p:extLst>
      <p:ext uri="{BB962C8B-B14F-4D97-AF65-F5344CB8AC3E}">
        <p14:creationId xmlns:p14="http://schemas.microsoft.com/office/powerpoint/2010/main" val="357984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Marijuana use did not change significantly from 2010 to 2012 </a:t>
            </a:r>
          </a:p>
        </p:txBody>
      </p:sp>
      <p:graphicFrame>
        <p:nvGraphicFramePr>
          <p:cNvPr id="8" name="Chart 7"/>
          <p:cNvGraphicFramePr/>
          <p:nvPr>
            <p:extLst>
              <p:ext uri="{D42A27DB-BD31-4B8C-83A1-F6EECF244321}">
                <p14:modId xmlns:p14="http://schemas.microsoft.com/office/powerpoint/2010/main" val="369376787"/>
              </p:ext>
            </p:extLst>
          </p:nvPr>
        </p:nvGraphicFramePr>
        <p:xfrm>
          <a:off x="2251840" y="1588656"/>
          <a:ext cx="6443338" cy="43106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81629396"/>
              </p:ext>
            </p:extLst>
          </p:nvPr>
        </p:nvGraphicFramePr>
        <p:xfrm>
          <a:off x="829340" y="3158953"/>
          <a:ext cx="1276551" cy="2521728"/>
        </p:xfrm>
        <a:graphic>
          <a:graphicData uri="http://schemas.openxmlformats.org/drawingml/2006/table">
            <a:tbl>
              <a:tblPr firstRow="1" bandRow="1">
                <a:tableStyleId>{5C22544A-7EE6-4342-B048-85BDC9FD1C3A}</a:tableStyleId>
              </a:tblPr>
              <a:tblGrid>
                <a:gridCol w="575191"/>
                <a:gridCol w="701360"/>
              </a:tblGrid>
              <a:tr h="392415">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dirty="0" smtClean="0">
                          <a:solidFill>
                            <a:srgbClr val="000000"/>
                          </a:solidFill>
                          <a:latin typeface="Calibri"/>
                        </a:rPr>
                        <a:t> Grade Marijuana Use </a:t>
                      </a:r>
                      <a:endParaRPr lang="en-US" sz="800" b="1"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60352">
                <a:tc>
                  <a:txBody>
                    <a:bodyPr/>
                    <a:lstStyle/>
                    <a:p>
                      <a:pPr algn="ctr" fontAlgn="b"/>
                      <a:r>
                        <a:rPr lang="en-US" sz="900" b="0" i="0" u="none" strike="noStrike" dirty="0" smtClean="0">
                          <a:solidFill>
                            <a:srgbClr val="000000"/>
                          </a:solidFill>
                          <a:latin typeface="Calibri"/>
                        </a:rPr>
                        <a:t>1998</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26.6%</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2000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21.9%</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18.3%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2004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17.1%</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2006</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18.3%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19.1%</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2010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20.0%</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2012</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19.3%</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1372577" y="1332382"/>
            <a:ext cx="853385" cy="923330"/>
          </a:xfrm>
          <a:prstGeom prst="rect">
            <a:avLst/>
          </a:prstGeom>
          <a:solidFill>
            <a:schemeClr val="bg1"/>
          </a:solid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2114721" y="1624770"/>
            <a:ext cx="4748551" cy="338554"/>
          </a:xfrm>
          <a:prstGeom prst="rect">
            <a:avLst/>
          </a:prstGeom>
          <a:solidFill>
            <a:schemeClr val="bg1"/>
          </a:solidFill>
        </p:spPr>
        <p:txBody>
          <a:bodyPr wrap="square" rtlCol="0">
            <a:spAutoFit/>
          </a:bodyPr>
          <a:lstStyle/>
          <a:p>
            <a:r>
              <a:rPr lang="en-US" sz="1600" b="1" i="1" dirty="0" smtClean="0"/>
              <a:t>Smoked marijuana/hashish during the past 30 days?</a:t>
            </a:r>
            <a:endParaRPr lang="en-US" sz="1600" b="1" i="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3009" y="327992"/>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29340" y="5900956"/>
            <a:ext cx="7921255" cy="230832"/>
          </a:xfrm>
          <a:prstGeom prst="rect">
            <a:avLst/>
          </a:prstGeom>
          <a:noFill/>
        </p:spPr>
        <p:txBody>
          <a:bodyPr wrap="square" rtlCol="0">
            <a:spAutoFit/>
          </a:bodyPr>
          <a:lstStyle/>
          <a:p>
            <a:r>
              <a:rPr lang="en-US" sz="900" b="1" dirty="0" smtClean="0"/>
              <a:t>Source: </a:t>
            </a:r>
            <a:r>
              <a:rPr lang="en-US" sz="900" dirty="0"/>
              <a:t>WSSAHB </a:t>
            </a:r>
            <a:r>
              <a:rPr lang="en-US" sz="900" dirty="0" smtClean="0"/>
              <a:t>1998 (spring), 2000 (fall), HYS 2002, 2004, 2006, 2008, 2010, 2012 (fall) </a:t>
            </a:r>
            <a:r>
              <a:rPr lang="en-US" sz="900" b="1" dirty="0" smtClean="0"/>
              <a:t> </a:t>
            </a:r>
            <a:endParaRPr lang="en-US" sz="900" dirty="0"/>
          </a:p>
        </p:txBody>
      </p:sp>
    </p:spTree>
    <p:extLst>
      <p:ext uri="{BB962C8B-B14F-4D97-AF65-F5344CB8AC3E}">
        <p14:creationId xmlns:p14="http://schemas.microsoft.com/office/powerpoint/2010/main" val="3836668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Attitudes towards 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Increasingly more students think marijuana use is not wrong for kids their age</a:t>
            </a:r>
            <a:endParaRPr lang="en-US" sz="1400" dirty="0"/>
          </a:p>
        </p:txBody>
      </p:sp>
      <p:graphicFrame>
        <p:nvGraphicFramePr>
          <p:cNvPr id="8" name="Chart 7"/>
          <p:cNvGraphicFramePr/>
          <p:nvPr>
            <p:extLst>
              <p:ext uri="{D42A27DB-BD31-4B8C-83A1-F6EECF244321}">
                <p14:modId xmlns:p14="http://schemas.microsoft.com/office/powerpoint/2010/main" val="982649902"/>
              </p:ext>
            </p:extLst>
          </p:nvPr>
        </p:nvGraphicFramePr>
        <p:xfrm>
          <a:off x="1052945" y="1930400"/>
          <a:ext cx="7605287" cy="3990109"/>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934830" y="1364985"/>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594049" y="1570626"/>
            <a:ext cx="6025969" cy="338554"/>
          </a:xfrm>
          <a:prstGeom prst="rect">
            <a:avLst/>
          </a:prstGeom>
          <a:noFill/>
        </p:spPr>
        <p:txBody>
          <a:bodyPr wrap="square" rtlCol="0">
            <a:spAutoFit/>
          </a:bodyPr>
          <a:lstStyle/>
          <a:p>
            <a:r>
              <a:rPr lang="en-US" sz="1600" b="1" i="1" dirty="0" smtClean="0"/>
              <a:t>Using marijuana is not wrong/only a little bit wrong for kids my age</a:t>
            </a:r>
            <a:endParaRPr lang="en-US" sz="1600" b="1" i="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7006" y="189730"/>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170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Perception of Risk from 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Increasingly more students think using marijuana regularly is not risky</a:t>
            </a:r>
            <a:endParaRPr lang="en-US" sz="1400" dirty="0"/>
          </a:p>
        </p:txBody>
      </p:sp>
      <p:graphicFrame>
        <p:nvGraphicFramePr>
          <p:cNvPr id="8" name="Chart 7"/>
          <p:cNvGraphicFramePr/>
          <p:nvPr>
            <p:extLst>
              <p:ext uri="{D42A27DB-BD31-4B8C-83A1-F6EECF244321}">
                <p14:modId xmlns:p14="http://schemas.microsoft.com/office/powerpoint/2010/main" val="2783211787"/>
              </p:ext>
            </p:extLst>
          </p:nvPr>
        </p:nvGraphicFramePr>
        <p:xfrm>
          <a:off x="1052945" y="1930400"/>
          <a:ext cx="7605287" cy="3990109"/>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934830" y="1364985"/>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594049" y="1570626"/>
            <a:ext cx="6025969" cy="338554"/>
          </a:xfrm>
          <a:prstGeom prst="rect">
            <a:avLst/>
          </a:prstGeom>
          <a:noFill/>
        </p:spPr>
        <p:txBody>
          <a:bodyPr wrap="square" rtlCol="0">
            <a:spAutoFit/>
          </a:bodyPr>
          <a:lstStyle/>
          <a:p>
            <a:r>
              <a:rPr lang="en-US" sz="1600" b="1" i="1" dirty="0" smtClean="0"/>
              <a:t>Using marijuana regularly has no risk/only slight risk</a:t>
            </a:r>
            <a:endParaRPr lang="en-US" sz="1600" b="1" i="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0718"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791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44705489"/>
              </p:ext>
            </p:extLst>
          </p:nvPr>
        </p:nvGraphicFramePr>
        <p:xfrm>
          <a:off x="991485" y="1026036"/>
          <a:ext cx="7697972" cy="516232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Mental Health Status</a:t>
            </a:r>
          </a:p>
        </p:txBody>
      </p:sp>
      <p:sp>
        <p:nvSpPr>
          <p:cNvPr id="4" name="TextBox 3"/>
          <p:cNvSpPr txBox="1"/>
          <p:nvPr/>
        </p:nvSpPr>
        <p:spPr>
          <a:xfrm>
            <a:off x="883166" y="882503"/>
            <a:ext cx="7914611" cy="1015663"/>
          </a:xfrm>
          <a:prstGeom prst="rect">
            <a:avLst/>
          </a:prstGeom>
          <a:noFill/>
        </p:spPr>
        <p:txBody>
          <a:bodyPr wrap="square" rtlCol="0">
            <a:spAutoFit/>
          </a:bodyPr>
          <a:lstStyle/>
          <a:p>
            <a:pPr algn="ctr"/>
            <a:r>
              <a:rPr lang="en-US" b="1" dirty="0" smtClean="0"/>
              <a:t>More than one in four </a:t>
            </a:r>
            <a:r>
              <a:rPr lang="en-US" b="1" dirty="0"/>
              <a:t>students </a:t>
            </a:r>
            <a:r>
              <a:rPr lang="en-US" b="1" dirty="0" smtClean="0"/>
              <a:t>had </a:t>
            </a:r>
            <a:r>
              <a:rPr lang="en-US" b="1" dirty="0"/>
              <a:t>depressive feelings in the past year.</a:t>
            </a:r>
          </a:p>
          <a:p>
            <a:pPr algn="ctr"/>
            <a:r>
              <a:rPr lang="en-US" sz="1400" dirty="0"/>
              <a:t>Over 100,000 youth (12-17 year olds) seriously considered suicide in the past year, which is about one in every six </a:t>
            </a:r>
            <a:r>
              <a:rPr lang="en-US" sz="1400" dirty="0" smtClean="0"/>
              <a:t>students</a:t>
            </a:r>
            <a:r>
              <a:rPr lang="en-US" sz="1400" dirty="0"/>
              <a:t>.</a:t>
            </a:r>
          </a:p>
          <a:p>
            <a:pPr algn="ctr"/>
            <a:endParaRPr lang="en-US" sz="1400" dirty="0"/>
          </a:p>
        </p:txBody>
      </p:sp>
      <p:sp>
        <p:nvSpPr>
          <p:cNvPr id="5" name="TextBox 4"/>
          <p:cNvSpPr txBox="1"/>
          <p:nvPr/>
        </p:nvSpPr>
        <p:spPr>
          <a:xfrm>
            <a:off x="829340" y="6141024"/>
            <a:ext cx="7921255" cy="230832"/>
          </a:xfrm>
          <a:prstGeom prst="rect">
            <a:avLst/>
          </a:prstGeom>
          <a:noFill/>
        </p:spPr>
        <p:txBody>
          <a:bodyPr wrap="square" rtlCol="0">
            <a:spAutoFit/>
          </a:bodyPr>
          <a:lstStyle/>
          <a:p>
            <a:r>
              <a:rPr lang="en-US" sz="900" b="1" dirty="0" smtClean="0"/>
              <a:t>NOTES: </a:t>
            </a:r>
            <a:r>
              <a:rPr lang="en-US" sz="900" dirty="0" smtClean="0"/>
              <a:t>Depressive feeling: felt </a:t>
            </a:r>
            <a:r>
              <a:rPr lang="en-US" sz="900" dirty="0"/>
              <a:t>so sad or hopeless for two weeks in a row that they stopped doing usual </a:t>
            </a:r>
            <a:r>
              <a:rPr lang="en-US" sz="900" dirty="0" smtClean="0"/>
              <a:t>activities.</a:t>
            </a:r>
            <a:r>
              <a:rPr lang="en-US" sz="900" b="1" dirty="0" smtClean="0"/>
              <a:t> </a:t>
            </a:r>
            <a:r>
              <a:rPr lang="en-US" sz="900" dirty="0" smtClean="0"/>
              <a:t> </a:t>
            </a:r>
            <a:r>
              <a:rPr lang="en-US" sz="900" b="1" dirty="0" smtClean="0"/>
              <a:t> </a:t>
            </a:r>
            <a:endParaRPr lang="en-US" sz="900" dirty="0"/>
          </a:p>
        </p:txBody>
      </p:sp>
      <p:sp>
        <p:nvSpPr>
          <p:cNvPr id="6" name="TextBox 5"/>
          <p:cNvSpPr txBox="1"/>
          <p:nvPr/>
        </p:nvSpPr>
        <p:spPr>
          <a:xfrm>
            <a:off x="1363544" y="1667334"/>
            <a:ext cx="4314450" cy="230832"/>
          </a:xfrm>
          <a:prstGeom prst="rect">
            <a:avLst/>
          </a:prstGeom>
          <a:noFill/>
        </p:spPr>
        <p:txBody>
          <a:bodyPr wrap="square" rtlCol="0">
            <a:spAutoFit/>
          </a:bodyPr>
          <a:lstStyle/>
          <a:p>
            <a:pPr>
              <a:tabLst>
                <a:tab pos="117475" algn="l"/>
              </a:tabLst>
            </a:pPr>
            <a:r>
              <a:rPr lang="en-US" sz="900" dirty="0" smtClean="0">
                <a:latin typeface="Calibri"/>
                <a:cs typeface="Calibri"/>
              </a:rPr>
              <a:t>Percent of students answering </a:t>
            </a:r>
            <a:r>
              <a:rPr lang="en-US" sz="900" b="1" dirty="0" smtClean="0">
                <a:latin typeface="Calibri"/>
                <a:cs typeface="Calibri"/>
              </a:rPr>
              <a:t>“Yes”</a:t>
            </a:r>
          </a:p>
        </p:txBody>
      </p:sp>
    </p:spTree>
    <p:extLst>
      <p:ext uri="{BB962C8B-B14F-4D97-AF65-F5344CB8AC3E}">
        <p14:creationId xmlns:p14="http://schemas.microsoft.com/office/powerpoint/2010/main" val="360855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10272540"/>
              </p:ext>
            </p:extLst>
          </p:nvPr>
        </p:nvGraphicFramePr>
        <p:xfrm>
          <a:off x="498764" y="1026036"/>
          <a:ext cx="8368145" cy="504225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Mental Health Status</a:t>
            </a:r>
          </a:p>
        </p:txBody>
      </p:sp>
      <p:sp>
        <p:nvSpPr>
          <p:cNvPr id="4" name="TextBox 3"/>
          <p:cNvSpPr txBox="1"/>
          <p:nvPr/>
        </p:nvSpPr>
        <p:spPr>
          <a:xfrm>
            <a:off x="883166" y="882503"/>
            <a:ext cx="7914611" cy="861774"/>
          </a:xfrm>
          <a:prstGeom prst="rect">
            <a:avLst/>
          </a:prstGeom>
          <a:noFill/>
        </p:spPr>
        <p:txBody>
          <a:bodyPr wrap="square" rtlCol="0">
            <a:spAutoFit/>
          </a:bodyPr>
          <a:lstStyle/>
          <a:p>
            <a:pPr algn="ctr"/>
            <a:r>
              <a:rPr lang="en-US" b="1" dirty="0" smtClean="0"/>
              <a:t>Students who had poor mental health are also more likely to report substance use</a:t>
            </a:r>
            <a:endParaRPr lang="en-US" sz="1400" dirty="0"/>
          </a:p>
          <a:p>
            <a:pPr algn="ctr"/>
            <a:endParaRPr lang="en-US" sz="1400" dirty="0"/>
          </a:p>
        </p:txBody>
      </p:sp>
      <p:sp>
        <p:nvSpPr>
          <p:cNvPr id="5" name="TextBox 4"/>
          <p:cNvSpPr txBox="1"/>
          <p:nvPr/>
        </p:nvSpPr>
        <p:spPr>
          <a:xfrm>
            <a:off x="829340" y="6141024"/>
            <a:ext cx="7921255" cy="230832"/>
          </a:xfrm>
          <a:prstGeom prst="rect">
            <a:avLst/>
          </a:prstGeom>
          <a:noFill/>
        </p:spPr>
        <p:txBody>
          <a:bodyPr wrap="square" rtlCol="0">
            <a:spAutoFit/>
          </a:bodyPr>
          <a:lstStyle/>
          <a:p>
            <a:r>
              <a:rPr lang="en-US" sz="900" b="1" dirty="0" smtClean="0"/>
              <a:t>NOTES: </a:t>
            </a:r>
            <a:r>
              <a:rPr lang="en-US" sz="900" dirty="0" smtClean="0"/>
              <a:t>Tobacco products include cigarettes and chewing tobacco.</a:t>
            </a:r>
            <a:endParaRPr lang="en-US" sz="900" dirty="0"/>
          </a:p>
        </p:txBody>
      </p:sp>
      <p:sp>
        <p:nvSpPr>
          <p:cNvPr id="7" name="TextBox 6"/>
          <p:cNvSpPr txBox="1"/>
          <p:nvPr/>
        </p:nvSpPr>
        <p:spPr>
          <a:xfrm>
            <a:off x="1038502" y="2172398"/>
            <a:ext cx="978196" cy="523220"/>
          </a:xfrm>
          <a:prstGeom prst="rect">
            <a:avLst/>
          </a:prstGeom>
          <a:noFill/>
        </p:spPr>
        <p:txBody>
          <a:bodyPr wrap="square" rtlCol="0">
            <a:spAutoFit/>
          </a:bodyPr>
          <a:lstStyle/>
          <a:p>
            <a:r>
              <a:rPr lang="en-US" sz="1400" b="1" dirty="0" smtClean="0">
                <a:solidFill>
                  <a:schemeClr val="bg1"/>
                </a:solidFill>
              </a:rPr>
              <a:t>Use Alcohol</a:t>
            </a:r>
            <a:endParaRPr lang="en-US" sz="1400" b="1" dirty="0">
              <a:solidFill>
                <a:schemeClr val="bg1"/>
              </a:solidFill>
            </a:endParaRPr>
          </a:p>
        </p:txBody>
      </p:sp>
      <p:sp>
        <p:nvSpPr>
          <p:cNvPr id="8" name="TextBox 7"/>
          <p:cNvSpPr txBox="1"/>
          <p:nvPr/>
        </p:nvSpPr>
        <p:spPr>
          <a:xfrm>
            <a:off x="1865157" y="2766257"/>
            <a:ext cx="978196" cy="523220"/>
          </a:xfrm>
          <a:prstGeom prst="rect">
            <a:avLst/>
          </a:prstGeom>
          <a:noFill/>
        </p:spPr>
        <p:txBody>
          <a:bodyPr wrap="square" rtlCol="0">
            <a:spAutoFit/>
          </a:bodyPr>
          <a:lstStyle/>
          <a:p>
            <a:r>
              <a:rPr lang="en-US" sz="1400" b="1" dirty="0" smtClean="0">
                <a:solidFill>
                  <a:schemeClr val="bg1"/>
                </a:solidFill>
              </a:rPr>
              <a:t>Use Marijuana</a:t>
            </a:r>
            <a:endParaRPr lang="en-US" sz="1400" b="1" dirty="0">
              <a:solidFill>
                <a:schemeClr val="bg1"/>
              </a:solidFill>
            </a:endParaRPr>
          </a:p>
        </p:txBody>
      </p:sp>
      <p:sp>
        <p:nvSpPr>
          <p:cNvPr id="9" name="TextBox 8"/>
          <p:cNvSpPr txBox="1"/>
          <p:nvPr/>
        </p:nvSpPr>
        <p:spPr>
          <a:xfrm>
            <a:off x="2747229" y="3857109"/>
            <a:ext cx="978196" cy="523220"/>
          </a:xfrm>
          <a:prstGeom prst="rect">
            <a:avLst/>
          </a:prstGeom>
          <a:noFill/>
        </p:spPr>
        <p:txBody>
          <a:bodyPr wrap="square" rtlCol="0">
            <a:spAutoFit/>
          </a:bodyPr>
          <a:lstStyle/>
          <a:p>
            <a:r>
              <a:rPr lang="en-US" sz="1400" b="1" dirty="0" smtClean="0">
                <a:solidFill>
                  <a:schemeClr val="bg1"/>
                </a:solidFill>
              </a:rPr>
              <a:t>Use Tobacco*</a:t>
            </a:r>
            <a:endParaRPr lang="en-US" sz="1400" b="1" dirty="0">
              <a:solidFill>
                <a:schemeClr val="bg1"/>
              </a:solidFill>
            </a:endParaRPr>
          </a:p>
        </p:txBody>
      </p:sp>
      <p:sp>
        <p:nvSpPr>
          <p:cNvPr id="10" name="TextBox 9"/>
          <p:cNvSpPr txBox="1"/>
          <p:nvPr/>
        </p:nvSpPr>
        <p:spPr>
          <a:xfrm>
            <a:off x="3553964" y="4474113"/>
            <a:ext cx="978196" cy="523220"/>
          </a:xfrm>
          <a:prstGeom prst="rect">
            <a:avLst/>
          </a:prstGeom>
          <a:noFill/>
        </p:spPr>
        <p:txBody>
          <a:bodyPr wrap="square" rtlCol="0">
            <a:spAutoFit/>
          </a:bodyPr>
          <a:lstStyle/>
          <a:p>
            <a:r>
              <a:rPr lang="en-US" sz="1400" b="1" dirty="0" smtClean="0">
                <a:solidFill>
                  <a:schemeClr val="bg1"/>
                </a:solidFill>
              </a:rPr>
              <a:t>Use Pain Killers</a:t>
            </a:r>
            <a:endParaRPr lang="en-US" sz="1400" b="1" dirty="0">
              <a:solidFill>
                <a:schemeClr val="bg1"/>
              </a:solidFill>
            </a:endParaRPr>
          </a:p>
        </p:txBody>
      </p:sp>
      <p:sp>
        <p:nvSpPr>
          <p:cNvPr id="11" name="TextBox 10"/>
          <p:cNvSpPr txBox="1"/>
          <p:nvPr/>
        </p:nvSpPr>
        <p:spPr>
          <a:xfrm>
            <a:off x="4954720" y="3947191"/>
            <a:ext cx="978196" cy="523220"/>
          </a:xfrm>
          <a:prstGeom prst="rect">
            <a:avLst/>
          </a:prstGeom>
          <a:noFill/>
        </p:spPr>
        <p:txBody>
          <a:bodyPr wrap="square" rtlCol="0">
            <a:spAutoFit/>
          </a:bodyPr>
          <a:lstStyle/>
          <a:p>
            <a:r>
              <a:rPr lang="en-US" sz="1400" b="1" dirty="0" smtClean="0"/>
              <a:t>Use Alcohol</a:t>
            </a:r>
            <a:endParaRPr lang="en-US" sz="1400" b="1" dirty="0"/>
          </a:p>
        </p:txBody>
      </p:sp>
      <p:sp>
        <p:nvSpPr>
          <p:cNvPr id="12" name="TextBox 11"/>
          <p:cNvSpPr txBox="1"/>
          <p:nvPr/>
        </p:nvSpPr>
        <p:spPr>
          <a:xfrm>
            <a:off x="5712102" y="4276402"/>
            <a:ext cx="978196" cy="523220"/>
          </a:xfrm>
          <a:prstGeom prst="rect">
            <a:avLst/>
          </a:prstGeom>
          <a:noFill/>
        </p:spPr>
        <p:txBody>
          <a:bodyPr wrap="square" rtlCol="0">
            <a:spAutoFit/>
          </a:bodyPr>
          <a:lstStyle/>
          <a:p>
            <a:r>
              <a:rPr lang="en-US" sz="1400" b="1" dirty="0" smtClean="0"/>
              <a:t>Use Marijuana</a:t>
            </a:r>
            <a:endParaRPr lang="en-US" sz="1400" b="1" dirty="0"/>
          </a:p>
        </p:txBody>
      </p:sp>
      <p:sp>
        <p:nvSpPr>
          <p:cNvPr id="13" name="TextBox 12"/>
          <p:cNvSpPr txBox="1"/>
          <p:nvPr/>
        </p:nvSpPr>
        <p:spPr>
          <a:xfrm>
            <a:off x="6587680" y="4892696"/>
            <a:ext cx="978196" cy="523220"/>
          </a:xfrm>
          <a:prstGeom prst="rect">
            <a:avLst/>
          </a:prstGeom>
          <a:noFill/>
        </p:spPr>
        <p:txBody>
          <a:bodyPr wrap="square" rtlCol="0">
            <a:spAutoFit/>
          </a:bodyPr>
          <a:lstStyle/>
          <a:p>
            <a:r>
              <a:rPr lang="en-US" sz="1400" b="1" dirty="0" smtClean="0"/>
              <a:t>Use Tobacco*</a:t>
            </a:r>
            <a:endParaRPr lang="en-US" sz="1400" b="1" dirty="0"/>
          </a:p>
        </p:txBody>
      </p:sp>
      <p:sp>
        <p:nvSpPr>
          <p:cNvPr id="14" name="TextBox 13"/>
          <p:cNvSpPr txBox="1"/>
          <p:nvPr/>
        </p:nvSpPr>
        <p:spPr>
          <a:xfrm>
            <a:off x="7465564" y="5298051"/>
            <a:ext cx="978196" cy="461665"/>
          </a:xfrm>
          <a:prstGeom prst="rect">
            <a:avLst/>
          </a:prstGeom>
          <a:noFill/>
        </p:spPr>
        <p:txBody>
          <a:bodyPr wrap="square" rtlCol="0">
            <a:spAutoFit/>
          </a:bodyPr>
          <a:lstStyle/>
          <a:p>
            <a:r>
              <a:rPr lang="en-US" sz="1200" b="1" dirty="0" smtClean="0"/>
              <a:t>Use Pain Killers</a:t>
            </a:r>
            <a:endParaRPr lang="en-US" sz="1200" b="1" dirty="0"/>
          </a:p>
        </p:txBody>
      </p:sp>
    </p:spTree>
    <p:extLst>
      <p:ext uri="{BB962C8B-B14F-4D97-AF65-F5344CB8AC3E}">
        <p14:creationId xmlns:p14="http://schemas.microsoft.com/office/powerpoint/2010/main" val="331920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Academic Performance</a:t>
            </a:r>
          </a:p>
        </p:txBody>
      </p:sp>
      <p:graphicFrame>
        <p:nvGraphicFramePr>
          <p:cNvPr id="5" name="Chart 4"/>
          <p:cNvGraphicFramePr/>
          <p:nvPr>
            <p:extLst>
              <p:ext uri="{D42A27DB-BD31-4B8C-83A1-F6EECF244321}">
                <p14:modId xmlns:p14="http://schemas.microsoft.com/office/powerpoint/2010/main" val="56368984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Between 14% and 28% of Washington State students reported having low grades at school</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624787" y="1807319"/>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students who report receiving </a:t>
            </a:r>
            <a:r>
              <a:rPr lang="en-US" sz="900" b="1" dirty="0" smtClean="0">
                <a:latin typeface="Calibri"/>
                <a:cs typeface="Calibri"/>
              </a:rPr>
              <a:t>“C”, “D”, or “F” mostly.</a:t>
            </a:r>
          </a:p>
        </p:txBody>
      </p:sp>
    </p:spTree>
    <p:extLst>
      <p:ext uri="{BB962C8B-B14F-4D97-AF65-F5344CB8AC3E}">
        <p14:creationId xmlns:p14="http://schemas.microsoft.com/office/powerpoint/2010/main" val="3281399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Legislative Template Oct 2012 Fel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Legislative Template Oct 2012 Felver</Template>
  <TotalTime>19334</TotalTime>
  <Words>1766</Words>
  <Application>Microsoft Office PowerPoint</Application>
  <PresentationFormat>On-screen Show (4:3)</PresentationFormat>
  <Paragraphs>258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Legislative Template Oct 2012 Felver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Hong, Ge (Grace) (DSHS/DBHR)</dc:creator>
  <cp:lastModifiedBy>Schnellman, Deb (DSHS/DBHR)</cp:lastModifiedBy>
  <cp:revision>82</cp:revision>
  <cp:lastPrinted>2013-03-14T22:21:40Z</cp:lastPrinted>
  <dcterms:created xsi:type="dcterms:W3CDTF">2012-11-09T01:05:51Z</dcterms:created>
  <dcterms:modified xsi:type="dcterms:W3CDTF">2013-03-22T21:35:46Z</dcterms:modified>
</cp:coreProperties>
</file>