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98" r:id="rId2"/>
    <p:sldId id="348" r:id="rId3"/>
    <p:sldId id="375" r:id="rId4"/>
    <p:sldId id="394" r:id="rId5"/>
    <p:sldId id="395" r:id="rId6"/>
    <p:sldId id="349" r:id="rId7"/>
    <p:sldId id="367" r:id="rId8"/>
    <p:sldId id="373" r:id="rId9"/>
    <p:sldId id="381" r:id="rId10"/>
    <p:sldId id="350" r:id="rId11"/>
    <p:sldId id="382" r:id="rId12"/>
    <p:sldId id="351" r:id="rId13"/>
    <p:sldId id="376" r:id="rId14"/>
    <p:sldId id="383" r:id="rId15"/>
    <p:sldId id="384" r:id="rId16"/>
    <p:sldId id="385" r:id="rId17"/>
    <p:sldId id="337" r:id="rId18"/>
    <p:sldId id="387" r:id="rId19"/>
    <p:sldId id="338" r:id="rId20"/>
    <p:sldId id="388" r:id="rId21"/>
    <p:sldId id="389" r:id="rId22"/>
    <p:sldId id="346" r:id="rId23"/>
    <p:sldId id="386" r:id="rId24"/>
    <p:sldId id="377" r:id="rId25"/>
    <p:sldId id="378" r:id="rId26"/>
    <p:sldId id="379" r:id="rId27"/>
    <p:sldId id="393" r:id="rId28"/>
    <p:sldId id="392" r:id="rId29"/>
    <p:sldId id="396" r:id="rId30"/>
    <p:sldId id="391" r:id="rId31"/>
    <p:sldId id="397" r:id="rId32"/>
    <p:sldId id="380" r:id="rId33"/>
    <p:sldId id="39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66"/>
    <a:srgbClr val="00FF00"/>
    <a:srgbClr val="006600"/>
    <a:srgbClr val="CC9900"/>
    <a:srgbClr val="FF9933"/>
    <a:srgbClr val="FFCC00"/>
    <a:srgbClr val="311B1D"/>
    <a:srgbClr val="552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68858" autoAdjust="0"/>
  </p:normalViewPr>
  <p:slideViewPr>
    <p:cSldViewPr>
      <p:cViewPr>
        <p:scale>
          <a:sx n="50" d="100"/>
          <a:sy n="50" d="100"/>
        </p:scale>
        <p:origin x="-1493" y="-120"/>
      </p:cViewPr>
      <p:guideLst>
        <p:guide orient="horz" pos="2160"/>
        <p:guide pos="2880"/>
      </p:guideLst>
    </p:cSldViewPr>
  </p:slideViewPr>
  <p:outlineViewPr>
    <p:cViewPr>
      <p:scale>
        <a:sx n="33" d="100"/>
        <a:sy n="33" d="100"/>
      </p:scale>
      <p:origin x="0" y="285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33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97356C-4F42-49BD-AB80-BF991CD0357C}" type="datetimeFigureOut">
              <a:rPr lang="en-US"/>
              <a:pPr>
                <a:defRPr/>
              </a:pPr>
              <a:t>3/2/2013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F6859E-FED9-4AFA-AAA4-9888E2B54AEB}" type="slidenum">
              <a:rPr lang="en-US"/>
              <a:pPr>
                <a:defRPr/>
              </a:pPr>
              <a:t>‹#›</a:t>
            </a:fld>
            <a:endParaRPr lang="en-US"/>
          </a:p>
        </p:txBody>
      </p:sp>
    </p:spTree>
    <p:extLst>
      <p:ext uri="{BB962C8B-B14F-4D97-AF65-F5344CB8AC3E}">
        <p14:creationId xmlns:p14="http://schemas.microsoft.com/office/powerpoint/2010/main" val="873470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r>
              <a:rPr lang="en-US" dirty="0" smtClean="0"/>
              <a:t> </a:t>
            </a:r>
          </a:p>
          <a:p>
            <a:pPr eaLnBrk="1" hangingPunct="1"/>
            <a:r>
              <a:rPr lang="en-US" i="0" dirty="0" smtClean="0"/>
              <a:t>This </a:t>
            </a:r>
            <a:r>
              <a:rPr lang="en-US" i="0" dirty="0" smtClean="0"/>
              <a:t>PowerPoint presentation is a tool for you to </a:t>
            </a:r>
            <a:r>
              <a:rPr lang="en-US" i="0" dirty="0" smtClean="0"/>
              <a:t>understand what CANS are and how to survey stores in your </a:t>
            </a:r>
            <a:r>
              <a:rPr lang="en-US" i="0" dirty="0" smtClean="0"/>
              <a:t>community. </a:t>
            </a:r>
            <a:endParaRPr lang="en-US" i="1" dirty="0" smtClean="0"/>
          </a:p>
          <a:p>
            <a:pPr eaLnBrk="1" hangingPunct="1"/>
            <a:endParaRPr lang="en-US" i="1" dirty="0" smtClean="0"/>
          </a:p>
          <a:p>
            <a:pPr eaLnBrk="1" hangingPunct="1"/>
            <a:r>
              <a:rPr lang="en-US" i="0" dirty="0" smtClean="0"/>
              <a:t>Many slides </a:t>
            </a:r>
            <a:r>
              <a:rPr lang="en-US" i="0" dirty="0" smtClean="0"/>
              <a:t>have </a:t>
            </a:r>
            <a:r>
              <a:rPr lang="en-US" i="0" dirty="0" smtClean="0"/>
              <a:t>additional informational listed as “</a:t>
            </a:r>
            <a:r>
              <a:rPr lang="en-US" b="1" i="0" dirty="0" smtClean="0"/>
              <a:t>Notes for Project Leaders</a:t>
            </a:r>
            <a:r>
              <a:rPr lang="en-US" i="0" dirty="0" smtClean="0"/>
              <a:t>”.</a:t>
            </a:r>
            <a:r>
              <a:rPr lang="en-US" i="0" baseline="0" dirty="0" smtClean="0"/>
              <a:t>  </a:t>
            </a:r>
          </a:p>
          <a:p>
            <a:pPr eaLnBrk="1" hangingPunct="1"/>
            <a:endParaRPr lang="en-US" b="1" i="1" dirty="0" smtClean="0"/>
          </a:p>
          <a:p>
            <a:pPr eaLnBrk="1" hangingPunct="1"/>
            <a:r>
              <a:rPr lang="en-US" i="0" dirty="0" smtClean="0"/>
              <a:t>Keep </a:t>
            </a:r>
            <a:r>
              <a:rPr lang="en-US" i="0" dirty="0" smtClean="0"/>
              <a:t>in mind that as you read through the notes and instruction of this Power Point, the notes will not appear as you present it as a “slide show”.  We encourage you to make a copy of the notes for your reference and view the Power Point as a “slide show” prior to presenting, so that you can familiarize yourself with the transition of each slide.  </a:t>
            </a:r>
          </a:p>
          <a:p>
            <a:pPr eaLnBrk="1" hangingPunct="1"/>
            <a:endParaRPr lang="en-US" i="0" dirty="0" smtClean="0"/>
          </a:p>
          <a:p>
            <a:pPr eaLnBrk="1" hangingPunct="1"/>
            <a:r>
              <a:rPr lang="en-US" i="0" dirty="0" smtClean="0"/>
              <a:t>We hope you </a:t>
            </a:r>
            <a:r>
              <a:rPr lang="en-US" i="0" dirty="0" smtClean="0"/>
              <a:t>will find this PowerPoint </a:t>
            </a:r>
            <a:r>
              <a:rPr lang="en-US" i="0" dirty="0" smtClean="0"/>
              <a:t>meets your </a:t>
            </a:r>
            <a:r>
              <a:rPr lang="en-US" i="0" dirty="0" smtClean="0"/>
              <a:t>training needs and is useful to your </a:t>
            </a:r>
            <a:r>
              <a:rPr lang="en-US" i="0" dirty="0" smtClean="0"/>
              <a:t>group and your community</a:t>
            </a:r>
            <a:r>
              <a:rPr lang="en-US" i="0" dirty="0" smtClean="0"/>
              <a:t>.    </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67B0-F019-43B4-81C8-8A532E450299}"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 typeface="+mj-lt"/>
              <a:buNone/>
              <a:defRPr/>
            </a:pPr>
            <a:r>
              <a:rPr lang="en-US" b="1" i="1" dirty="0" smtClean="0"/>
              <a:t>Notes </a:t>
            </a:r>
            <a:r>
              <a:rPr lang="en-US" b="1" i="1" dirty="0" smtClean="0">
                <a:solidFill>
                  <a:srgbClr val="FF0000"/>
                </a:solidFill>
              </a:rPr>
              <a:t>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next part of Section B asks about tobacco and alcohol ads on the </a:t>
            </a:r>
            <a:r>
              <a:rPr lang="en-US" i="0" u="sng" dirty="0" smtClean="0"/>
              <a:t>outside</a:t>
            </a:r>
            <a:r>
              <a:rPr lang="en-US" i="0" dirty="0" smtClean="0"/>
              <a:t> of the store.  When there are ads outside</a:t>
            </a:r>
            <a:r>
              <a:rPr lang="en-US" i="0" baseline="0" dirty="0" smtClean="0"/>
              <a:t> the store</a:t>
            </a:r>
            <a:r>
              <a:rPr lang="en-US" i="0" dirty="0" smtClean="0"/>
              <a:t>, be sure to mark yes box for that type of ad </a:t>
            </a:r>
            <a:r>
              <a:rPr lang="en-US" i="0" u="sng" dirty="0" smtClean="0"/>
              <a:t>AND</a:t>
            </a:r>
            <a:r>
              <a:rPr lang="en-US" i="0" dirty="0" smtClean="0"/>
              <a:t> write down the total number of ads.</a:t>
            </a:r>
          </a:p>
          <a:p>
            <a:pPr marL="228600" indent="-228600">
              <a:buFont typeface="+mj-lt"/>
              <a:buNone/>
              <a:defRPr/>
            </a:pPr>
            <a:endParaRPr lang="en-US" dirty="0" smtClean="0"/>
          </a:p>
          <a:p>
            <a:pPr marL="228600" indent="-228600">
              <a:buFont typeface="+mj-lt"/>
              <a:buNone/>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AE0C9A15-2CAB-4FB5-AA99-4E5187DFFD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p>
          <a:p>
            <a:r>
              <a:rPr lang="en-US" dirty="0" smtClean="0"/>
              <a:t>Here are examples of the advertising you can see outside of a store. In the photo on the left, you can see signs advertising</a:t>
            </a:r>
            <a:r>
              <a:rPr lang="en-US" baseline="0" dirty="0" smtClean="0"/>
              <a:t> tobacco prices that are inside the store, but facing outside. </a:t>
            </a:r>
            <a:r>
              <a:rPr lang="en-US" u="sng" baseline="0" dirty="0" smtClean="0"/>
              <a:t>This would be counted as an ad outside the store</a:t>
            </a:r>
            <a:r>
              <a:rPr lang="en-US" baseline="0" dirty="0" smtClean="0"/>
              <a:t>.</a:t>
            </a:r>
          </a:p>
          <a:p>
            <a:endParaRPr lang="en-US" baseline="0" dirty="0" smtClean="0"/>
          </a:p>
          <a:p>
            <a:r>
              <a:rPr lang="en-US" baseline="0" dirty="0" smtClean="0"/>
              <a:t>In the top right photo, there is an example of neon ads for tobacco, although these are commonly used for alcohol products as well. The bottom right photo shows a tobacco ad right above a gas pump. Ads outside the store are not always in obvious places, so be sure to do a thorough look around the store location.</a:t>
            </a:r>
            <a:endParaRPr lang="en-US" dirty="0" smtClean="0"/>
          </a:p>
        </p:txBody>
      </p:sp>
      <p:sp>
        <p:nvSpPr>
          <p:cNvPr id="4" name="Slide Number Placeholder 3"/>
          <p:cNvSpPr>
            <a:spLocks noGrp="1"/>
          </p:cNvSpPr>
          <p:nvPr>
            <p:ph type="sldNum" sz="quarter" idx="5"/>
          </p:nvPr>
        </p:nvSpPr>
        <p:spPr/>
        <p:txBody>
          <a:bodyPr/>
          <a:lstStyle/>
          <a:p>
            <a:pPr>
              <a:defRPr/>
            </a:pPr>
            <a:fld id="{2F4CE65C-5BFF-4E9B-9ACC-17303DF4C9B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third and final part of Section B asks about tobacco and alcohol ads on the </a:t>
            </a:r>
            <a:r>
              <a:rPr lang="en-US" i="0" u="sng" dirty="0" smtClean="0"/>
              <a:t>INSIDE</a:t>
            </a:r>
            <a:r>
              <a:rPr lang="en-US" i="0" u="none" dirty="0" smtClean="0"/>
              <a:t> </a:t>
            </a:r>
            <a:r>
              <a:rPr lang="en-US" i="0" dirty="0" smtClean="0"/>
              <a:t>of the store.  Just like the outside ads, when there are ads inside the store, be sure to mark yes box for that type of ad </a:t>
            </a:r>
            <a:r>
              <a:rPr lang="en-US" i="0" u="sng" dirty="0" smtClean="0"/>
              <a:t>AND</a:t>
            </a:r>
            <a:r>
              <a:rPr lang="en-US" i="0" dirty="0" smtClean="0"/>
              <a:t> write down the total number of ads.</a:t>
            </a:r>
          </a:p>
          <a:p>
            <a:endParaRPr lang="en-US" b="1" i="1"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3D657DF-834E-4272-826E-73EE4405417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solidFill>
                  <a:srgbClr val="FF0000"/>
                </a:solidFill>
              </a:rPr>
              <a:t>for Project  Leaders</a:t>
            </a:r>
            <a:r>
              <a:rPr lang="en-US" b="1" i="1" dirty="0" smtClean="0"/>
              <a:t>:  </a:t>
            </a:r>
            <a:r>
              <a:rPr lang="en-US" dirty="0" smtClean="0"/>
              <a:t> </a:t>
            </a:r>
          </a:p>
          <a:p>
            <a:r>
              <a:rPr lang="en-US" i="0" dirty="0" smtClean="0"/>
              <a:t>When</a:t>
            </a:r>
            <a:r>
              <a:rPr lang="en-US" i="0" baseline="0" dirty="0" smtClean="0"/>
              <a:t> looking for </a:t>
            </a:r>
            <a:r>
              <a:rPr lang="en-US" i="0" u="sng" baseline="0" dirty="0" smtClean="0"/>
              <a:t>indoor</a:t>
            </a:r>
            <a:r>
              <a:rPr lang="en-US" i="0" baseline="0" dirty="0" smtClean="0"/>
              <a:t> advertising, lo</a:t>
            </a:r>
            <a:r>
              <a:rPr lang="en-US" i="0" dirty="0" smtClean="0"/>
              <a:t>ok carefully on walls, ceiling, doors and even floors.  </a:t>
            </a:r>
          </a:p>
          <a:p>
            <a:endParaRPr lang="en-US" i="0" dirty="0" smtClean="0"/>
          </a:p>
          <a:p>
            <a:r>
              <a:rPr lang="en-US" i="0" dirty="0" smtClean="0"/>
              <a:t>Very little advertising happens by chance.  So if an ad is within 3 ½ feet of the floor, it’s purpose is to market to youth, by placing its products at eye level of children.  </a:t>
            </a:r>
          </a:p>
          <a:p>
            <a:endParaRPr lang="en-US" i="0" dirty="0" smtClean="0"/>
          </a:p>
          <a:p>
            <a:r>
              <a:rPr lang="en-US" i="0" dirty="0" smtClean="0"/>
              <a:t>Also notice the placement of products and displays:</a:t>
            </a:r>
          </a:p>
          <a:p>
            <a:pPr marL="171450" indent="-171450">
              <a:buFont typeface="Arial" pitchFamily="34" charset="0"/>
              <a:buChar char="•"/>
            </a:pPr>
            <a:r>
              <a:rPr lang="en-US" i="0" dirty="0" smtClean="0"/>
              <a:t>Are they located next to other items popular among youth? </a:t>
            </a:r>
          </a:p>
          <a:p>
            <a:pPr marL="171450" indent="-171450">
              <a:buFont typeface="Arial" pitchFamily="34" charset="0"/>
              <a:buChar char="•"/>
            </a:pPr>
            <a:r>
              <a:rPr lang="en-US" i="0" dirty="0" smtClean="0"/>
              <a:t>Close to entrance and exits of the store?  </a:t>
            </a:r>
          </a:p>
          <a:p>
            <a:pPr marL="171450" indent="-171450">
              <a:buFont typeface="Arial" pitchFamily="34" charset="0"/>
              <a:buChar char="•"/>
            </a:pPr>
            <a:r>
              <a:rPr lang="en-US" i="0" dirty="0" smtClean="0"/>
              <a:t>Are there footprint ads on the floor that lead you to appealing displays?  </a:t>
            </a:r>
          </a:p>
          <a:p>
            <a:endParaRPr lang="en-US" i="0" dirty="0" smtClean="0"/>
          </a:p>
          <a:p>
            <a:r>
              <a:rPr lang="en-US" i="0" dirty="0" smtClean="0"/>
              <a:t>The last</a:t>
            </a:r>
            <a:r>
              <a:rPr lang="en-US" i="0" baseline="0" dirty="0" smtClean="0"/>
              <a:t> item in Section B </a:t>
            </a:r>
            <a:r>
              <a:rPr lang="en-US" i="0" dirty="0" smtClean="0"/>
              <a:t>asks for price info on some alcohol and tobacco items.  Don’t forget to note this information as you are looking for the ads.</a:t>
            </a:r>
          </a:p>
          <a:p>
            <a:endParaRPr lang="en-US" i="0" dirty="0" smtClean="0"/>
          </a:p>
        </p:txBody>
      </p:sp>
      <p:sp>
        <p:nvSpPr>
          <p:cNvPr id="4" name="Slide Number Placeholder 3"/>
          <p:cNvSpPr>
            <a:spLocks noGrp="1"/>
          </p:cNvSpPr>
          <p:nvPr>
            <p:ph type="sldNum" sz="quarter" idx="5"/>
          </p:nvPr>
        </p:nvSpPr>
        <p:spPr/>
        <p:txBody>
          <a:bodyPr/>
          <a:lstStyle/>
          <a:p>
            <a:pPr>
              <a:defRPr/>
            </a:pPr>
            <a:fld id="{4D41AFF3-B395-4A9C-ABAD-BA5B5D2777E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solidFill>
                  <a:srgbClr val="FF0000"/>
                </a:solidFill>
              </a:rPr>
              <a:t>for Project  Leaders</a:t>
            </a:r>
            <a:r>
              <a:rPr lang="en-US" b="1" i="1" dirty="0" smtClean="0"/>
              <a:t>:</a:t>
            </a:r>
            <a:endParaRPr lang="en-US" i="1" dirty="0" smtClean="0"/>
          </a:p>
          <a:p>
            <a:pPr>
              <a:buFont typeface="+mj-lt"/>
              <a:buNone/>
            </a:pPr>
            <a:r>
              <a:rPr lang="en-US" i="0" dirty="0" smtClean="0"/>
              <a:t>These are some examples of non-traditional ads you might see inside of a store. </a:t>
            </a:r>
          </a:p>
          <a:p>
            <a:pPr>
              <a:buFont typeface="+mj-lt"/>
              <a:buNone/>
            </a:pPr>
            <a:endParaRPr lang="en-US" i="0" dirty="0" smtClean="0"/>
          </a:p>
          <a:p>
            <a:pPr>
              <a:buFont typeface="+mj-lt"/>
              <a:buNone/>
            </a:pPr>
            <a:r>
              <a:rPr lang="en-US" i="0" dirty="0" smtClean="0"/>
              <a:t>The photo on the left is an</a:t>
            </a:r>
            <a:r>
              <a:rPr lang="en-US" i="0" baseline="0" dirty="0" smtClean="0"/>
              <a:t> example of a floor decal or sticker advertising Coors Light, as well as directing customers to the location of this product in the store. </a:t>
            </a:r>
          </a:p>
          <a:p>
            <a:pPr>
              <a:buFont typeface="+mj-lt"/>
              <a:buNone/>
            </a:pPr>
            <a:endParaRPr lang="en-US" i="0" baseline="0" dirty="0" smtClean="0"/>
          </a:p>
          <a:p>
            <a:pPr>
              <a:buFont typeface="+mj-lt"/>
              <a:buNone/>
            </a:pPr>
            <a:r>
              <a:rPr lang="en-US" i="0" dirty="0" smtClean="0"/>
              <a:t>The photo on the right</a:t>
            </a:r>
            <a:r>
              <a:rPr lang="en-US" i="0" baseline="0" dirty="0" smtClean="0"/>
              <a:t> is an example of a functional ad, or an ad that is placed on something you would use in the store. These GPC brand cigarettes </a:t>
            </a:r>
            <a:r>
              <a:rPr lang="en-US" i="0" dirty="0" smtClean="0"/>
              <a:t>are advertised not only on the rack where shopping baskets are stored,</a:t>
            </a:r>
            <a:r>
              <a:rPr lang="en-US" i="0" baseline="0" dirty="0" smtClean="0"/>
              <a:t> but also on the </a:t>
            </a:r>
            <a:r>
              <a:rPr lang="en-US" i="0" dirty="0" smtClean="0"/>
              <a:t>side of the basket. This ad will be seen as</a:t>
            </a:r>
            <a:r>
              <a:rPr lang="en-US" i="0" baseline="0" dirty="0" smtClean="0"/>
              <a:t> customers walk throughout the store selecting items, and will be held right at the eye level of children.</a:t>
            </a:r>
          </a:p>
          <a:p>
            <a:pPr>
              <a:buFont typeface="+mj-lt"/>
              <a:buNone/>
            </a:pPr>
            <a:endParaRPr lang="en-US" i="0" dirty="0" smtClean="0"/>
          </a:p>
          <a:p>
            <a:endParaRPr lang="en-US" i="0" dirty="0" smtClean="0"/>
          </a:p>
          <a:p>
            <a:endParaRPr lang="en-US" dirty="0" smtClean="0"/>
          </a:p>
        </p:txBody>
      </p:sp>
      <p:sp>
        <p:nvSpPr>
          <p:cNvPr id="4" name="Slide Number Placeholder 3"/>
          <p:cNvSpPr>
            <a:spLocks noGrp="1"/>
          </p:cNvSpPr>
          <p:nvPr>
            <p:ph type="sldNum" sz="quarter" idx="5"/>
          </p:nvPr>
        </p:nvSpPr>
        <p:spPr/>
        <p:txBody>
          <a:bodyPr/>
          <a:lstStyle/>
          <a:p>
            <a:pPr>
              <a:defRPr/>
            </a:pPr>
            <a:fld id="{497332B1-868F-4F66-86B4-AB1E537F25A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a:t>
            </a:r>
            <a:endParaRPr lang="en-US" i="1" dirty="0" smtClean="0"/>
          </a:p>
          <a:p>
            <a:r>
              <a:rPr lang="en-US" dirty="0" smtClean="0"/>
              <a:t>Here are some more examples of ads</a:t>
            </a:r>
            <a:r>
              <a:rPr lang="en-US" baseline="0" dirty="0" smtClean="0"/>
              <a:t> inside stores. The photo on the left shows tobacco products being sold near candy. The photo on the right shows an alcohol “pyramid”.  When a large display rack of products is placed together, is become a large ad for the product.</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a:t>
            </a:r>
            <a:endParaRPr lang="en-US" i="1" dirty="0" smtClean="0"/>
          </a:p>
          <a:p>
            <a:r>
              <a:rPr lang="en-US" dirty="0" smtClean="0"/>
              <a:t>One final example of an advertisement you might see in a store is a “power wall”.</a:t>
            </a:r>
            <a:r>
              <a:rPr lang="en-US" baseline="0" dirty="0" smtClean="0"/>
              <a:t>  </a:t>
            </a:r>
            <a:r>
              <a:rPr lang="en-US" dirty="0" smtClean="0"/>
              <a:t>This is an example of a tobacco power wall. </a:t>
            </a:r>
            <a:r>
              <a:rPr lang="en-US" baseline="0" dirty="0" smtClean="0"/>
              <a:t> Much like the “pyramids” on the last slide, placing all of the product together in a certain way, especially with signs like this one for Marlboro, is an advertisement. </a:t>
            </a:r>
          </a:p>
          <a:p>
            <a:endParaRPr lang="en-US" baseline="0" dirty="0" smtClean="0"/>
          </a:p>
          <a:p>
            <a:r>
              <a:rPr lang="en-US" baseline="0" dirty="0" smtClean="0"/>
              <a:t>Tobacco and alcohol manufactures often require stores that sell their products to display them in this way because it increases sales.</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a:t>
            </a:r>
            <a:endParaRPr lang="en-US" i="1" dirty="0" smtClean="0"/>
          </a:p>
          <a:p>
            <a:r>
              <a:rPr lang="en-US" i="0" dirty="0" smtClean="0"/>
              <a:t>In many neighborhoods, people have to travel a long distance to find fresh, healthy food.  So an important piece of this survey is to determine if stores in your community make fresh, </a:t>
            </a:r>
            <a:r>
              <a:rPr lang="en-US" i="0" dirty="0" smtClean="0"/>
              <a:t>healthy </a:t>
            </a:r>
            <a:r>
              <a:rPr lang="en-US" i="0" dirty="0" smtClean="0"/>
              <a:t>food available to people.  The second section on Page 2 is a series of check boxes about healthy food choices.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BF1EE4D-8CC6-4BD5-8A5D-A7DA25B3A33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a:t>
            </a:r>
            <a:endParaRPr lang="en-US" i="1" dirty="0" smtClean="0"/>
          </a:p>
          <a:p>
            <a:r>
              <a:rPr lang="en-US" dirty="0" smtClean="0"/>
              <a:t>These are a few examples of healthy food options. The photo on the top (“Eat Fresh, Feel Good”) and the </a:t>
            </a:r>
            <a:r>
              <a:rPr lang="en-US" baseline="0" dirty="0" smtClean="0"/>
              <a:t>photo on the right focus on fresh, healthy options available for purchase and are attractive for consumers.</a:t>
            </a:r>
          </a:p>
          <a:p>
            <a:endParaRPr lang="en-US" baseline="0" dirty="0" smtClean="0"/>
          </a:p>
          <a:p>
            <a:r>
              <a:rPr lang="en-US" baseline="0" dirty="0" smtClean="0"/>
              <a:t>The photo on the bottom left is an example of an advertisement for Electronic Benefits Transfer (EBT), a program which helps low-income people purchase groceries and other items. In this particular photo, you can see it is paired with an advertisement for Budweiser, and is surrounded by ads for other types of alcohol. In this case, you would check the box on the survey indicating that the store advertises acceptance of EBT, but you also may want to include something in the notes about how the EBT sign was placed. Other times, you may see ads and signs for EBT or WIC by themselves without other kinds of advertising nearby. You would also check the box in that case indicating the store advertises EBT/WIC. An important point here is that not all advertising is created equal.</a:t>
            </a:r>
          </a:p>
          <a:p>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i="1" dirty="0" smtClean="0"/>
              <a:t>Note </a:t>
            </a:r>
            <a:r>
              <a:rPr lang="en-US" b="1" i="1" dirty="0" smtClean="0">
                <a:solidFill>
                  <a:srgbClr val="FF0000"/>
                </a:solidFill>
              </a:rPr>
              <a:t>for Project  Leaders</a:t>
            </a:r>
            <a:r>
              <a:rPr lang="en-US" b="1" i="1" dirty="0" smtClean="0"/>
              <a:t>:  </a:t>
            </a:r>
          </a:p>
          <a:p>
            <a:pPr>
              <a:defRPr/>
            </a:pPr>
            <a:r>
              <a:rPr lang="en-US" i="0" dirty="0" smtClean="0"/>
              <a:t>For the questions in the Section D,</a:t>
            </a:r>
            <a:r>
              <a:rPr lang="en-US" i="0" dirty="0" smtClean="0">
                <a:solidFill>
                  <a:srgbClr val="333366"/>
                </a:solidFill>
              </a:rPr>
              <a:t> determine if the stores sells any of the following high alcohol content products.  These</a:t>
            </a:r>
            <a:r>
              <a:rPr lang="en-US" i="0" baseline="0" dirty="0" smtClean="0">
                <a:solidFill>
                  <a:srgbClr val="333366"/>
                </a:solidFill>
              </a:rPr>
              <a:t> products are </a:t>
            </a:r>
            <a:r>
              <a:rPr lang="en-US" i="0" dirty="0" smtClean="0">
                <a:solidFill>
                  <a:srgbClr val="333366"/>
                </a:solidFill>
              </a:rPr>
              <a:t>purposely manufactured &amp; marketed with youth in mind:</a:t>
            </a:r>
            <a:endParaRPr lang="en-US" i="0" dirty="0" smtClean="0"/>
          </a:p>
          <a:p>
            <a:pPr>
              <a:defRPr/>
            </a:pPr>
            <a:endParaRPr lang="en-US" sz="800" i="0" dirty="0" smtClean="0"/>
          </a:p>
          <a:p>
            <a:pPr marL="171450" indent="-171450">
              <a:buFont typeface="Arial" pitchFamily="34" charset="0"/>
              <a:buChar char="•"/>
              <a:defRPr/>
            </a:pPr>
            <a:r>
              <a:rPr lang="en-US" i="0" dirty="0" err="1" smtClean="0"/>
              <a:t>FourLoko</a:t>
            </a:r>
            <a:endParaRPr lang="en-US" sz="800" i="0" dirty="0" smtClean="0"/>
          </a:p>
          <a:p>
            <a:pPr marL="171450" indent="-171450">
              <a:buFont typeface="Arial" pitchFamily="34" charset="0"/>
              <a:buChar char="•"/>
              <a:defRPr/>
            </a:pPr>
            <a:r>
              <a:rPr lang="en-US" i="0" dirty="0" err="1" smtClean="0"/>
              <a:t>Joose</a:t>
            </a:r>
            <a:endParaRPr lang="en-US" sz="800" i="0" dirty="0" smtClean="0"/>
          </a:p>
          <a:p>
            <a:pPr marL="171450" indent="-171450">
              <a:buFont typeface="Arial" pitchFamily="34" charset="0"/>
              <a:buChar char="•"/>
              <a:defRPr/>
            </a:pPr>
            <a:r>
              <a:rPr lang="en-US" i="0" dirty="0" smtClean="0"/>
              <a:t>Blast</a:t>
            </a:r>
            <a:endParaRPr lang="en-US" sz="800" i="0" dirty="0" smtClean="0"/>
          </a:p>
          <a:p>
            <a:pPr marL="171450" indent="-171450">
              <a:buFont typeface="Arial" pitchFamily="34" charset="0"/>
              <a:buChar char="•"/>
              <a:defRPr/>
            </a:pPr>
            <a:r>
              <a:rPr lang="en-US" i="0" dirty="0" smtClean="0"/>
              <a:t>Tilt</a:t>
            </a:r>
          </a:p>
          <a:p>
            <a:pPr marL="171450" indent="-171450">
              <a:buFont typeface="Arial" pitchFamily="34" charset="0"/>
              <a:buChar char="•"/>
              <a:defRPr/>
            </a:pPr>
            <a:r>
              <a:rPr lang="en-US" i="0" dirty="0" smtClean="0"/>
              <a:t>Sparks </a:t>
            </a:r>
          </a:p>
          <a:p>
            <a:pPr>
              <a:defRPr/>
            </a:pPr>
            <a:endParaRPr lang="en-US" sz="800" i="0" dirty="0" smtClean="0"/>
          </a:p>
          <a:p>
            <a:pPr>
              <a:defRPr/>
            </a:pPr>
            <a:r>
              <a:rPr lang="en-US" i="0" dirty="0" smtClean="0"/>
              <a:t>If those products are for sale, check the appropriate YES box.</a:t>
            </a:r>
          </a:p>
        </p:txBody>
      </p:sp>
      <p:sp>
        <p:nvSpPr>
          <p:cNvPr id="4" name="Slide Number Placeholder 3"/>
          <p:cNvSpPr>
            <a:spLocks noGrp="1"/>
          </p:cNvSpPr>
          <p:nvPr>
            <p:ph type="sldNum" sz="quarter" idx="5"/>
          </p:nvPr>
        </p:nvSpPr>
        <p:spPr/>
        <p:txBody>
          <a:bodyPr/>
          <a:lstStyle/>
          <a:p>
            <a:pPr>
              <a:defRPr/>
            </a:pPr>
            <a:fld id="{BB3CA224-F85C-44B9-A111-EC09AB90E3A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r>
              <a:rPr lang="en-US" dirty="0" smtClean="0"/>
              <a:t> </a:t>
            </a:r>
          </a:p>
          <a:p>
            <a:r>
              <a:rPr lang="en-US" dirty="0" smtClean="0"/>
              <a:t>What </a:t>
            </a:r>
            <a:r>
              <a:rPr lang="en-US" dirty="0" smtClean="0"/>
              <a:t>is the CANS survey? It is a simple two-sided form to help you assess the stores in your community for how they sell and advertise alcohol, tobacco, and other products.</a:t>
            </a:r>
          </a:p>
        </p:txBody>
      </p:sp>
      <p:sp>
        <p:nvSpPr>
          <p:cNvPr id="4" name="Slide Number Placeholder 3"/>
          <p:cNvSpPr>
            <a:spLocks noGrp="1"/>
          </p:cNvSpPr>
          <p:nvPr>
            <p:ph type="sldNum" sz="quarter" idx="5"/>
          </p:nvPr>
        </p:nvSpPr>
        <p:spPr/>
        <p:txBody>
          <a:bodyPr/>
          <a:lstStyle/>
          <a:p>
            <a:pPr>
              <a:defRPr/>
            </a:pPr>
            <a:fld id="{80CA9991-BAC6-47F3-A5A2-FCD52D27619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 </a:t>
            </a:r>
            <a:r>
              <a:rPr lang="en-US" b="1" i="1" dirty="0" smtClean="0">
                <a:solidFill>
                  <a:srgbClr val="FF0000"/>
                </a:solidFill>
              </a:rPr>
              <a:t>for Project  Leaders</a:t>
            </a:r>
            <a:r>
              <a:rPr lang="en-US" b="1" i="1" dirty="0" smtClean="0"/>
              <a:t>:  </a:t>
            </a:r>
          </a:p>
          <a:p>
            <a:r>
              <a:rPr lang="en-US" dirty="0" smtClean="0"/>
              <a:t>Here are some examples of specialty alcohol and tobacco products. The top photo</a:t>
            </a:r>
            <a:r>
              <a:rPr lang="en-US" baseline="0" dirty="0" smtClean="0"/>
              <a:t> include Four </a:t>
            </a:r>
            <a:r>
              <a:rPr lang="en-US" baseline="0" dirty="0" err="1" smtClean="0"/>
              <a:t>Loko</a:t>
            </a:r>
            <a:r>
              <a:rPr lang="en-US" baseline="0" dirty="0" smtClean="0"/>
              <a:t>, </a:t>
            </a:r>
            <a:r>
              <a:rPr lang="en-US" baseline="0" dirty="0" err="1" smtClean="0"/>
              <a:t>Joose</a:t>
            </a:r>
            <a:r>
              <a:rPr lang="en-US" baseline="0" dirty="0" smtClean="0"/>
              <a:t>, and Sparks. The bottom photo includes tobacco orbs, </a:t>
            </a:r>
            <a:r>
              <a:rPr lang="en-US" baseline="0" dirty="0" err="1" smtClean="0"/>
              <a:t>snus</a:t>
            </a:r>
            <a:r>
              <a:rPr lang="en-US" baseline="0" dirty="0" smtClean="0"/>
              <a:t>, and strips. Both sets of products are often marketed to youth, using attractive packing and flavors.  </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 </a:t>
            </a:r>
            <a:r>
              <a:rPr lang="en-US" b="1" i="1" dirty="0" smtClean="0">
                <a:solidFill>
                  <a:srgbClr val="FF0000"/>
                </a:solidFill>
              </a:rPr>
              <a:t>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solidFill>
                  <a:srgbClr val="333366"/>
                </a:solidFill>
              </a:rPr>
              <a:t>Look for other drug related accessories.</a:t>
            </a:r>
            <a:r>
              <a:rPr lang="en-US" i="0" baseline="0" dirty="0" smtClean="0">
                <a:solidFill>
                  <a:srgbClr val="333366"/>
                </a:solidFill>
              </a:rPr>
              <a:t>  Does the store sell r</a:t>
            </a:r>
            <a:r>
              <a:rPr lang="en-US" i="0" dirty="0" smtClean="0">
                <a:solidFill>
                  <a:srgbClr val="333366"/>
                </a:solidFill>
              </a:rPr>
              <a:t>olling papers, pipes or other unhealthy drug related items?  </a:t>
            </a:r>
          </a:p>
          <a:p>
            <a:endParaRPr lang="en-US" dirty="0" smtClean="0"/>
          </a:p>
          <a:p>
            <a:r>
              <a:rPr lang="en-US" baseline="0" dirty="0" smtClean="0"/>
              <a:t>Above are examples of drug-related accessories that you may not be familiar with. Here in Washington State, you may all be familiar with “traditional” glass pipes, which are often used to smoke marijuana. However, you may be less familiar with rolling papers, which are often marketed for tobacco use but are frequently used to roll marijuana joints. The photo on the left is an example of a rolling paper. These items are sometimes available on the counter at stores, within the reach of all customers.</a:t>
            </a:r>
          </a:p>
          <a:p>
            <a:endParaRPr lang="en-US" baseline="0" dirty="0" smtClean="0"/>
          </a:p>
          <a:p>
            <a:r>
              <a:rPr lang="en-US" baseline="0" dirty="0" smtClean="0"/>
              <a:t>Another drug-related accessory is small glass pipes, as seen in the photo on the right. These glass pipes are not the same as pipes for marijuana use, and are often marketed as another item – in this case, “love roses”. Love roses are a more common type of this drug-related accessory. These glass pipes are emptied of their contents and used to smoke crack cocaine. You may not see this type of item in your CANS surveying, but keep an eye out and be aware they exist. </a:t>
            </a:r>
            <a:endParaRPr lang="en-US" dirty="0" smtClean="0"/>
          </a:p>
        </p:txBody>
      </p:sp>
      <p:sp>
        <p:nvSpPr>
          <p:cNvPr id="4" name="Slide Number Placeholder 3"/>
          <p:cNvSpPr>
            <a:spLocks noGrp="1"/>
          </p:cNvSpPr>
          <p:nvPr>
            <p:ph type="sldNum" sz="quarter" idx="5"/>
          </p:nvPr>
        </p:nvSpPr>
        <p:spPr/>
        <p:txBody>
          <a:bodyPr/>
          <a:lstStyle/>
          <a:p>
            <a:pPr>
              <a:defRPr/>
            </a:pPr>
            <a:fld id="{A08E2B03-21C8-4C1F-8796-10453AD366D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i="1" dirty="0" smtClean="0"/>
              <a:t>Notes </a:t>
            </a:r>
            <a:r>
              <a:rPr lang="en-US" sz="1000" b="1" i="1" dirty="0" smtClean="0">
                <a:solidFill>
                  <a:srgbClr val="FF0000"/>
                </a:solidFill>
              </a:rPr>
              <a:t>for Project  Leaders</a:t>
            </a:r>
            <a:r>
              <a:rPr lang="en-US" sz="1000" b="1" i="1" dirty="0" smtClean="0"/>
              <a:t>:  </a:t>
            </a:r>
          </a:p>
          <a:p>
            <a:r>
              <a:rPr lang="en-US" sz="1000" i="0" dirty="0" smtClean="0">
                <a:solidFill>
                  <a:srgbClr val="333366"/>
                </a:solidFill>
                <a:cs typeface="Arial" pitchFamily="34" charset="0"/>
              </a:rPr>
              <a:t>This section is for your team to document photos that were taken at each store as well as any other findings you may have discovered as you were surveying the store. This may be done at the time of the visit or when you meet back with the rest of your group to debrief your experience.  </a:t>
            </a:r>
          </a:p>
        </p:txBody>
      </p:sp>
      <p:sp>
        <p:nvSpPr>
          <p:cNvPr id="4" name="Slide Number Placeholder 3"/>
          <p:cNvSpPr>
            <a:spLocks noGrp="1"/>
          </p:cNvSpPr>
          <p:nvPr>
            <p:ph type="sldNum" sz="quarter" idx="5"/>
          </p:nvPr>
        </p:nvSpPr>
        <p:spPr/>
        <p:txBody>
          <a:bodyPr/>
          <a:lstStyle/>
          <a:p>
            <a:pPr>
              <a:defRPr/>
            </a:pPr>
            <a:fld id="{F8B641B2-5EE0-4050-8893-564ED8E1A8E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t>Notes </a:t>
            </a:r>
            <a:r>
              <a:rPr lang="en-US" sz="1200" b="1" i="1" dirty="0" smtClean="0">
                <a:solidFill>
                  <a:srgbClr val="FF0000"/>
                </a:solidFill>
              </a:rPr>
              <a:t>for Project  Leaders</a:t>
            </a:r>
            <a:r>
              <a:rPr lang="en-US" sz="1200" b="1" i="1" dirty="0" smtClean="0"/>
              <a:t>:  </a:t>
            </a:r>
          </a:p>
          <a:p>
            <a:r>
              <a:rPr lang="en-US" dirty="0" smtClean="0"/>
              <a:t>Here are a couple of examples of items not included in the survey,</a:t>
            </a:r>
            <a:r>
              <a:rPr lang="en-US" baseline="0" dirty="0" smtClean="0"/>
              <a:t> but you may want to include in your notes. </a:t>
            </a:r>
          </a:p>
          <a:p>
            <a:endParaRPr lang="en-US" baseline="0" dirty="0" smtClean="0"/>
          </a:p>
          <a:p>
            <a:r>
              <a:rPr lang="en-US" baseline="0" dirty="0" smtClean="0"/>
              <a:t>On the left is a photo showing ping pong balls for sale next to the beer. These items are being placed together because ping pong balls are used in the game “beer pong”, which is a binge drinking game. </a:t>
            </a:r>
          </a:p>
          <a:p>
            <a:endParaRPr lang="en-US" baseline="0" dirty="0" smtClean="0"/>
          </a:p>
          <a:p>
            <a:r>
              <a:rPr lang="en-US" baseline="0" dirty="0" smtClean="0"/>
              <a:t>The photo on the right shows a new product for sale. These pouches are re-fillable to hold liquor, and are easily </a:t>
            </a:r>
            <a:r>
              <a:rPr lang="en-US" baseline="0" dirty="0" smtClean="0"/>
              <a:t>hid </a:t>
            </a:r>
            <a:r>
              <a:rPr lang="en-US" baseline="0" dirty="0" smtClean="0"/>
              <a:t>by youth in public places. Keeping an eye out for new products or items that strike you as unusual are a great thing to record in your notes. Other people around Washington may be seeing similar items.</a:t>
            </a:r>
            <a:endParaRPr lang="en-US" dirty="0" smtClean="0"/>
          </a:p>
        </p:txBody>
      </p:sp>
      <p:sp>
        <p:nvSpPr>
          <p:cNvPr id="4" name="Slide Number Placeholder 3"/>
          <p:cNvSpPr>
            <a:spLocks noGrp="1"/>
          </p:cNvSpPr>
          <p:nvPr>
            <p:ph type="sldNum" sz="quarter" idx="5"/>
          </p:nvPr>
        </p:nvSpPr>
        <p:spPr/>
        <p:txBody>
          <a:bodyPr/>
          <a:lstStyle/>
          <a:p>
            <a:pPr>
              <a:defRPr/>
            </a:pPr>
            <a:fld id="{6B86E465-FE20-4E6E-A668-2A6881B90CD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514350" indent="-514350">
              <a:buFont typeface="+mj-lt"/>
              <a:buNone/>
              <a:defRPr/>
            </a:pPr>
            <a:r>
              <a:rPr lang="en-US" b="1" i="1" dirty="0" smtClean="0"/>
              <a:t>Notes </a:t>
            </a:r>
            <a:r>
              <a:rPr lang="en-US" b="1" i="1" dirty="0" smtClean="0">
                <a:solidFill>
                  <a:srgbClr val="FF0000"/>
                </a:solidFill>
              </a:rPr>
              <a:t>for Project  Leaders</a:t>
            </a:r>
            <a:r>
              <a:rPr lang="en-US" b="1" i="1" dirty="0" smtClean="0"/>
              <a:t>:  </a:t>
            </a:r>
          </a:p>
          <a:p>
            <a:pPr marL="514350" indent="-514350">
              <a:buFont typeface="+mj-lt"/>
              <a:buNone/>
              <a:defRPr/>
            </a:pPr>
            <a:r>
              <a:rPr lang="en-US" i="0" dirty="0" smtClean="0"/>
              <a:t>The next few slides are instructions on preparing your Survey Teams and tips on conducting CANS.</a:t>
            </a:r>
          </a:p>
          <a:p>
            <a:pPr>
              <a:defRPr/>
            </a:pPr>
            <a:endParaRPr lang="en-US" b="1" dirty="0" smtClean="0"/>
          </a:p>
          <a:p>
            <a:pPr>
              <a:buFont typeface="Arial" charset="0"/>
              <a:buNone/>
              <a:defRPr/>
            </a:pPr>
            <a:r>
              <a:rPr lang="en-US" b="1" dirty="0" smtClean="0"/>
              <a:t>Instruction:  </a:t>
            </a:r>
            <a:r>
              <a:rPr lang="en-US" dirty="0" smtClean="0"/>
              <a:t>When meeting with your CANS Survey Team: </a:t>
            </a:r>
            <a:endParaRPr lang="en-US" b="1" dirty="0" smtClean="0"/>
          </a:p>
          <a:p>
            <a:pPr>
              <a:buFont typeface="Arial" charset="0"/>
              <a:buChar char="•"/>
              <a:defRPr/>
            </a:pPr>
            <a:endParaRPr lang="en-US" sz="2400" dirty="0" smtClean="0">
              <a:solidFill>
                <a:schemeClr val="accent4">
                  <a:lumMod val="50000"/>
                </a:schemeClr>
              </a:solidFill>
            </a:endParaRPr>
          </a:p>
          <a:p>
            <a:pPr marL="457200" indent="-457200">
              <a:buFont typeface="+mj-lt"/>
              <a:buNone/>
              <a:defRPr/>
            </a:pPr>
            <a:endParaRPr lang="en-US" sz="2400" b="1" dirty="0" smtClean="0">
              <a:solidFill>
                <a:schemeClr val="accent4">
                  <a:lumMod val="50000"/>
                </a:schemeClr>
              </a:solidFill>
              <a:latin typeface="Arial Black" pitchFamily="34" charset="0"/>
            </a:endParaRPr>
          </a:p>
          <a:p>
            <a:pPr marL="457200" indent="-457200">
              <a:buFont typeface="+mj-lt"/>
              <a:buAutoNum type="arabicPeriod"/>
              <a:defRPr/>
            </a:pPr>
            <a:r>
              <a:rPr lang="en-US" sz="1600" dirty="0" smtClean="0">
                <a:solidFill>
                  <a:schemeClr val="accent4">
                    <a:lumMod val="50000"/>
                  </a:schemeClr>
                </a:solidFill>
                <a:latin typeface="Arial Black" pitchFamily="34" charset="0"/>
              </a:rPr>
              <a:t>Organize Survey Teams of no more than 4 members per group (per store) that will go to stores and implement the CANS Surveys.</a:t>
            </a:r>
          </a:p>
          <a:p>
            <a:pPr marL="457200" indent="-457200">
              <a:buFont typeface="+mj-lt"/>
              <a:buAutoNum type="arabicPeriod"/>
              <a:defRPr/>
            </a:pPr>
            <a:endParaRPr lang="en-US" sz="1600" dirty="0" smtClean="0">
              <a:solidFill>
                <a:schemeClr val="accent4">
                  <a:lumMod val="50000"/>
                </a:schemeClr>
              </a:solidFill>
            </a:endParaRPr>
          </a:p>
          <a:p>
            <a:pPr marL="457200" indent="-457200">
              <a:buFont typeface="+mj-lt"/>
              <a:buAutoNum type="arabicPeriod"/>
              <a:defRPr/>
            </a:pPr>
            <a:r>
              <a:rPr lang="en-US" sz="2400" dirty="0" smtClean="0">
                <a:solidFill>
                  <a:schemeClr val="accent4">
                    <a:lumMod val="50000"/>
                  </a:schemeClr>
                </a:solidFill>
              </a:rPr>
              <a:t>Decide which stores your team will survey and what day/time will work best.</a:t>
            </a:r>
          </a:p>
          <a:p>
            <a:pPr marL="457200" indent="-457200">
              <a:buFont typeface="+mj-lt"/>
              <a:buAutoNum type="arabicPeriod"/>
              <a:defRPr/>
            </a:pPr>
            <a:endParaRPr lang="en-US" sz="2400" dirty="0" smtClean="0">
              <a:solidFill>
                <a:schemeClr val="accent4">
                  <a:lumMod val="50000"/>
                </a:schemeClr>
              </a:solidFill>
            </a:endParaRPr>
          </a:p>
          <a:p>
            <a:pPr marL="457200" indent="-457200">
              <a:buFont typeface="+mj-lt"/>
              <a:buAutoNum type="arabicPeriod"/>
              <a:defRPr/>
            </a:pPr>
            <a:r>
              <a:rPr lang="en-US" sz="2400" dirty="0" smtClean="0">
                <a:solidFill>
                  <a:schemeClr val="accent4">
                    <a:lumMod val="50000"/>
                  </a:schemeClr>
                </a:solidFill>
              </a:rPr>
              <a:t>Before you approach the store:</a:t>
            </a:r>
          </a:p>
          <a:p>
            <a:pPr lvl="1">
              <a:buFont typeface="Arial" charset="0"/>
              <a:buChar char="–"/>
              <a:defRPr/>
            </a:pPr>
            <a:r>
              <a:rPr lang="en-US" sz="2400" dirty="0" smtClean="0">
                <a:solidFill>
                  <a:schemeClr val="accent4">
                    <a:lumMod val="50000"/>
                  </a:schemeClr>
                </a:solidFill>
              </a:rPr>
              <a:t>Decide as a group who will talk to the clerk (youth leader or adult) first, and what they will say. </a:t>
            </a:r>
          </a:p>
          <a:p>
            <a:pPr lvl="1">
              <a:buFont typeface="Arial" charset="0"/>
              <a:buChar char="–"/>
              <a:defRPr/>
            </a:pPr>
            <a:r>
              <a:rPr lang="en-US" sz="2400" dirty="0" smtClean="0">
                <a:solidFill>
                  <a:schemeClr val="accent4">
                    <a:lumMod val="50000"/>
                  </a:schemeClr>
                </a:solidFill>
              </a:rPr>
              <a:t>Assign duties to the remaining group conducting the survey.</a:t>
            </a:r>
          </a:p>
          <a:p>
            <a:pPr lvl="1">
              <a:buFont typeface="Arial" charset="0"/>
              <a:buChar char="–"/>
              <a:defRPr/>
            </a:pPr>
            <a:r>
              <a:rPr lang="en-US" sz="2400" dirty="0" smtClean="0">
                <a:solidFill>
                  <a:schemeClr val="accent4">
                    <a:lumMod val="50000"/>
                  </a:schemeClr>
                </a:solidFill>
              </a:rPr>
              <a:t>Be sure to bring a blank copy of the CANS Survey and any other resource materials you have to leave with the store clerk for their reference.  </a:t>
            </a:r>
          </a:p>
          <a:p>
            <a:pPr>
              <a:defRPr/>
            </a:pPr>
            <a:endParaRPr lang="en-US" dirty="0"/>
          </a:p>
        </p:txBody>
      </p:sp>
      <p:sp>
        <p:nvSpPr>
          <p:cNvPr id="4" name="Slide Number Placeholder 3"/>
          <p:cNvSpPr>
            <a:spLocks noGrp="1"/>
          </p:cNvSpPr>
          <p:nvPr>
            <p:ph type="sldNum" sz="quarter" idx="5"/>
          </p:nvPr>
        </p:nvSpPr>
        <p:spPr/>
        <p:txBody>
          <a:bodyPr/>
          <a:lstStyle/>
          <a:p>
            <a:pPr>
              <a:defRPr/>
            </a:pPr>
            <a:fld id="{18E7D992-7644-451D-83FA-B49205494E1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b="1" i="1" dirty="0" smtClean="0"/>
              <a:t>Notes </a:t>
            </a:r>
            <a:r>
              <a:rPr lang="en-US" b="1" i="1" dirty="0" smtClean="0">
                <a:solidFill>
                  <a:srgbClr val="FF0000"/>
                </a:solidFill>
              </a:rPr>
              <a:t>for Project  Leaders</a:t>
            </a:r>
            <a:r>
              <a:rPr lang="en-US" b="1" i="1" dirty="0" smtClean="0"/>
              <a:t>:  </a:t>
            </a:r>
          </a:p>
          <a:p>
            <a:pPr lvl="0">
              <a:buFont typeface="Arial" charset="0"/>
              <a:buNone/>
              <a:defRPr/>
            </a:pPr>
            <a:endParaRPr lang="en-US" b="1" dirty="0" smtClean="0">
              <a:solidFill>
                <a:schemeClr val="accent4">
                  <a:lumMod val="50000"/>
                </a:schemeClr>
              </a:solidFill>
            </a:endParaRPr>
          </a:p>
          <a:p>
            <a:pPr lvl="0">
              <a:buFont typeface="Arial" charset="0"/>
              <a:buNone/>
              <a:defRPr/>
            </a:pPr>
            <a:r>
              <a:rPr lang="en-US" b="1" dirty="0" smtClean="0">
                <a:solidFill>
                  <a:schemeClr val="accent4">
                    <a:lumMod val="50000"/>
                  </a:schemeClr>
                </a:solidFill>
              </a:rPr>
              <a:t>Duties should</a:t>
            </a:r>
            <a:r>
              <a:rPr lang="en-US" b="1" baseline="0" dirty="0" smtClean="0">
                <a:solidFill>
                  <a:schemeClr val="accent4">
                    <a:lumMod val="50000"/>
                  </a:schemeClr>
                </a:solidFill>
              </a:rPr>
              <a:t> be assigned to your group</a:t>
            </a:r>
            <a:r>
              <a:rPr lang="en-US" b="1" dirty="0" smtClean="0">
                <a:solidFill>
                  <a:schemeClr val="accent4">
                    <a:lumMod val="50000"/>
                  </a:schemeClr>
                </a:solidFill>
              </a:rPr>
              <a:t>:  </a:t>
            </a:r>
          </a:p>
          <a:p>
            <a:pPr marL="457200" lvl="0" indent="-288925">
              <a:buFont typeface="+mj-lt"/>
              <a:buAutoNum type="arabicPeriod"/>
            </a:pPr>
            <a:r>
              <a:rPr lang="en-US" dirty="0" smtClean="0"/>
              <a:t>One Adult or Youth Leader to enter the store and speak to the store clerk.</a:t>
            </a:r>
          </a:p>
          <a:p>
            <a:pPr marL="457200" lvl="0" indent="-288925">
              <a:buFont typeface="Calibri" pitchFamily="34" charset="0"/>
              <a:buAutoNum type="arabicPeriod"/>
            </a:pPr>
            <a:endParaRPr lang="en-US" dirty="0" smtClean="0"/>
          </a:p>
          <a:p>
            <a:pPr marL="457200" lvl="0" indent="-288925">
              <a:buFont typeface="Calibri" pitchFamily="34" charset="0"/>
              <a:buAutoNum type="arabicPeriod"/>
            </a:pPr>
            <a:r>
              <a:rPr lang="en-US" dirty="0" smtClean="0"/>
              <a:t>One Person to fill out CANS Survey.</a:t>
            </a:r>
          </a:p>
          <a:p>
            <a:pPr marL="457200" lvl="0" indent="-288925">
              <a:buFont typeface="Calibri" pitchFamily="34" charset="0"/>
              <a:buAutoNum type="arabicPeriod"/>
            </a:pPr>
            <a:endParaRPr lang="en-US" dirty="0" smtClean="0"/>
          </a:p>
          <a:p>
            <a:pPr marL="457200" lvl="0" indent="-288925">
              <a:buFont typeface="Calibri" pitchFamily="34" charset="0"/>
              <a:buAutoNum type="arabicPeriod"/>
            </a:pPr>
            <a:r>
              <a:rPr lang="en-US" dirty="0" smtClean="0"/>
              <a:t>One Person to count alcohol &amp; tobacco ads.</a:t>
            </a:r>
          </a:p>
          <a:p>
            <a:pPr>
              <a:defRPr/>
            </a:pPr>
            <a:endParaRPr lang="en-US" dirty="0"/>
          </a:p>
        </p:txBody>
      </p:sp>
      <p:sp>
        <p:nvSpPr>
          <p:cNvPr id="4" name="Slide Number Placeholder 3"/>
          <p:cNvSpPr>
            <a:spLocks noGrp="1"/>
          </p:cNvSpPr>
          <p:nvPr>
            <p:ph type="sldNum" sz="quarter" idx="5"/>
          </p:nvPr>
        </p:nvSpPr>
        <p:spPr/>
        <p:txBody>
          <a:bodyPr/>
          <a:lstStyle/>
          <a:p>
            <a:pPr>
              <a:defRPr/>
            </a:pPr>
            <a:fld id="{BC8EEB47-92CD-4BDB-BA37-B65141B2A00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p>
          <a:p>
            <a:pPr>
              <a:defRPr/>
            </a:pPr>
            <a:r>
              <a:rPr lang="en-US" i="0" dirty="0" smtClean="0"/>
              <a:t>When conducting the CANS Survey:</a:t>
            </a:r>
          </a:p>
          <a:p>
            <a:pPr marL="514350" indent="-514350">
              <a:buFont typeface="+mj-lt"/>
              <a:buNone/>
              <a:defRPr/>
            </a:pPr>
            <a:endParaRPr lang="en-US" b="1" i="1" dirty="0" smtClean="0">
              <a:solidFill>
                <a:schemeClr val="accent4">
                  <a:lumMod val="50000"/>
                </a:schemeClr>
              </a:solidFill>
            </a:endParaRPr>
          </a:p>
          <a:p>
            <a:pPr marL="514350" indent="-514350">
              <a:buFont typeface="+mj-lt"/>
              <a:buNone/>
              <a:defRPr/>
            </a:pPr>
            <a:r>
              <a:rPr lang="en-US" dirty="0" smtClean="0">
                <a:solidFill>
                  <a:schemeClr val="accent4">
                    <a:lumMod val="50000"/>
                  </a:schemeClr>
                </a:solidFill>
              </a:rPr>
              <a:t>1.	Have adult or youth leader enter store (alone) and introduce self &amp; purpose of the CANS Survey.  In the meantime, the rest of the group can begin their duties on Section A and the exterior/outside portions Section B on the CANS.  </a:t>
            </a:r>
          </a:p>
          <a:p>
            <a:pPr marL="514350" indent="-514350">
              <a:buFont typeface="Arial" pitchFamily="34" charset="0"/>
              <a:buNone/>
              <a:defRPr/>
            </a:pPr>
            <a:endParaRPr lang="en-US" dirty="0" smtClean="0">
              <a:solidFill>
                <a:schemeClr val="accent4">
                  <a:lumMod val="50000"/>
                </a:schemeClr>
              </a:solidFill>
            </a:endParaRPr>
          </a:p>
          <a:p>
            <a:pPr marL="514350" indent="-514350">
              <a:buFont typeface="Arial" pitchFamily="34" charset="0"/>
              <a:buNone/>
              <a:defRPr/>
            </a:pPr>
            <a:r>
              <a:rPr lang="en-US" dirty="0" smtClean="0">
                <a:solidFill>
                  <a:schemeClr val="accent4">
                    <a:lumMod val="50000"/>
                  </a:schemeClr>
                </a:solidFill>
              </a:rPr>
              <a:t>2.      	When Adult or Youth Leader gives okay… The Survey Group may enter the store and finish conducting the remaining portions of the survey  (REMEMBER to seek permission before taking photos on the inside of the store.)</a:t>
            </a:r>
          </a:p>
          <a:p>
            <a:pPr marL="514350" indent="-514350">
              <a:buFont typeface="+mj-lt"/>
              <a:buNone/>
              <a:defRPr/>
            </a:pPr>
            <a:endParaRPr lang="en-US" dirty="0" smtClean="0">
              <a:solidFill>
                <a:schemeClr val="accent4">
                  <a:lumMod val="50000"/>
                </a:schemeClr>
              </a:solidFill>
            </a:endParaRPr>
          </a:p>
          <a:p>
            <a:pPr>
              <a:defRPr/>
            </a:pPr>
            <a:endParaRPr lang="en-US" dirty="0"/>
          </a:p>
        </p:txBody>
      </p:sp>
      <p:sp>
        <p:nvSpPr>
          <p:cNvPr id="4" name="Slide Number Placeholder 3"/>
          <p:cNvSpPr>
            <a:spLocks noGrp="1"/>
          </p:cNvSpPr>
          <p:nvPr>
            <p:ph type="sldNum" sz="quarter" idx="5"/>
          </p:nvPr>
        </p:nvSpPr>
        <p:spPr/>
        <p:txBody>
          <a:bodyPr/>
          <a:lstStyle/>
          <a:p>
            <a:pPr>
              <a:defRPr/>
            </a:pPr>
            <a:fld id="{9AD48BA6-1DC7-49F0-9382-D87C12C4896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1" dirty="0" smtClean="0"/>
              <a:t>Notes </a:t>
            </a:r>
            <a:r>
              <a:rPr lang="en-US" b="1" i="1" dirty="0" smtClean="0">
                <a:solidFill>
                  <a:srgbClr val="FF0000"/>
                </a:solidFill>
              </a:rPr>
              <a:t>for Project  Leaders</a:t>
            </a:r>
            <a:r>
              <a:rPr lang="en-US" b="1" i="1" dirty="0" smtClean="0"/>
              <a:t>:  </a:t>
            </a:r>
          </a:p>
          <a:p>
            <a:pPr marL="514350" indent="-514350">
              <a:buFont typeface="+mj-lt"/>
              <a:buAutoNum type="arabicPeriod" startAt="3"/>
              <a:defRPr/>
            </a:pPr>
            <a:r>
              <a:rPr lang="en-US" sz="1200" dirty="0" smtClean="0">
                <a:solidFill>
                  <a:schemeClr val="accent4">
                    <a:lumMod val="50000"/>
                  </a:schemeClr>
                </a:solidFill>
              </a:rPr>
              <a:t>Thank store clerk and leave them with information about “Lets Draw the Line” campaign</a:t>
            </a:r>
            <a:r>
              <a:rPr lang="en-US" sz="1200" baseline="0" dirty="0" smtClean="0">
                <a:solidFill>
                  <a:schemeClr val="accent4">
                    <a:lumMod val="50000"/>
                  </a:schemeClr>
                </a:solidFill>
              </a:rPr>
              <a:t> and any </a:t>
            </a:r>
            <a:r>
              <a:rPr lang="en-US" sz="1200" dirty="0" smtClean="0">
                <a:solidFill>
                  <a:schemeClr val="accent4">
                    <a:lumMod val="50000"/>
                  </a:schemeClr>
                </a:solidFill>
              </a:rPr>
              <a:t>other resources</a:t>
            </a:r>
            <a:r>
              <a:rPr lang="en-US" sz="1200" baseline="0" dirty="0" smtClean="0">
                <a:solidFill>
                  <a:schemeClr val="accent4">
                    <a:lumMod val="50000"/>
                  </a:schemeClr>
                </a:solidFill>
              </a:rPr>
              <a:t> and information</a:t>
            </a:r>
            <a:r>
              <a:rPr lang="en-US" sz="1200" dirty="0" smtClean="0">
                <a:solidFill>
                  <a:schemeClr val="accent4">
                    <a:lumMod val="50000"/>
                  </a:schemeClr>
                </a:solidFill>
              </a:rPr>
              <a:t> on the steps they can take to reduce alcohol.</a:t>
            </a:r>
          </a:p>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t>
            </a:r>
            <a:r>
              <a:rPr lang="en-US" b="1" i="1" dirty="0" smtClean="0">
                <a:solidFill>
                  <a:srgbClr val="FF0000"/>
                </a:solidFill>
              </a:rPr>
              <a:t>for Project  Leaders</a:t>
            </a:r>
            <a:r>
              <a:rPr lang="en-US" b="1" i="1" dirty="0" smtClean="0"/>
              <a:t>:  </a:t>
            </a:r>
          </a:p>
          <a:p>
            <a:r>
              <a:rPr lang="en-US" dirty="0" smtClean="0"/>
              <a:t>Photos from your CANS work is not a requirement of Let’s Draw</a:t>
            </a:r>
            <a:r>
              <a:rPr lang="en-US" baseline="0" dirty="0" smtClean="0"/>
              <a:t> the Line 2013. However, photos from your CANS work would fit well with the Our Town Presentation that will feature a summary of your CANS work.</a:t>
            </a:r>
          </a:p>
          <a:p>
            <a:endParaRPr lang="en-US" baseline="0" dirty="0" smtClean="0"/>
          </a:p>
          <a:p>
            <a:r>
              <a:rPr lang="en-US" baseline="0" dirty="0" smtClean="0"/>
              <a:t>Photos can also be very helpful in showing how the stores in your community sell and market alcohol and tobacco products.</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 </a:t>
            </a:r>
            <a:r>
              <a:rPr lang="en-US" b="1" i="1" dirty="0" smtClean="0"/>
              <a:t>for Project  Leaders: </a:t>
            </a:r>
          </a:p>
          <a:p>
            <a:r>
              <a:rPr lang="en-US" dirty="0" smtClean="0"/>
              <a:t>The results of the CANS survey can help you:</a:t>
            </a:r>
          </a:p>
          <a:p>
            <a:pPr marL="171450" lvl="0" indent="-171450">
              <a:buFont typeface="Arial" pitchFamily="34" charset="0"/>
              <a:buChar char="•"/>
            </a:pPr>
            <a:r>
              <a:rPr lang="en-US" dirty="0" smtClean="0"/>
              <a:t>Work with individual store owners/managers to provide education on healthy retailing practices and not selling illegal products to youth.</a:t>
            </a:r>
          </a:p>
          <a:p>
            <a:pPr marL="171450" lvl="0" indent="-171450">
              <a:buFont typeface="Arial" pitchFamily="34" charset="0"/>
              <a:buChar char="•"/>
            </a:pPr>
            <a:r>
              <a:rPr lang="en-US" dirty="0" smtClean="0"/>
              <a:t>Educate your community about the types of products for sale in your community, and how they are being marketed.</a:t>
            </a:r>
          </a:p>
          <a:p>
            <a:pPr marL="171450" lvl="0" indent="-171450">
              <a:buFont typeface="Arial" pitchFamily="34" charset="0"/>
              <a:buChar char="•"/>
            </a:pPr>
            <a:r>
              <a:rPr lang="en-US" dirty="0" smtClean="0"/>
              <a:t>Educate decision-makers about steps they can make to help retail stores that sell tobacco and alcohol to do so in a healthier manner.</a:t>
            </a:r>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t>for Project  Leaders: </a:t>
            </a:r>
          </a:p>
          <a:p>
            <a:r>
              <a:rPr lang="en-US" dirty="0" smtClean="0"/>
              <a:t>This</a:t>
            </a:r>
            <a:r>
              <a:rPr lang="en-US" baseline="0" dirty="0" smtClean="0"/>
              <a:t> information comes from a</a:t>
            </a:r>
            <a:r>
              <a:rPr lang="en-US" dirty="0" smtClean="0"/>
              <a:t> national study published in January 2006.  The study concluded that greater exposure to alcohol advertising contributes to an increase in drinking among underage youth. </a:t>
            </a:r>
          </a:p>
          <a:p>
            <a:endParaRPr lang="en-US" dirty="0" smtClean="0"/>
          </a:p>
          <a:p>
            <a:r>
              <a:rPr lang="en-US" dirty="0" smtClean="0"/>
              <a:t>Another study found 7</a:t>
            </a:r>
            <a:r>
              <a:rPr lang="en-US" baseline="30000" dirty="0" smtClean="0"/>
              <a:t>th</a:t>
            </a:r>
            <a:r>
              <a:rPr lang="en-US" baseline="0" dirty="0" smtClean="0"/>
              <a:t> graders who watched more TV programs with alcohol commercials were more likely to drink as 8</a:t>
            </a:r>
            <a:r>
              <a:rPr lang="en-US" baseline="30000" dirty="0" smtClean="0"/>
              <a:t>th</a:t>
            </a:r>
            <a:r>
              <a:rPr lang="en-US" baseline="0" dirty="0" smtClean="0"/>
              <a:t> graders.</a:t>
            </a:r>
            <a:endParaRPr lang="en-US" dirty="0" smtClean="0"/>
          </a:p>
          <a:p>
            <a:endParaRPr lang="en-US" dirty="0" smtClean="0"/>
          </a:p>
          <a:p>
            <a:r>
              <a:rPr lang="en-US" dirty="0" smtClean="0"/>
              <a:t>Other</a:t>
            </a:r>
            <a:r>
              <a:rPr lang="en-US" baseline="0" dirty="0" smtClean="0"/>
              <a:t> studies can be found here:  </a:t>
            </a:r>
          </a:p>
          <a:p>
            <a:r>
              <a:rPr lang="en-US" i="1" dirty="0" smtClean="0"/>
              <a:t>The Center on Alcohol Marketing and Youth website under factsheets.</a:t>
            </a:r>
          </a:p>
          <a:p>
            <a:r>
              <a:rPr lang="en-US" i="1" dirty="0" smtClean="0"/>
              <a:t>www.camy.org/factsheets/sheets/Alcohol_Advertising_and_Youth.html </a:t>
            </a:r>
          </a:p>
          <a:p>
            <a:endParaRPr lang="en-US" dirty="0" smtClean="0"/>
          </a:p>
        </p:txBody>
      </p:sp>
      <p:sp>
        <p:nvSpPr>
          <p:cNvPr id="4" name="Slide Number Placeholder 3"/>
          <p:cNvSpPr>
            <a:spLocks noGrp="1"/>
          </p:cNvSpPr>
          <p:nvPr>
            <p:ph type="sldNum" sz="quarter" idx="5"/>
          </p:nvPr>
        </p:nvSpPr>
        <p:spPr/>
        <p:txBody>
          <a:bodyPr/>
          <a:lstStyle/>
          <a:p>
            <a:pPr>
              <a:defRPr/>
            </a:pPr>
            <a:fld id="{B3BC9621-8227-4FBB-B37F-4890A43CDF4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t>for Project  Leaders: </a:t>
            </a:r>
          </a:p>
          <a:p>
            <a:r>
              <a:rPr lang="en-US" dirty="0" smtClean="0"/>
              <a:t>This</a:t>
            </a:r>
            <a:r>
              <a:rPr lang="en-US" baseline="0" dirty="0" smtClean="0"/>
              <a:t> is some additional information from the </a:t>
            </a:r>
            <a:r>
              <a:rPr lang="en-US" dirty="0" smtClean="0"/>
              <a:t>January 2006 study. </a:t>
            </a:r>
          </a:p>
          <a:p>
            <a:endParaRPr lang="en-US" baseline="0" dirty="0" smtClean="0"/>
          </a:p>
          <a:p>
            <a:r>
              <a:rPr lang="en-US" i="1" dirty="0" smtClean="0"/>
              <a:t>Source:  The Center on Alcohol Marketing and Youth website under factsheets. </a:t>
            </a:r>
          </a:p>
          <a:p>
            <a:r>
              <a:rPr lang="en-US" i="1" dirty="0" smtClean="0"/>
              <a:t>www.camy.org/factsheets/sheets/Alcohol_Advertising_and_Youth.html </a:t>
            </a:r>
          </a:p>
          <a:p>
            <a:endParaRPr lang="en-US" dirty="0" smtClean="0"/>
          </a:p>
          <a:p>
            <a:r>
              <a:rPr lang="en-US" dirty="0" smtClean="0"/>
              <a:t> </a:t>
            </a:r>
          </a:p>
        </p:txBody>
      </p:sp>
      <p:sp>
        <p:nvSpPr>
          <p:cNvPr id="4" name="Slide Number Placeholder 3"/>
          <p:cNvSpPr>
            <a:spLocks noGrp="1"/>
          </p:cNvSpPr>
          <p:nvPr>
            <p:ph type="sldNum" sz="quarter" idx="5"/>
          </p:nvPr>
        </p:nvSpPr>
        <p:spPr/>
        <p:txBody>
          <a:bodyPr/>
          <a:lstStyle/>
          <a:p>
            <a:pPr>
              <a:defRPr/>
            </a:pPr>
            <a:fld id="{C87A40A3-3323-4713-BB62-BD0905BE247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t>for Project  Leaders:  </a:t>
            </a:r>
            <a:r>
              <a:rPr lang="en-US" i="1" dirty="0" smtClean="0"/>
              <a:t>The first section of page 1 on the CANS Survey titled “Inspection Record” asks for general information regarding the store you are surveying.  </a:t>
            </a:r>
          </a:p>
          <a:p>
            <a:endParaRPr lang="en-US" i="1" dirty="0" smtClean="0"/>
          </a:p>
          <a:p>
            <a:r>
              <a:rPr lang="en-US" i="1" dirty="0" smtClean="0"/>
              <a:t>When you conduct the CANS Surveys keep in mind that</a:t>
            </a:r>
            <a:r>
              <a:rPr lang="en-US" i="1" dirty="0" smtClean="0">
                <a:solidFill>
                  <a:srgbClr val="333366"/>
                </a:solidFill>
              </a:rPr>
              <a:t> the front side of the CANS Survey (with the exception of “</a:t>
            </a:r>
            <a:r>
              <a:rPr lang="en-US" i="1" u="sng" dirty="0" smtClean="0">
                <a:solidFill>
                  <a:srgbClr val="333366"/>
                </a:solidFill>
              </a:rPr>
              <a:t>interior</a:t>
            </a:r>
            <a:r>
              <a:rPr lang="en-US" i="1" dirty="0" smtClean="0">
                <a:solidFill>
                  <a:srgbClr val="333366"/>
                </a:solidFill>
              </a:rPr>
              <a:t> ads” at the bottom of Section B) can be filled out while the group waits outside for the lead to give the okay to enter the store. </a:t>
            </a:r>
          </a:p>
          <a:p>
            <a:endParaRPr lang="en-US" i="1" dirty="0" smtClean="0"/>
          </a:p>
          <a:p>
            <a:endParaRPr lang="en-US" i="1" dirty="0" smtClean="0"/>
          </a:p>
        </p:txBody>
      </p:sp>
      <p:sp>
        <p:nvSpPr>
          <p:cNvPr id="4" name="Slide Number Placeholder 3"/>
          <p:cNvSpPr>
            <a:spLocks noGrp="1"/>
          </p:cNvSpPr>
          <p:nvPr>
            <p:ph type="sldNum" sz="quarter" idx="5"/>
          </p:nvPr>
        </p:nvSpPr>
        <p:spPr/>
        <p:txBody>
          <a:bodyPr/>
          <a:lstStyle/>
          <a:p>
            <a:pPr>
              <a:defRPr/>
            </a:pPr>
            <a:fld id="{BA67F08F-400D-4FE2-A915-11FBB175252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solidFill>
                  <a:srgbClr val="FF0000"/>
                </a:solidFill>
              </a:rPr>
              <a:t>for </a:t>
            </a:r>
            <a:r>
              <a:rPr lang="en-US" sz="4000" b="1" i="1" dirty="0" smtClean="0">
                <a:solidFill>
                  <a:srgbClr val="FF0000"/>
                </a:solidFill>
              </a:rPr>
              <a:t>Project  Leaders - </a:t>
            </a:r>
            <a:r>
              <a:rPr lang="en-US" sz="1200" b="1" i="1" baseline="0" dirty="0" smtClean="0">
                <a:solidFill>
                  <a:schemeClr val="tx1"/>
                </a:solidFill>
              </a:rPr>
              <a:t> </a:t>
            </a:r>
            <a:r>
              <a:rPr lang="en-US" i="1" dirty="0" smtClean="0"/>
              <a:t>Section A </a:t>
            </a:r>
            <a:r>
              <a:rPr lang="en-US" b="1" i="1" dirty="0" smtClean="0"/>
              <a:t>“</a:t>
            </a:r>
            <a:r>
              <a:rPr lang="en-US" i="1" dirty="0" smtClean="0"/>
              <a:t>Community  Environment” :  </a:t>
            </a:r>
          </a:p>
          <a:p>
            <a:r>
              <a:rPr lang="en-US" i="1" dirty="0" smtClean="0"/>
              <a:t>As you conduct this portion of the survey keep in mind that neighborhood stores are very important.  They tend to be places where a lot of people go.  So we want them to be as safe and clean as possible.  </a:t>
            </a:r>
          </a:p>
          <a:p>
            <a:endParaRPr lang="en-US" i="1" dirty="0" smtClean="0"/>
          </a:p>
          <a:p>
            <a:r>
              <a:rPr lang="en-US" i="1" dirty="0" smtClean="0"/>
              <a:t>The Community Environment section of the survey asks that you do a quick assessment of what exists near the store and what is happening outside the stores.</a:t>
            </a:r>
          </a:p>
          <a:p>
            <a:endParaRPr lang="en-US" i="1" dirty="0" smtClean="0"/>
          </a:p>
          <a:p>
            <a:pPr>
              <a:buFontTx/>
              <a:buNone/>
            </a:pPr>
            <a:r>
              <a:rPr lang="en-US" dirty="0" smtClean="0">
                <a:solidFill>
                  <a:srgbClr val="333366"/>
                </a:solidFill>
              </a:rPr>
              <a:t>Your</a:t>
            </a:r>
            <a:r>
              <a:rPr lang="en-US" baseline="0" dirty="0" smtClean="0">
                <a:solidFill>
                  <a:srgbClr val="333366"/>
                </a:solidFill>
              </a:rPr>
              <a:t> group will look around to see if any of these are nearby:</a:t>
            </a:r>
            <a:endParaRPr lang="en-US" dirty="0" smtClean="0">
              <a:solidFill>
                <a:srgbClr val="333366"/>
              </a:solidFill>
            </a:endParaRPr>
          </a:p>
          <a:p>
            <a:pPr>
              <a:buFontTx/>
              <a:buChar char="•"/>
            </a:pPr>
            <a:r>
              <a:rPr lang="en-US" dirty="0" smtClean="0">
                <a:solidFill>
                  <a:srgbClr val="333366"/>
                </a:solidFill>
              </a:rPr>
              <a:t>Schools?</a:t>
            </a:r>
          </a:p>
          <a:p>
            <a:pPr>
              <a:buFontTx/>
              <a:buChar char="•"/>
            </a:pPr>
            <a:r>
              <a:rPr lang="en-US" dirty="0" smtClean="0">
                <a:solidFill>
                  <a:srgbClr val="333366"/>
                </a:solidFill>
              </a:rPr>
              <a:t>Churches or other places of worship?</a:t>
            </a:r>
          </a:p>
          <a:p>
            <a:pPr>
              <a:buFontTx/>
              <a:buChar char="•"/>
            </a:pPr>
            <a:r>
              <a:rPr lang="en-US" dirty="0" smtClean="0">
                <a:solidFill>
                  <a:srgbClr val="333366"/>
                </a:solidFill>
              </a:rPr>
              <a:t>Parks?</a:t>
            </a:r>
          </a:p>
          <a:p>
            <a:pPr>
              <a:buFontTx/>
              <a:buChar char="•"/>
            </a:pPr>
            <a:r>
              <a:rPr lang="en-US" dirty="0" smtClean="0">
                <a:solidFill>
                  <a:srgbClr val="333366"/>
                </a:solidFill>
              </a:rPr>
              <a:t>Daycares?</a:t>
            </a:r>
          </a:p>
          <a:p>
            <a:pPr>
              <a:buFontTx/>
              <a:buChar char="•"/>
            </a:pPr>
            <a:endParaRPr lang="en-US" dirty="0" smtClean="0">
              <a:solidFill>
                <a:srgbClr val="3333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333366"/>
                </a:solidFill>
              </a:rPr>
              <a:t>You’ll also look for things that suggest youth hang out at the store.  Notes these items on the right-hand side</a:t>
            </a:r>
            <a:r>
              <a:rPr lang="en-US" baseline="0" dirty="0" smtClean="0">
                <a:solidFill>
                  <a:srgbClr val="333366"/>
                </a:solidFill>
              </a:rPr>
              <a:t> of Section A.</a:t>
            </a:r>
            <a:endParaRPr lang="en-US" i="1" dirty="0" smtClean="0"/>
          </a:p>
        </p:txBody>
      </p:sp>
      <p:sp>
        <p:nvSpPr>
          <p:cNvPr id="4" name="Slide Number Placeholder 3"/>
          <p:cNvSpPr>
            <a:spLocks noGrp="1"/>
          </p:cNvSpPr>
          <p:nvPr>
            <p:ph type="sldNum" sz="quarter" idx="5"/>
          </p:nvPr>
        </p:nvSpPr>
        <p:spPr/>
        <p:txBody>
          <a:bodyPr/>
          <a:lstStyle/>
          <a:p>
            <a:pPr>
              <a:defRPr/>
            </a:pPr>
            <a:fld id="{DFDD1275-D479-449A-ABEA-822340EC1CD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Notes </a:t>
            </a:r>
            <a:r>
              <a:rPr lang="en-US" b="1" i="1" dirty="0" smtClean="0">
                <a:solidFill>
                  <a:srgbClr val="FF0000"/>
                </a:solidFill>
              </a:rPr>
              <a:t>for Project  Leaders</a:t>
            </a:r>
            <a:r>
              <a:rPr lang="en-US" b="1" i="1" dirty="0" smtClean="0"/>
              <a:t>:  </a:t>
            </a:r>
          </a:p>
          <a:p>
            <a:r>
              <a:rPr lang="en-US" b="0" i="0" dirty="0" smtClean="0"/>
              <a:t>S</a:t>
            </a:r>
            <a:r>
              <a:rPr lang="en-US" i="0" dirty="0" smtClean="0"/>
              <a:t>ection B of the survey is the longest section.  It is all about advertising and it is made</a:t>
            </a:r>
            <a:r>
              <a:rPr lang="en-US" i="0" baseline="0" dirty="0" smtClean="0"/>
              <a:t> up of </a:t>
            </a:r>
            <a:r>
              <a:rPr lang="en-US" i="0" dirty="0" smtClean="0"/>
              <a:t>three parts.</a:t>
            </a:r>
          </a:p>
          <a:p>
            <a:endParaRPr lang="en-US" i="0" dirty="0" smtClean="0"/>
          </a:p>
          <a:p>
            <a:pPr>
              <a:defRPr/>
            </a:pPr>
            <a:r>
              <a:rPr lang="en-US" i="0" dirty="0" smtClean="0"/>
              <a:t>The first part measures ads that might appeal to youth, or show that the store is advertising to families and kids.</a:t>
            </a:r>
            <a:r>
              <a:rPr lang="en-US" i="0" baseline="0" dirty="0" smtClean="0"/>
              <a:t>  When looking at these ads, there is no need to count them.  Just mark the box.</a:t>
            </a:r>
          </a:p>
          <a:p>
            <a:pPr>
              <a:defRPr/>
            </a:pPr>
            <a:endParaRPr lang="en-US" i="0" baseline="0" dirty="0" smtClean="0"/>
          </a:p>
          <a:p>
            <a:pPr>
              <a:defRPr/>
            </a:pPr>
            <a:r>
              <a:rPr lang="en-US" i="0" baseline="0" dirty="0" smtClean="0"/>
              <a:t>If you see an add that might appeal to youth or shows the store advertises to families that is not listed, be sure to check the “Other” box and describe the ad.  For example, there is not a checkbox for when you see a flyer for a family-friendly event at a school or church (weekly bingo, spaghetti fundraiser, town hall meeting).</a:t>
            </a:r>
            <a:endParaRPr lang="en-US" i="0" dirty="0" smtClean="0"/>
          </a:p>
          <a:p>
            <a:endParaRPr lang="en-US" i="0" dirty="0" smtClean="0"/>
          </a:p>
        </p:txBody>
      </p:sp>
      <p:sp>
        <p:nvSpPr>
          <p:cNvPr id="4" name="Slide Number Placeholder 3"/>
          <p:cNvSpPr>
            <a:spLocks noGrp="1"/>
          </p:cNvSpPr>
          <p:nvPr>
            <p:ph type="sldNum" sz="quarter" idx="5"/>
          </p:nvPr>
        </p:nvSpPr>
        <p:spPr/>
        <p:txBody>
          <a:bodyPr/>
          <a:lstStyle/>
          <a:p>
            <a:pPr>
              <a:defRPr/>
            </a:pPr>
            <a:fld id="{A1D28CEC-611E-4A58-A439-0E384B943F4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 </a:t>
            </a:r>
            <a:r>
              <a:rPr lang="en-US" b="1" i="1" dirty="0" smtClean="0">
                <a:solidFill>
                  <a:srgbClr val="FF0000"/>
                </a:solidFill>
              </a:rPr>
              <a:t>for Project  Leaders</a:t>
            </a:r>
            <a:r>
              <a:rPr lang="en-US" b="1" i="1" dirty="0" smtClean="0"/>
              <a:t>: </a:t>
            </a:r>
          </a:p>
          <a:p>
            <a:r>
              <a:rPr lang="en-US" dirty="0" smtClean="0"/>
              <a:t>Here</a:t>
            </a:r>
            <a:r>
              <a:rPr lang="en-US" baseline="0" dirty="0" smtClean="0"/>
              <a:t> are some examples of youth and family-friends ads that you should be looking for. </a:t>
            </a:r>
          </a:p>
          <a:p>
            <a:endParaRPr lang="en-US" baseline="0" dirty="0" smtClean="0"/>
          </a:p>
          <a:p>
            <a:r>
              <a:rPr lang="en-US" baseline="0" dirty="0" smtClean="0"/>
              <a:t>The photo on the left shows an ad for Pepsi, a soda beverage. Other ads that appeal to youth </a:t>
            </a:r>
            <a:r>
              <a:rPr lang="en-US" baseline="0" dirty="0" smtClean="0"/>
              <a:t>that you </a:t>
            </a:r>
            <a:r>
              <a:rPr lang="en-US" baseline="0" dirty="0" smtClean="0"/>
              <a:t>might see outside the store are </a:t>
            </a:r>
            <a:r>
              <a:rPr lang="en-US" baseline="0" dirty="0" err="1" smtClean="0"/>
              <a:t>icee</a:t>
            </a:r>
            <a:r>
              <a:rPr lang="en-US" baseline="0" dirty="0" smtClean="0"/>
              <a:t> drinks (like </a:t>
            </a:r>
            <a:r>
              <a:rPr lang="en-US" baseline="0" dirty="0" err="1" smtClean="0"/>
              <a:t>Slurpees</a:t>
            </a:r>
            <a:r>
              <a:rPr lang="en-US" baseline="0" dirty="0" smtClean="0"/>
              <a:t>), energy drinks (like Five-hour Energy), ads with sports teams such as the Mariners and Seahawks, and candy or ice cream.</a:t>
            </a:r>
          </a:p>
          <a:p>
            <a:endParaRPr lang="en-US" baseline="0" dirty="0" smtClean="0"/>
          </a:p>
          <a:p>
            <a:r>
              <a:rPr lang="en-US" baseline="0" dirty="0" smtClean="0"/>
              <a:t>The photo on the right is an example of a “family-friendly” </a:t>
            </a:r>
            <a:r>
              <a:rPr lang="en-US" baseline="0" dirty="0" err="1" smtClean="0"/>
              <a:t>ad.</a:t>
            </a:r>
            <a:r>
              <a:rPr lang="en-US" baseline="0" dirty="0" smtClean="0"/>
              <a:t> This is a Let’s Draw the Line window cling which you could see inside or outside the store. Other examples of family-friendly ads include signs that warn of the consequences of illegally purchasing alcohol and tobacco, signs from the Liquor Control Board Responsible Vendor program.</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22098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8305800" y="6356350"/>
            <a:ext cx="381000" cy="365125"/>
          </a:xfrm>
        </p:spPr>
        <p:txBody>
          <a:bodyPr/>
          <a:lstStyle>
            <a:lvl1pPr>
              <a:defRPr>
                <a:solidFill>
                  <a:srgbClr val="333366"/>
                </a:solidFill>
              </a:defRPr>
            </a:lvl1pPr>
          </a:lstStyle>
          <a:p>
            <a:pPr>
              <a:defRPr/>
            </a:pPr>
            <a:fld id="{F8246B4A-9863-484E-9380-BF5B8186B319}" type="slidenum">
              <a:rPr lang="en-US"/>
              <a:pPr>
                <a:defRPr/>
              </a:pPr>
              <a:t>‹#›</a:t>
            </a:fld>
            <a:endParaRPr lang="en-US" dirty="0"/>
          </a:p>
        </p:txBody>
      </p:sp>
    </p:spTree>
    <p:extLst>
      <p:ext uri="{BB962C8B-B14F-4D97-AF65-F5344CB8AC3E}">
        <p14:creationId xmlns:p14="http://schemas.microsoft.com/office/powerpoint/2010/main" val="290256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6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393E875-1582-4931-8B6A-D5E84138656F}" type="slidenum">
              <a:rPr lang="en-US"/>
              <a:pPr>
                <a:defRPr/>
              </a:pPr>
              <a:t>‹#›</a:t>
            </a:fld>
            <a:endParaRPr lang="en-US"/>
          </a:p>
        </p:txBody>
      </p:sp>
    </p:spTree>
    <p:extLst>
      <p:ext uri="{BB962C8B-B14F-4D97-AF65-F5344CB8AC3E}">
        <p14:creationId xmlns:p14="http://schemas.microsoft.com/office/powerpoint/2010/main" val="21103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33336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0A2CE89-67B2-45C3-91BF-ECD97B4288A7}" type="slidenum">
              <a:rPr lang="en-US"/>
              <a:pPr>
                <a:defRPr/>
              </a:pPr>
              <a:t>‹#›</a:t>
            </a:fld>
            <a:endParaRPr lang="en-US"/>
          </a:p>
        </p:txBody>
      </p:sp>
    </p:spTree>
    <p:extLst>
      <p:ext uri="{BB962C8B-B14F-4D97-AF65-F5344CB8AC3E}">
        <p14:creationId xmlns:p14="http://schemas.microsoft.com/office/powerpoint/2010/main" val="59914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lvl1pPr algn="ctr" defTabSz="457200" rtl="0" eaLnBrk="1" latinLnBrk="0" hangingPunct="1">
              <a:spcBef>
                <a:spcPct val="0"/>
              </a:spcBef>
              <a:buNone/>
              <a:defRPr lang="en-US" sz="44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98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FE3F4B3-6158-4D71-AC37-C9C037911257}" type="slidenum">
              <a:rPr lang="en-US"/>
              <a:pPr>
                <a:defRPr/>
              </a:pPr>
              <a:t>‹#›</a:t>
            </a:fld>
            <a:endParaRPr lang="en-US"/>
          </a:p>
        </p:txBody>
      </p:sp>
    </p:spTree>
    <p:extLst>
      <p:ext uri="{BB962C8B-B14F-4D97-AF65-F5344CB8AC3E}">
        <p14:creationId xmlns:p14="http://schemas.microsoft.com/office/powerpoint/2010/main" val="17355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674E290-F352-46CC-9DC7-F317A725900F}" type="slidenum">
              <a:rPr lang="en-US"/>
              <a:pPr>
                <a:defRPr/>
              </a:pPr>
              <a:t>‹#›</a:t>
            </a:fld>
            <a:endParaRPr lang="en-US"/>
          </a:p>
        </p:txBody>
      </p:sp>
    </p:spTree>
    <p:extLst>
      <p:ext uri="{BB962C8B-B14F-4D97-AF65-F5344CB8AC3E}">
        <p14:creationId xmlns:p14="http://schemas.microsoft.com/office/powerpoint/2010/main" val="254835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1CBBE2EB-C08C-4550-B150-9AE7FF313AE9}" type="slidenum">
              <a:rPr lang="en-US"/>
              <a:pPr>
                <a:defRPr/>
              </a:pPr>
              <a:t>‹#›</a:t>
            </a:fld>
            <a:endParaRPr lang="en-US"/>
          </a:p>
        </p:txBody>
      </p:sp>
    </p:spTree>
    <p:extLst>
      <p:ext uri="{BB962C8B-B14F-4D97-AF65-F5344CB8AC3E}">
        <p14:creationId xmlns:p14="http://schemas.microsoft.com/office/powerpoint/2010/main" val="198471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697DDEF-E0F0-4FF6-A6A9-D436E1B1A150}" type="slidenum">
              <a:rPr lang="en-US"/>
              <a:pPr>
                <a:defRPr/>
              </a:pPr>
              <a:t>‹#›</a:t>
            </a:fld>
            <a:endParaRPr lang="en-US"/>
          </a:p>
        </p:txBody>
      </p:sp>
    </p:spTree>
    <p:extLst>
      <p:ext uri="{BB962C8B-B14F-4D97-AF65-F5344CB8AC3E}">
        <p14:creationId xmlns:p14="http://schemas.microsoft.com/office/powerpoint/2010/main" val="228894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932F860-6507-4E34-B46B-51E920C65714}" type="slidenum">
              <a:rPr lang="en-US"/>
              <a:pPr>
                <a:defRPr/>
              </a:pPr>
              <a:t>‹#›</a:t>
            </a:fld>
            <a:endParaRPr lang="en-US"/>
          </a:p>
        </p:txBody>
      </p:sp>
    </p:spTree>
    <p:extLst>
      <p:ext uri="{BB962C8B-B14F-4D97-AF65-F5344CB8AC3E}">
        <p14:creationId xmlns:p14="http://schemas.microsoft.com/office/powerpoint/2010/main" val="371177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rgbClr val="33336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2EC586C-4086-4D8A-835D-07CDBB7F3E29}" type="slidenum">
              <a:rPr lang="en-US"/>
              <a:pPr>
                <a:defRPr/>
              </a:pPr>
              <a:t>‹#›</a:t>
            </a:fld>
            <a:endParaRPr lang="en-US"/>
          </a:p>
        </p:txBody>
      </p:sp>
    </p:spTree>
    <p:extLst>
      <p:ext uri="{BB962C8B-B14F-4D97-AF65-F5344CB8AC3E}">
        <p14:creationId xmlns:p14="http://schemas.microsoft.com/office/powerpoint/2010/main" val="49893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E0DDA44-D2E8-42C8-A842-B7E76B85D7FB}" type="slidenum">
              <a:rPr lang="en-US"/>
              <a:pPr>
                <a:defRPr/>
              </a:pPr>
              <a:t>‹#›</a:t>
            </a:fld>
            <a:endParaRPr lang="en-US"/>
          </a:p>
        </p:txBody>
      </p:sp>
    </p:spTree>
    <p:extLst>
      <p:ext uri="{BB962C8B-B14F-4D97-AF65-F5344CB8AC3E}">
        <p14:creationId xmlns:p14="http://schemas.microsoft.com/office/powerpoint/2010/main" val="361384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Picture1.jpg"/>
          <p:cNvPicPr>
            <a:picLocks noChangeAspect="1"/>
          </p:cNvPicPr>
          <p:nvPr userDrawn="1"/>
        </p:nvPicPr>
        <p:blipFill>
          <a:blip r:embed="rId13" cstate="print"/>
          <a:stretch>
            <a:fillRect/>
          </a:stretch>
        </p:blipFill>
        <p:spPr>
          <a:xfrm>
            <a:off x="0" y="0"/>
            <a:ext cx="1447800" cy="6858000"/>
          </a:xfrm>
          <a:prstGeom prst="rect">
            <a:avLst/>
          </a:prstGeom>
          <a:ln>
            <a:noFill/>
          </a:ln>
          <a:effectLst>
            <a:outerShdw blurRad="190500" algn="tl" rotWithShape="0">
              <a:srgbClr val="000000">
                <a:alpha val="70000"/>
              </a:srgbClr>
            </a:outerShdw>
          </a:effec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828613-070E-4C57-8CD1-409C45D8FFDC}" type="slidenum">
              <a:rPr lang="en-US"/>
              <a:pPr>
                <a:defRPr/>
              </a:pPr>
              <a:t>‹#›</a:t>
            </a:fld>
            <a:endParaRPr lang="en-US"/>
          </a:p>
        </p:txBody>
      </p:sp>
      <p:sp>
        <p:nvSpPr>
          <p:cNvPr id="1030" name="TextBox 7"/>
          <p:cNvSpPr txBox="1">
            <a:spLocks noChangeArrowheads="1"/>
          </p:cNvSpPr>
          <p:nvPr userDrawn="1"/>
        </p:nvSpPr>
        <p:spPr bwMode="auto">
          <a:xfrm>
            <a:off x="1447800" y="6248400"/>
            <a:ext cx="7696200" cy="609600"/>
          </a:xfrm>
          <a:prstGeom prst="rect">
            <a:avLst/>
          </a:prstGeom>
          <a:solidFill>
            <a:srgbClr val="666699">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z="900" smtClean="0">
              <a:latin typeface="Calibri" pitchFamily="34" charset="0"/>
            </a:endParaRPr>
          </a:p>
          <a:p>
            <a:pPr eaLnBrk="1" hangingPunct="1">
              <a:defRPr/>
            </a:pPr>
            <a:r>
              <a:rPr lang="en-US" sz="1000" b="1" smtClean="0">
                <a:solidFill>
                  <a:srgbClr val="333366"/>
                </a:solidFill>
                <a:latin typeface="Calibri" pitchFamily="34" charset="0"/>
              </a:rPr>
              <a:t>     Washington State Department of Social &amp; Health Services</a:t>
            </a:r>
          </a:p>
        </p:txBody>
      </p:sp>
      <p:pic>
        <p:nvPicPr>
          <p:cNvPr id="1031" name="Picture 8" descr="DSHSlogopeople(w).eps"/>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3400" y="48768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userDrawn="1"/>
        </p:nvSpPr>
        <p:spPr bwMode="auto">
          <a:xfrm>
            <a:off x="0" y="5565775"/>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sz="2800" smtClean="0">
                <a:solidFill>
                  <a:srgbClr val="7A3300"/>
                </a:solidFill>
                <a:latin typeface="Cambria" pitchFamily="18" charset="0"/>
              </a:rPr>
              <a:t>One</a:t>
            </a:r>
          </a:p>
          <a:p>
            <a:pPr algn="r" eaLnBrk="1" hangingPunct="1">
              <a:defRPr/>
            </a:pPr>
            <a:r>
              <a:rPr lang="en-US" sz="1000" smtClean="0">
                <a:solidFill>
                  <a:srgbClr val="7A3300"/>
                </a:solidFill>
                <a:latin typeface="Cambria" pitchFamily="18" charset="0"/>
              </a:rPr>
              <a:t>Department</a:t>
            </a:r>
          </a:p>
          <a:p>
            <a:pPr algn="r" eaLnBrk="1" hangingPunct="1">
              <a:defRPr/>
            </a:pPr>
            <a:r>
              <a:rPr lang="en-US" sz="1000" smtClean="0">
                <a:solidFill>
                  <a:srgbClr val="7A3300"/>
                </a:solidFill>
                <a:latin typeface="Cambria" pitchFamily="18" charset="0"/>
              </a:rPr>
              <a:t>Vision</a:t>
            </a:r>
          </a:p>
          <a:p>
            <a:pPr algn="r" eaLnBrk="1" hangingPunct="1">
              <a:defRPr/>
            </a:pPr>
            <a:r>
              <a:rPr lang="en-US" sz="1000" smtClean="0">
                <a:solidFill>
                  <a:srgbClr val="7A3300"/>
                </a:solidFill>
                <a:latin typeface="Cambria" pitchFamily="18" charset="0"/>
              </a:rPr>
              <a:t>Mission</a:t>
            </a:r>
          </a:p>
          <a:p>
            <a:pPr algn="r" eaLnBrk="1" hangingPunct="1">
              <a:defRPr/>
            </a:pPr>
            <a:r>
              <a:rPr lang="en-US" sz="1000" smtClean="0">
                <a:solidFill>
                  <a:srgbClr val="7A3300"/>
                </a:solidFill>
                <a:latin typeface="Cambria" pitchFamily="18" charset="0"/>
              </a:rPr>
              <a:t>Core set of Values</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dt="0"/>
  <p:txStyles>
    <p:titleStyle>
      <a:lvl1pPr algn="ctr" rtl="0" eaLnBrk="0" fontAlgn="base" hangingPunct="0">
        <a:spcBef>
          <a:spcPct val="0"/>
        </a:spcBef>
        <a:spcAft>
          <a:spcPct val="0"/>
        </a:spcAft>
        <a:defRPr sz="4000" b="1" kern="1200">
          <a:solidFill>
            <a:srgbClr val="333366"/>
          </a:solidFill>
          <a:latin typeface="+mj-lt"/>
          <a:ea typeface="+mj-ea"/>
          <a:cs typeface="+mj-cs"/>
        </a:defRPr>
      </a:lvl1pPr>
      <a:lvl2pPr algn="ctr" rtl="0" eaLnBrk="0" fontAlgn="base" hangingPunct="0">
        <a:spcBef>
          <a:spcPct val="0"/>
        </a:spcBef>
        <a:spcAft>
          <a:spcPct val="0"/>
        </a:spcAft>
        <a:defRPr sz="4000" b="1">
          <a:solidFill>
            <a:srgbClr val="333366"/>
          </a:solidFill>
          <a:latin typeface="Calibri" pitchFamily="34" charset="0"/>
        </a:defRPr>
      </a:lvl2pPr>
      <a:lvl3pPr algn="ctr" rtl="0" eaLnBrk="0" fontAlgn="base" hangingPunct="0">
        <a:spcBef>
          <a:spcPct val="0"/>
        </a:spcBef>
        <a:spcAft>
          <a:spcPct val="0"/>
        </a:spcAft>
        <a:defRPr sz="4000" b="1">
          <a:solidFill>
            <a:srgbClr val="333366"/>
          </a:solidFill>
          <a:latin typeface="Calibri" pitchFamily="34" charset="0"/>
        </a:defRPr>
      </a:lvl3pPr>
      <a:lvl4pPr algn="ctr" rtl="0" eaLnBrk="0" fontAlgn="base" hangingPunct="0">
        <a:spcBef>
          <a:spcPct val="0"/>
        </a:spcBef>
        <a:spcAft>
          <a:spcPct val="0"/>
        </a:spcAft>
        <a:defRPr sz="4000" b="1">
          <a:solidFill>
            <a:srgbClr val="333366"/>
          </a:solidFill>
          <a:latin typeface="Calibri" pitchFamily="34" charset="0"/>
        </a:defRPr>
      </a:lvl4pPr>
      <a:lvl5pPr algn="ctr" rtl="0" eaLnBrk="0" fontAlgn="base" hangingPunct="0">
        <a:spcBef>
          <a:spcPct val="0"/>
        </a:spcBef>
        <a:spcAft>
          <a:spcPct val="0"/>
        </a:spcAft>
        <a:defRPr sz="4000" b="1">
          <a:solidFill>
            <a:srgbClr val="333366"/>
          </a:solidFill>
          <a:latin typeface="Calibri" pitchFamily="34" charset="0"/>
        </a:defRPr>
      </a:lvl5pPr>
      <a:lvl6pPr marL="457200" algn="ctr" rtl="0" fontAlgn="base">
        <a:spcBef>
          <a:spcPct val="0"/>
        </a:spcBef>
        <a:spcAft>
          <a:spcPct val="0"/>
        </a:spcAft>
        <a:defRPr sz="4400">
          <a:solidFill>
            <a:srgbClr val="333366"/>
          </a:solidFill>
          <a:latin typeface="Calibri" pitchFamily="34" charset="0"/>
        </a:defRPr>
      </a:lvl6pPr>
      <a:lvl7pPr marL="914400" algn="ctr" rtl="0" fontAlgn="base">
        <a:spcBef>
          <a:spcPct val="0"/>
        </a:spcBef>
        <a:spcAft>
          <a:spcPct val="0"/>
        </a:spcAft>
        <a:defRPr sz="4400">
          <a:solidFill>
            <a:srgbClr val="333366"/>
          </a:solidFill>
          <a:latin typeface="Calibri" pitchFamily="34" charset="0"/>
        </a:defRPr>
      </a:lvl7pPr>
      <a:lvl8pPr marL="1371600" algn="ctr" rtl="0" fontAlgn="base">
        <a:spcBef>
          <a:spcPct val="0"/>
        </a:spcBef>
        <a:spcAft>
          <a:spcPct val="0"/>
        </a:spcAft>
        <a:defRPr sz="4400">
          <a:solidFill>
            <a:srgbClr val="333366"/>
          </a:solidFill>
          <a:latin typeface="Calibri" pitchFamily="34" charset="0"/>
        </a:defRPr>
      </a:lvl8pPr>
      <a:lvl9pPr marL="1828800" algn="ctr" rtl="0" fontAlgn="base">
        <a:spcBef>
          <a:spcPct val="0"/>
        </a:spcBef>
        <a:spcAft>
          <a:spcPct val="0"/>
        </a:spcAft>
        <a:defRPr sz="4400">
          <a:solidFill>
            <a:srgbClr val="333366"/>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dtl2013@dsh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acebook.com/letsdrawtheline/photo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iq.wa.gov/licensing/responsible-vendor-program" TargetMode="External"/><Relationship Id="rId2" Type="http://schemas.openxmlformats.org/officeDocument/2006/relationships/hyperlink" Target="http://www.starttalkingnow.org/our-efforts/free-materialsresources/lets-draw-line-between-youth-and-alcoho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lcoholjustice.org/" TargetMode="External"/><Relationship Id="rId2" Type="http://schemas.openxmlformats.org/officeDocument/2006/relationships/hyperlink" Target="http://www.camy.org/" TargetMode="External"/><Relationship Id="rId1" Type="http://schemas.openxmlformats.org/officeDocument/2006/relationships/slideLayout" Target="../slideLayouts/slideLayout2.xml"/><Relationship Id="rId4" Type="http://schemas.openxmlformats.org/officeDocument/2006/relationships/hyperlink" Target="http://www.countertobacco.org/"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LDTL2013@dshs.wa.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Andrea.valdez@doh.w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152400"/>
            <a:ext cx="7620000" cy="2819400"/>
          </a:xfrm>
        </p:spPr>
        <p:txBody>
          <a:bodyPr/>
          <a:lstStyle/>
          <a:p>
            <a:pPr>
              <a:defRPr/>
            </a:pPr>
            <a:r>
              <a:rPr u="sng" dirty="0" smtClean="0"/>
              <a:t>Conducting CANS</a:t>
            </a:r>
            <a:br>
              <a:rPr u="sng" dirty="0" smtClean="0"/>
            </a:br>
            <a:r>
              <a:rPr u="sng" dirty="0" smtClean="0"/>
              <a:t>for</a:t>
            </a:r>
            <a:br>
              <a:rPr u="sng" dirty="0" smtClean="0"/>
            </a:br>
            <a:r>
              <a:rPr lang="en-US" u="sng" dirty="0" smtClean="0"/>
              <a:t>Let’s Draw the Line</a:t>
            </a:r>
            <a:br>
              <a:rPr lang="en-US" u="sng" dirty="0" smtClean="0"/>
            </a:br>
            <a:r>
              <a:rPr lang="en-US" u="sng" dirty="0"/>
              <a:t/>
            </a:r>
            <a:br>
              <a:rPr lang="en-US" u="sng" dirty="0"/>
            </a:br>
            <a:endParaRPr sz="2000" b="0" i="1" dirty="0" smtClean="0">
              <a:solidFill>
                <a:schemeClr val="accent4">
                  <a:lumMod val="75000"/>
                </a:schemeClr>
              </a:solidFill>
              <a:latin typeface="Arial Black" pitchFamily="34" charset="0"/>
            </a:endParaRPr>
          </a:p>
        </p:txBody>
      </p:sp>
      <p:sp>
        <p:nvSpPr>
          <p:cNvPr id="3" name="TextBox 2"/>
          <p:cNvSpPr txBox="1"/>
          <p:nvPr/>
        </p:nvSpPr>
        <p:spPr>
          <a:xfrm>
            <a:off x="5299834" y="3124200"/>
            <a:ext cx="3429000" cy="461665"/>
          </a:xfrm>
          <a:prstGeom prst="rect">
            <a:avLst/>
          </a:prstGeom>
          <a:noFill/>
        </p:spPr>
        <p:txBody>
          <a:bodyPr wrap="square" rtlCol="0">
            <a:spAutoFit/>
          </a:bodyPr>
          <a:lstStyle/>
          <a:p>
            <a:pPr algn="r"/>
            <a:r>
              <a:rPr lang="en-US" sz="2400" dirty="0">
                <a:solidFill>
                  <a:srgbClr val="333366"/>
                </a:solidFill>
                <a:latin typeface="+mn-lt"/>
              </a:rPr>
              <a:t>Updated March 1, </a:t>
            </a:r>
            <a:r>
              <a:rPr lang="en-US" sz="2400" dirty="0" smtClean="0">
                <a:solidFill>
                  <a:srgbClr val="333366"/>
                </a:solidFill>
                <a:latin typeface="+mn-lt"/>
              </a:rPr>
              <a:t>2013</a:t>
            </a:r>
            <a:endParaRPr lang="en-US" sz="2400" dirty="0">
              <a:solidFill>
                <a:srgbClr val="333366"/>
              </a:solidFill>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142043"/>
            <a:ext cx="1684268" cy="175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585865"/>
            <a:ext cx="3697504" cy="203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8960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p:cNvSpPr>
            <a:spLocks noGrp="1"/>
          </p:cNvSpPr>
          <p:nvPr>
            <p:ph type="title"/>
          </p:nvPr>
        </p:nvSpPr>
        <p:spPr>
          <a:xfrm>
            <a:off x="1792288" y="4495800"/>
            <a:ext cx="5486400" cy="871538"/>
          </a:xfrm>
        </p:spPr>
        <p:txBody>
          <a:bodyPr anchor="t"/>
          <a:lstStyle/>
          <a:p>
            <a:r>
              <a:rPr lang="en-US" smtClean="0"/>
              <a:t>The second part of Section B looks at advertising </a:t>
            </a:r>
            <a:r>
              <a:rPr lang="en-US" u="sng" smtClean="0"/>
              <a:t>outside</a:t>
            </a:r>
            <a:r>
              <a:rPr lang="en-US" smtClean="0"/>
              <a:t> the store:</a:t>
            </a:r>
          </a:p>
        </p:txBody>
      </p:sp>
      <p:sp>
        <p:nvSpPr>
          <p:cNvPr id="12291" name="Text Placeholder 16"/>
          <p:cNvSpPr>
            <a:spLocks noGrp="1"/>
          </p:cNvSpPr>
          <p:nvPr>
            <p:ph type="body" sz="half" idx="2"/>
          </p:nvPr>
        </p:nvSpPr>
        <p:spPr/>
        <p:txBody>
          <a:bodyPr/>
          <a:lstStyle/>
          <a:p>
            <a:r>
              <a:rPr lang="en-US" smtClean="0"/>
              <a:t>Does the store have alcohol and tobacco ads outside the store? Or ads inside the store that face outside? If yes… How many?  What kinds?</a:t>
            </a:r>
          </a:p>
        </p:txBody>
      </p:sp>
      <p:pic>
        <p:nvPicPr>
          <p:cNvPr id="1229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19200"/>
            <a:ext cx="7391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Advertising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52C853-DEBA-4946-98E5-C2D8383A9639}" type="slidenum">
              <a:rPr lang="en-US" smtClean="0"/>
              <a:pPr>
                <a:defRPr/>
              </a:pPr>
              <a:t>11</a:t>
            </a:fld>
            <a:endParaRPr lang="en-US"/>
          </a:p>
        </p:txBody>
      </p:sp>
      <p:pic>
        <p:nvPicPr>
          <p:cNvPr id="13315" name="Picture 2" descr="http://whyquit.com/Youth/POS/store6.jpg"/>
          <p:cNvPicPr>
            <a:picLocks noChangeAspect="1" noChangeArrowheads="1"/>
          </p:cNvPicPr>
          <p:nvPr/>
        </p:nvPicPr>
        <p:blipFill>
          <a:blip r:embed="rId3" cstate="print">
            <a:extLst>
              <a:ext uri="{28A0092B-C50C-407E-A947-70E740481C1C}">
                <a14:useLocalDpi xmlns:a14="http://schemas.microsoft.com/office/drawing/2010/main" val="0"/>
              </a:ext>
            </a:extLst>
          </a:blip>
          <a:srcRect r="17075"/>
          <a:stretch>
            <a:fillRect/>
          </a:stretch>
        </p:blipFill>
        <p:spPr bwMode="auto">
          <a:xfrm>
            <a:off x="1600200" y="1828800"/>
            <a:ext cx="39973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728788"/>
            <a:ext cx="2514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267200"/>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9"/>
          <p:cNvSpPr txBox="1">
            <a:spLocks noChangeArrowheads="1"/>
          </p:cNvSpPr>
          <p:nvPr/>
        </p:nvSpPr>
        <p:spPr bwMode="auto">
          <a:xfrm>
            <a:off x="5715000" y="34290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11271" name="TextBox 10"/>
          <p:cNvSpPr txBox="1">
            <a:spLocks noChangeArrowheads="1"/>
          </p:cNvSpPr>
          <p:nvPr/>
        </p:nvSpPr>
        <p:spPr bwMode="auto">
          <a:xfrm>
            <a:off x="5715000" y="58674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11272" name="TextBox 11"/>
          <p:cNvSpPr txBox="1">
            <a:spLocks noChangeArrowheads="1"/>
          </p:cNvSpPr>
          <p:nvPr/>
        </p:nvSpPr>
        <p:spPr bwMode="auto">
          <a:xfrm>
            <a:off x="1600200" y="5943600"/>
            <a:ext cx="3657600" cy="246063"/>
          </a:xfrm>
          <a:prstGeom prst="rect">
            <a:avLst/>
          </a:prstGeom>
          <a:noFill/>
          <a:ln w="9525">
            <a:noFill/>
            <a:miter lim="800000"/>
            <a:headEnd/>
            <a:tailEnd/>
          </a:ln>
        </p:spPr>
        <p:txBody>
          <a:bodyPr>
            <a:spAutoFit/>
          </a:bodyPr>
          <a:lstStyle/>
          <a:p>
            <a:pPr>
              <a:defRPr/>
            </a:pPr>
            <a:r>
              <a:rPr lang="en-US" sz="1000" dirty="0">
                <a:latin typeface="+mn-lt"/>
              </a:rPr>
              <a:t>Whyquit.com</a:t>
            </a: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Outside the Store</a:t>
            </a:r>
          </a:p>
        </p:txBody>
      </p:sp>
      <p:sp>
        <p:nvSpPr>
          <p:cNvPr id="10" name="TextBox 9"/>
          <p:cNvSpPr txBox="1"/>
          <p:nvPr/>
        </p:nvSpPr>
        <p:spPr>
          <a:xfrm>
            <a:off x="1600200" y="1447800"/>
            <a:ext cx="3962400" cy="381000"/>
          </a:xfrm>
          <a:prstGeom prst="rect">
            <a:avLst/>
          </a:prstGeom>
          <a:noFill/>
        </p:spPr>
        <p:txBody>
          <a:bodyPr>
            <a:spAutoFit/>
          </a:bodyPr>
          <a:lstStyle/>
          <a:p>
            <a:pPr algn="ctr">
              <a:defRPr/>
            </a:pPr>
            <a:r>
              <a:rPr lang="en-US" dirty="0">
                <a:latin typeface="+mn-lt"/>
              </a:rPr>
              <a:t>Ads inside the store facing out</a:t>
            </a:r>
          </a:p>
        </p:txBody>
      </p:sp>
      <p:sp>
        <p:nvSpPr>
          <p:cNvPr id="11" name="TextBox 10"/>
          <p:cNvSpPr txBox="1"/>
          <p:nvPr/>
        </p:nvSpPr>
        <p:spPr>
          <a:xfrm>
            <a:off x="5715000" y="1371600"/>
            <a:ext cx="2971800" cy="369888"/>
          </a:xfrm>
          <a:prstGeom prst="rect">
            <a:avLst/>
          </a:prstGeom>
          <a:noFill/>
        </p:spPr>
        <p:txBody>
          <a:bodyPr>
            <a:spAutoFit/>
          </a:bodyPr>
          <a:lstStyle/>
          <a:p>
            <a:pPr algn="ctr">
              <a:defRPr/>
            </a:pPr>
            <a:r>
              <a:rPr lang="en-US" dirty="0">
                <a:latin typeface="+mn-lt"/>
              </a:rPr>
              <a:t>Neon signs</a:t>
            </a:r>
          </a:p>
        </p:txBody>
      </p:sp>
      <p:sp>
        <p:nvSpPr>
          <p:cNvPr id="13" name="TextBox 12"/>
          <p:cNvSpPr txBox="1"/>
          <p:nvPr/>
        </p:nvSpPr>
        <p:spPr>
          <a:xfrm>
            <a:off x="5715000" y="3886200"/>
            <a:ext cx="2133600" cy="369888"/>
          </a:xfrm>
          <a:prstGeom prst="rect">
            <a:avLst/>
          </a:prstGeom>
          <a:noFill/>
        </p:spPr>
        <p:txBody>
          <a:bodyPr>
            <a:spAutoFit/>
          </a:bodyPr>
          <a:lstStyle/>
          <a:p>
            <a:pPr algn="ctr">
              <a:defRPr/>
            </a:pPr>
            <a:r>
              <a:rPr lang="en-US" dirty="0">
                <a:latin typeface="+mn-lt"/>
              </a:rPr>
              <a:t>Ads above gas pump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title"/>
          </p:nvPr>
        </p:nvSpPr>
        <p:spPr>
          <a:xfrm>
            <a:off x="1792288" y="5518150"/>
            <a:ext cx="5486400" cy="654050"/>
          </a:xfrm>
        </p:spPr>
        <p:txBody>
          <a:bodyPr anchor="t"/>
          <a:lstStyle/>
          <a:p>
            <a:r>
              <a:rPr lang="en-US" smtClean="0"/>
              <a:t>The third part of Section B looks at advertising </a:t>
            </a:r>
            <a:r>
              <a:rPr lang="en-US" u="sng" smtClean="0"/>
              <a:t>inside</a:t>
            </a:r>
            <a:r>
              <a:rPr lang="en-US" smtClean="0"/>
              <a:t> the store.</a:t>
            </a:r>
          </a:p>
        </p:txBody>
      </p:sp>
      <p:pic>
        <p:nvPicPr>
          <p:cNvPr id="1433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50" y="1109663"/>
            <a:ext cx="53482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286000"/>
            <a:ext cx="53435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Advertising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r>
              <a:rPr smtClean="0"/>
              <a:t>Section B: Advertising (cont.)</a:t>
            </a:r>
          </a:p>
        </p:txBody>
      </p:sp>
      <p:sp>
        <p:nvSpPr>
          <p:cNvPr id="7" name="Content Placeholder 6"/>
          <p:cNvSpPr>
            <a:spLocks noGrp="1"/>
          </p:cNvSpPr>
          <p:nvPr>
            <p:ph idx="1"/>
          </p:nvPr>
        </p:nvSpPr>
        <p:spPr/>
        <p:txBody>
          <a:bodyPr>
            <a:normAutofit fontScale="77500" lnSpcReduction="20000"/>
          </a:bodyPr>
          <a:lstStyle/>
          <a:p>
            <a:pPr>
              <a:defRPr/>
            </a:pPr>
            <a:r>
              <a:rPr lang="en-US" dirty="0" smtClean="0"/>
              <a:t>What kinds of advertising promotions do you notice? (Giant foot balls, beach umbrellas? </a:t>
            </a:r>
            <a:r>
              <a:rPr lang="en-US" dirty="0" smtClean="0"/>
              <a:t/>
            </a:r>
            <a:br>
              <a:rPr lang="en-US" dirty="0" smtClean="0"/>
            </a:br>
            <a:r>
              <a:rPr lang="en-US" dirty="0" smtClean="0"/>
              <a:t>Foot </a:t>
            </a:r>
            <a:r>
              <a:rPr lang="en-US" dirty="0" smtClean="0"/>
              <a:t>print or sticker ads on floor?  </a:t>
            </a:r>
            <a:r>
              <a:rPr lang="en-US" dirty="0" smtClean="0"/>
              <a:t>Other </a:t>
            </a:r>
            <a:r>
              <a:rPr lang="en-US" dirty="0" smtClean="0"/>
              <a:t>decoration type ads?)</a:t>
            </a:r>
          </a:p>
          <a:p>
            <a:pPr>
              <a:defRPr/>
            </a:pPr>
            <a:endParaRPr lang="en-US" dirty="0" smtClean="0"/>
          </a:p>
          <a:p>
            <a:pPr>
              <a:defRPr/>
            </a:pPr>
            <a:r>
              <a:rPr lang="en-US" dirty="0" smtClean="0"/>
              <a:t>How are the products placed? </a:t>
            </a:r>
            <a:r>
              <a:rPr lang="en-US" dirty="0" smtClean="0"/>
              <a:t/>
            </a:r>
            <a:br>
              <a:rPr lang="en-US" dirty="0" smtClean="0"/>
            </a:br>
            <a:r>
              <a:rPr lang="en-US" dirty="0" smtClean="0"/>
              <a:t>(</a:t>
            </a:r>
            <a:r>
              <a:rPr lang="en-US" dirty="0" smtClean="0"/>
              <a:t>Are products placed near candy or soda popular with youth? If so… how far?  Are there any beer walls or pyramids? Are displays near entrance?) </a:t>
            </a:r>
          </a:p>
          <a:p>
            <a:pPr>
              <a:defRPr/>
            </a:pPr>
            <a:endParaRPr lang="en-US" dirty="0" smtClean="0"/>
          </a:p>
          <a:p>
            <a:pPr>
              <a:defRPr/>
            </a:pPr>
            <a:r>
              <a:rPr lang="en-US" dirty="0" smtClean="0"/>
              <a:t>How </a:t>
            </a:r>
            <a:r>
              <a:rPr lang="en-US" dirty="0" smtClean="0"/>
              <a:t>much are products that are popular with teens?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A1E6144-F804-4DDE-BB08-236A292AF6C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2AE124A-9A92-47A4-AEB8-B836767821F7}" type="slidenum">
              <a:rPr lang="en-US" smtClean="0"/>
              <a:pPr>
                <a:defRPr/>
              </a:pPr>
              <a:t>14</a:t>
            </a:fld>
            <a:endParaRPr lang="en-US"/>
          </a:p>
        </p:txBody>
      </p:sp>
      <p:pic>
        <p:nvPicPr>
          <p:cNvPr id="15363" name="Picture 5" descr="https://lh3.googleusercontent.com/-rMzUAiYroIM/T53M5zw6DoI/AAAAAAAAHbA/cygznpLcWrk/s512/IMG_0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828800"/>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1676400" y="5791200"/>
            <a:ext cx="2895600" cy="246063"/>
          </a:xfrm>
          <a:prstGeom prst="rect">
            <a:avLst/>
          </a:prstGeom>
          <a:noFill/>
          <a:ln w="9525">
            <a:noFill/>
            <a:miter lim="800000"/>
            <a:headEnd/>
            <a:tailEnd/>
          </a:ln>
        </p:spPr>
        <p:txBody>
          <a:bodyPr>
            <a:spAutoFit/>
          </a:bodyPr>
          <a:lstStyle/>
          <a:p>
            <a:pPr>
              <a:defRPr/>
            </a:pPr>
            <a:r>
              <a:rPr lang="en-US" sz="1000" dirty="0">
                <a:latin typeface="+mn-lt"/>
              </a:rPr>
              <a:t>CANS Survey, 2012.</a:t>
            </a:r>
          </a:p>
        </p:txBody>
      </p:sp>
      <p:pic>
        <p:nvPicPr>
          <p:cNvPr id="1536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00200"/>
            <a:ext cx="31337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8"/>
          <p:cNvSpPr txBox="1">
            <a:spLocks noChangeArrowheads="1"/>
          </p:cNvSpPr>
          <p:nvPr/>
        </p:nvSpPr>
        <p:spPr bwMode="auto">
          <a:xfrm>
            <a:off x="5029200" y="57912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sp>
        <p:nvSpPr>
          <p:cNvPr id="15368" name="TextBox 6"/>
          <p:cNvSpPr txBox="1">
            <a:spLocks noChangeArrowheads="1"/>
          </p:cNvSpPr>
          <p:nvPr/>
        </p:nvSpPr>
        <p:spPr bwMode="auto">
          <a:xfrm>
            <a:off x="5029200" y="1219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Functional ads</a:t>
            </a:r>
          </a:p>
        </p:txBody>
      </p:sp>
      <p:sp>
        <p:nvSpPr>
          <p:cNvPr id="15369" name="TextBox 6"/>
          <p:cNvSpPr txBox="1">
            <a:spLocks noChangeArrowheads="1"/>
          </p:cNvSpPr>
          <p:nvPr/>
        </p:nvSpPr>
        <p:spPr bwMode="auto">
          <a:xfrm>
            <a:off x="1676400" y="14478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Floor decals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23A5150-A84E-4082-AFCF-AA9D9CA9A282}" type="slidenum">
              <a:rPr lang="en-US" smtClean="0"/>
              <a:pPr>
                <a:defRPr/>
              </a:pPr>
              <a:t>15</a:t>
            </a:fld>
            <a:endParaRPr lang="en-US"/>
          </a:p>
        </p:txBody>
      </p:sp>
      <p:sp>
        <p:nvSpPr>
          <p:cNvPr id="14340" name="TextBox 8"/>
          <p:cNvSpPr txBox="1">
            <a:spLocks noChangeArrowheads="1"/>
          </p:cNvSpPr>
          <p:nvPr/>
        </p:nvSpPr>
        <p:spPr bwMode="auto">
          <a:xfrm>
            <a:off x="2057400" y="5029200"/>
            <a:ext cx="2819400" cy="246063"/>
          </a:xfrm>
          <a:prstGeom prst="rect">
            <a:avLst/>
          </a:prstGeom>
          <a:noFill/>
          <a:ln w="9525">
            <a:noFill/>
            <a:miter lim="800000"/>
            <a:headEnd/>
            <a:tailEnd/>
          </a:ln>
        </p:spPr>
        <p:txBody>
          <a:bodyPr>
            <a:spAutoFit/>
          </a:bodyPr>
          <a:lstStyle/>
          <a:p>
            <a:pPr>
              <a:defRPr/>
            </a:pPr>
            <a:r>
              <a:rPr lang="en-US" sz="1000" dirty="0">
                <a:latin typeface="+mn-lt"/>
              </a:rPr>
              <a:t>Let’s Draw the Line, 2012</a:t>
            </a:r>
          </a:p>
        </p:txBody>
      </p:sp>
      <p:sp>
        <p:nvSpPr>
          <p:cNvPr id="14342" name="TextBox 10"/>
          <p:cNvSpPr txBox="1">
            <a:spLocks noChangeArrowheads="1"/>
          </p:cNvSpPr>
          <p:nvPr/>
        </p:nvSpPr>
        <p:spPr bwMode="auto">
          <a:xfrm>
            <a:off x="5867400" y="5105400"/>
            <a:ext cx="2667000" cy="246063"/>
          </a:xfrm>
          <a:prstGeom prst="rect">
            <a:avLst/>
          </a:prstGeom>
          <a:noFill/>
          <a:ln w="9525">
            <a:noFill/>
            <a:miter lim="800000"/>
            <a:headEnd/>
            <a:tailEnd/>
          </a:ln>
        </p:spPr>
        <p:txBody>
          <a:bodyPr>
            <a:spAutoFit/>
          </a:bodyPr>
          <a:lstStyle/>
          <a:p>
            <a:pPr>
              <a:defRPr/>
            </a:pPr>
            <a:r>
              <a:rPr lang="en-US" sz="1000" dirty="0" smtClean="0">
                <a:latin typeface="+mn-lt"/>
              </a:rPr>
              <a:t>Let’s Draw the Line, </a:t>
            </a:r>
            <a:r>
              <a:rPr lang="en-US" sz="1000" dirty="0">
                <a:latin typeface="+mn-lt"/>
              </a:rPr>
              <a:t>2012 </a:t>
            </a:r>
          </a:p>
        </p:txBody>
      </p:sp>
      <p:sp>
        <p:nvSpPr>
          <p:cNvPr id="7" name="TextBox 6"/>
          <p:cNvSpPr txBox="1">
            <a:spLocks noChangeArrowheads="1"/>
          </p:cNvSpPr>
          <p:nvPr/>
        </p:nvSpPr>
        <p:spPr bwMode="auto">
          <a:xfrm>
            <a:off x="2057400" y="1600200"/>
            <a:ext cx="2895600" cy="381000"/>
          </a:xfrm>
          <a:prstGeom prst="rect">
            <a:avLst/>
          </a:prstGeom>
          <a:noFill/>
          <a:ln w="9525">
            <a:noFill/>
            <a:miter lim="800000"/>
            <a:headEnd/>
            <a:tailEnd/>
          </a:ln>
        </p:spPr>
        <p:txBody>
          <a:bodyPr wrap="square">
            <a:spAutoFit/>
          </a:bodyPr>
          <a:lstStyle/>
          <a:p>
            <a:pPr algn="ctr">
              <a:defRPr/>
            </a:pPr>
            <a:r>
              <a:rPr lang="en-US" dirty="0">
                <a:latin typeface="+mn-lt"/>
              </a:rPr>
              <a:t>Ads near candy</a:t>
            </a:r>
          </a:p>
        </p:txBody>
      </p:sp>
      <p:sp>
        <p:nvSpPr>
          <p:cNvPr id="8" name="TextBox 6"/>
          <p:cNvSpPr txBox="1">
            <a:spLocks noChangeArrowheads="1"/>
          </p:cNvSpPr>
          <p:nvPr/>
        </p:nvSpPr>
        <p:spPr bwMode="auto">
          <a:xfrm>
            <a:off x="5562600" y="1600200"/>
            <a:ext cx="2438400" cy="646331"/>
          </a:xfrm>
          <a:prstGeom prst="rect">
            <a:avLst/>
          </a:prstGeom>
          <a:noFill/>
          <a:ln w="9525">
            <a:noFill/>
            <a:miter lim="800000"/>
            <a:headEnd/>
            <a:tailEnd/>
          </a:ln>
        </p:spPr>
        <p:txBody>
          <a:bodyPr wrap="square">
            <a:spAutoFit/>
          </a:bodyPr>
          <a:lstStyle/>
          <a:p>
            <a:pPr algn="ctr">
              <a:defRPr/>
            </a:pPr>
            <a:r>
              <a:rPr lang="en-US" dirty="0">
                <a:latin typeface="+mn-lt"/>
              </a:rPr>
              <a:t>Display </a:t>
            </a:r>
            <a:r>
              <a:rPr lang="en-US" dirty="0" smtClean="0">
                <a:latin typeface="+mn-lt"/>
              </a:rPr>
              <a:t>pyramid</a:t>
            </a:r>
            <a:br>
              <a:rPr lang="en-US" dirty="0" smtClean="0">
                <a:latin typeface="+mn-lt"/>
              </a:rPr>
            </a:br>
            <a:r>
              <a:rPr lang="en-US" dirty="0" smtClean="0">
                <a:latin typeface="+mn-lt"/>
              </a:rPr>
              <a:t>of liquor</a:t>
            </a:r>
            <a:endParaRPr lang="en-US" dirty="0">
              <a:latin typeface="+mn-lt"/>
            </a:endParaRP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pic>
        <p:nvPicPr>
          <p:cNvPr id="16393" name="Picture 10" descr="C:\Users\horodr\Pictures\tobacco &amp; candy.jpg"/>
          <p:cNvPicPr>
            <a:picLocks noChangeAspect="1" noChangeArrowheads="1"/>
          </p:cNvPicPr>
          <p:nvPr/>
        </p:nvPicPr>
        <p:blipFill>
          <a:blip r:embed="rId3" cstate="print">
            <a:extLst>
              <a:ext uri="{28A0092B-C50C-407E-A947-70E740481C1C}">
                <a14:useLocalDpi xmlns:a14="http://schemas.microsoft.com/office/drawing/2010/main" val="0"/>
              </a:ext>
            </a:extLst>
          </a:blip>
          <a:srcRect t="27560" r="5704"/>
          <a:stretch>
            <a:fillRect/>
          </a:stretch>
        </p:blipFill>
        <p:spPr bwMode="auto">
          <a:xfrm>
            <a:off x="2044700" y="2020888"/>
            <a:ext cx="2921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EV0303\AppData\Local\Microsoft\Windows\Temporary Internet Files\Content.Outlook\BCIBKT8H\pyramid of liquor (cropped) (2).jpg"/>
          <p:cNvPicPr>
            <a:picLocks noChangeAspect="1" noChangeArrowheads="1"/>
          </p:cNvPicPr>
          <p:nvPr/>
        </p:nvPicPr>
        <p:blipFill>
          <a:blip r:embed="rId4" cstate="print"/>
          <a:srcRect/>
          <a:stretch>
            <a:fillRect/>
          </a:stretch>
        </p:blipFill>
        <p:spPr bwMode="auto">
          <a:xfrm>
            <a:off x="5870942" y="2413722"/>
            <a:ext cx="1821716" cy="25980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49B88B2-1F4C-4589-B5B3-CEC157CF3155}" type="slidenum">
              <a:rPr lang="en-US" smtClean="0"/>
              <a:pPr>
                <a:defRPr/>
              </a:pPr>
              <a:t>16</a:t>
            </a:fld>
            <a:endParaRPr lang="en-US"/>
          </a:p>
        </p:txBody>
      </p:sp>
      <p:pic>
        <p:nvPicPr>
          <p:cNvPr id="17411" name="Picture 4" descr="http://www.cayugahealthnetwork.org/wp/wp-content/uploads/images/tobacco/tf-advertis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9050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2667000" y="5486400"/>
            <a:ext cx="4800600" cy="246063"/>
          </a:xfrm>
          <a:prstGeom prst="rect">
            <a:avLst/>
          </a:prstGeom>
          <a:noFill/>
          <a:ln w="9525">
            <a:noFill/>
            <a:miter lim="800000"/>
            <a:headEnd/>
            <a:tailEnd/>
          </a:ln>
        </p:spPr>
        <p:txBody>
          <a:bodyPr>
            <a:spAutoFit/>
          </a:bodyPr>
          <a:lstStyle/>
          <a:p>
            <a:pPr>
              <a:defRPr/>
            </a:pPr>
            <a:r>
              <a:rPr lang="en-US" sz="1000" dirty="0">
                <a:latin typeface="+mn-lt"/>
              </a:rPr>
              <a:t>Cayuga Community Health, 2012.</a:t>
            </a: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sp>
        <p:nvSpPr>
          <p:cNvPr id="8" name="TextBox 6"/>
          <p:cNvSpPr txBox="1">
            <a:spLocks noChangeArrowheads="1"/>
          </p:cNvSpPr>
          <p:nvPr/>
        </p:nvSpPr>
        <p:spPr bwMode="auto">
          <a:xfrm>
            <a:off x="2667000" y="1524000"/>
            <a:ext cx="4800600" cy="381000"/>
          </a:xfrm>
          <a:prstGeom prst="rect">
            <a:avLst/>
          </a:prstGeom>
          <a:noFill/>
          <a:ln w="9525">
            <a:noFill/>
            <a:miter lim="800000"/>
            <a:headEnd/>
            <a:tailEnd/>
          </a:ln>
        </p:spPr>
        <p:txBody>
          <a:bodyPr>
            <a:spAutoFit/>
          </a:bodyPr>
          <a:lstStyle/>
          <a:p>
            <a:pPr algn="ctr">
              <a:defRPr/>
            </a:pPr>
            <a:r>
              <a:rPr lang="en-US" dirty="0">
                <a:latin typeface="+mn-lt"/>
              </a:rPr>
              <a:t>Power walls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1792288" y="3276600"/>
            <a:ext cx="5486400" cy="838200"/>
          </a:xfrm>
        </p:spPr>
        <p:txBody>
          <a:bodyPr anchor="t"/>
          <a:lstStyle/>
          <a:p>
            <a:r>
              <a:rPr lang="en-US" smtClean="0"/>
              <a:t>Section C asks you to check on the options for healthy foods at the store you are surveying.</a:t>
            </a:r>
          </a:p>
        </p:txBody>
      </p:sp>
      <p:sp>
        <p:nvSpPr>
          <p:cNvPr id="19459" name="Text Placeholder 9"/>
          <p:cNvSpPr>
            <a:spLocks noGrp="1"/>
          </p:cNvSpPr>
          <p:nvPr>
            <p:ph type="body" sz="half" idx="2"/>
          </p:nvPr>
        </p:nvSpPr>
        <p:spPr>
          <a:xfrm>
            <a:off x="1792288" y="4038600"/>
            <a:ext cx="5486400" cy="2133600"/>
          </a:xfrm>
        </p:spPr>
        <p:txBody>
          <a:bodyPr/>
          <a:lstStyle/>
          <a:p>
            <a:r>
              <a:rPr lang="en-US" dirty="0" smtClean="0"/>
              <a:t> Are there any fresh fruits or vegetables for sale?</a:t>
            </a:r>
            <a:br>
              <a:rPr lang="en-US" dirty="0" smtClean="0"/>
            </a:br>
            <a:r>
              <a:rPr lang="en-US" dirty="0" smtClean="0"/>
              <a:t>If so… What kinds? How much? </a:t>
            </a:r>
          </a:p>
          <a:p>
            <a:endParaRPr lang="en-US" dirty="0" smtClean="0"/>
          </a:p>
          <a:p>
            <a:r>
              <a:rPr lang="en-US" dirty="0" smtClean="0"/>
              <a:t>In many neighborhoods, people have to travel a long distance to find fresh, healthy food.  So an important piece of this survey is to determine if stores in your community make fresh, </a:t>
            </a:r>
            <a:r>
              <a:rPr lang="en-US" dirty="0" smtClean="0"/>
              <a:t>healthy </a:t>
            </a:r>
            <a:r>
              <a:rPr lang="en-US" dirty="0" smtClean="0"/>
              <a:t>food available to people.   Be sure to notice the different amounts of healthy options vs. unhealthy options. </a:t>
            </a:r>
          </a:p>
        </p:txBody>
      </p:sp>
      <p:pic>
        <p:nvPicPr>
          <p:cNvPr id="194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47800"/>
            <a:ext cx="73152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C: Healthy Food Options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068E5F2-2FC7-460B-8CCC-037152330BEB}" type="slidenum">
              <a:rPr lang="en-US" smtClean="0"/>
              <a:pPr>
                <a:defRPr/>
              </a:pPr>
              <a:t>18</a:t>
            </a:fld>
            <a:endParaRPr lang="en-US"/>
          </a:p>
        </p:txBody>
      </p:sp>
      <p:pic>
        <p:nvPicPr>
          <p:cNvPr id="20483" name="Picture 4" descr="http://t3.gstatic.com/images?q=tbn:ANd9GcSKu8f6_VkipBARNOPS53Mz4IVeEVbatztavVl-nWFJvlVGQ0f4u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676400"/>
            <a:ext cx="19812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7"/>
          <p:cNvSpPr txBox="1">
            <a:spLocks noChangeArrowheads="1"/>
          </p:cNvSpPr>
          <p:nvPr/>
        </p:nvSpPr>
        <p:spPr bwMode="auto">
          <a:xfrm>
            <a:off x="3505200" y="3429000"/>
            <a:ext cx="2286000" cy="246063"/>
          </a:xfrm>
          <a:prstGeom prst="rect">
            <a:avLst/>
          </a:prstGeom>
          <a:noFill/>
          <a:ln w="9525">
            <a:noFill/>
            <a:miter lim="800000"/>
            <a:headEnd/>
            <a:tailEnd/>
          </a:ln>
        </p:spPr>
        <p:txBody>
          <a:bodyPr>
            <a:spAutoFit/>
          </a:bodyPr>
          <a:lstStyle/>
          <a:p>
            <a:pPr>
              <a:defRPr/>
            </a:pPr>
            <a:r>
              <a:rPr lang="en-US" sz="1000" dirty="0">
                <a:latin typeface="+mn-lt"/>
              </a:rPr>
              <a:t>Houston Tomorrow, 2012.</a:t>
            </a:r>
          </a:p>
        </p:txBody>
      </p:sp>
      <p:pic>
        <p:nvPicPr>
          <p:cNvPr id="20485" name="Picture 6" descr="http://creatinghealthyplaces.files.wordpress.com/2011/12/schoony-just-signboar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286000"/>
            <a:ext cx="21399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9"/>
          <p:cNvSpPr txBox="1">
            <a:spLocks noChangeArrowheads="1"/>
          </p:cNvSpPr>
          <p:nvPr/>
        </p:nvSpPr>
        <p:spPr bwMode="auto">
          <a:xfrm>
            <a:off x="5943600" y="5791200"/>
            <a:ext cx="2438400" cy="246063"/>
          </a:xfrm>
          <a:prstGeom prst="rect">
            <a:avLst/>
          </a:prstGeom>
          <a:noFill/>
          <a:ln w="9525">
            <a:noFill/>
            <a:miter lim="800000"/>
            <a:headEnd/>
            <a:tailEnd/>
          </a:ln>
        </p:spPr>
        <p:txBody>
          <a:bodyPr>
            <a:spAutoFit/>
          </a:bodyPr>
          <a:lstStyle/>
          <a:p>
            <a:pPr>
              <a:defRPr/>
            </a:pPr>
            <a:r>
              <a:rPr lang="en-US" sz="1000" dirty="0">
                <a:latin typeface="+mn-lt"/>
              </a:rPr>
              <a:t>New York State Department of Health </a:t>
            </a:r>
          </a:p>
        </p:txBody>
      </p:sp>
      <p:pic>
        <p:nvPicPr>
          <p:cNvPr id="20487" name="Picture 12" descr="http://c5.nrostatic.com/uploaded/pic_giant_011113_SM_ebt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810000"/>
            <a:ext cx="36036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13"/>
          <p:cNvSpPr txBox="1">
            <a:spLocks noChangeArrowheads="1"/>
          </p:cNvSpPr>
          <p:nvPr/>
        </p:nvSpPr>
        <p:spPr bwMode="auto">
          <a:xfrm>
            <a:off x="1828800" y="5943600"/>
            <a:ext cx="3733800" cy="246063"/>
          </a:xfrm>
          <a:prstGeom prst="rect">
            <a:avLst/>
          </a:prstGeom>
          <a:noFill/>
          <a:ln w="9525">
            <a:noFill/>
            <a:miter lim="800000"/>
            <a:headEnd/>
            <a:tailEnd/>
          </a:ln>
        </p:spPr>
        <p:txBody>
          <a:bodyPr>
            <a:spAutoFit/>
          </a:bodyPr>
          <a:lstStyle/>
          <a:p>
            <a:pPr>
              <a:defRPr/>
            </a:pPr>
            <a:r>
              <a:rPr lang="en-US" sz="1000" dirty="0">
                <a:latin typeface="+mn-lt"/>
              </a:rPr>
              <a:t>National Review Online, 2012 </a:t>
            </a: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Healthy Food Ads</a:t>
            </a:r>
          </a:p>
        </p:txBody>
      </p:sp>
      <p:sp>
        <p:nvSpPr>
          <p:cNvPr id="10" name="TextBox 9"/>
          <p:cNvSpPr txBox="1">
            <a:spLocks noChangeArrowheads="1"/>
          </p:cNvSpPr>
          <p:nvPr/>
        </p:nvSpPr>
        <p:spPr bwMode="auto">
          <a:xfrm>
            <a:off x="6019800" y="1905000"/>
            <a:ext cx="1905000" cy="369888"/>
          </a:xfrm>
          <a:prstGeom prst="rect">
            <a:avLst/>
          </a:prstGeom>
          <a:noFill/>
          <a:ln w="9525">
            <a:noFill/>
            <a:miter lim="800000"/>
            <a:headEnd/>
            <a:tailEnd/>
          </a:ln>
        </p:spPr>
        <p:txBody>
          <a:bodyPr>
            <a:spAutoFit/>
          </a:bodyPr>
          <a:lstStyle/>
          <a:p>
            <a:pPr algn="ctr">
              <a:defRPr/>
            </a:pPr>
            <a:r>
              <a:rPr lang="en-US" dirty="0">
                <a:latin typeface="+mn-lt"/>
              </a:rPr>
              <a:t>Outside the store</a:t>
            </a:r>
          </a:p>
        </p:txBody>
      </p:sp>
      <p:sp>
        <p:nvSpPr>
          <p:cNvPr id="11" name="TextBox 10"/>
          <p:cNvSpPr txBox="1">
            <a:spLocks noChangeArrowheads="1"/>
          </p:cNvSpPr>
          <p:nvPr/>
        </p:nvSpPr>
        <p:spPr bwMode="auto">
          <a:xfrm>
            <a:off x="3505200" y="1295400"/>
            <a:ext cx="1905000" cy="369888"/>
          </a:xfrm>
          <a:prstGeom prst="rect">
            <a:avLst/>
          </a:prstGeom>
          <a:noFill/>
          <a:ln w="9525">
            <a:noFill/>
            <a:miter lim="800000"/>
            <a:headEnd/>
            <a:tailEnd/>
          </a:ln>
        </p:spPr>
        <p:txBody>
          <a:bodyPr>
            <a:spAutoFit/>
          </a:bodyPr>
          <a:lstStyle/>
          <a:p>
            <a:pPr algn="ctr">
              <a:defRPr/>
            </a:pPr>
            <a:r>
              <a:rPr lang="en-US" dirty="0">
                <a:latin typeface="+mn-lt"/>
              </a:rPr>
              <a:t>Inside the store</a:t>
            </a:r>
          </a:p>
        </p:txBody>
      </p:sp>
      <p:sp>
        <p:nvSpPr>
          <p:cNvPr id="12" name="TextBox 11"/>
          <p:cNvSpPr txBox="1">
            <a:spLocks noChangeArrowheads="1"/>
          </p:cNvSpPr>
          <p:nvPr/>
        </p:nvSpPr>
        <p:spPr bwMode="auto">
          <a:xfrm>
            <a:off x="1828800" y="3429000"/>
            <a:ext cx="1905000" cy="369888"/>
          </a:xfrm>
          <a:prstGeom prst="rect">
            <a:avLst/>
          </a:prstGeom>
          <a:noFill/>
          <a:ln w="9525">
            <a:noFill/>
            <a:miter lim="800000"/>
            <a:headEnd/>
            <a:tailEnd/>
          </a:ln>
        </p:spPr>
        <p:txBody>
          <a:bodyPr>
            <a:spAutoFit/>
          </a:bodyPr>
          <a:lstStyle/>
          <a:p>
            <a:pPr>
              <a:defRPr/>
            </a:pPr>
            <a:r>
              <a:rPr lang="en-US" dirty="0">
                <a:latin typeface="+mn-lt"/>
              </a:rPr>
              <a:t>EBT signs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a:spLocks noGrp="1"/>
          </p:cNvSpPr>
          <p:nvPr>
            <p:ph type="title"/>
          </p:nvPr>
        </p:nvSpPr>
        <p:spPr>
          <a:xfrm>
            <a:off x="1792288" y="3448050"/>
            <a:ext cx="5486400" cy="971550"/>
          </a:xfrm>
        </p:spPr>
        <p:txBody>
          <a:bodyPr anchor="t"/>
          <a:lstStyle/>
          <a:p>
            <a:r>
              <a:rPr lang="en-US" smtClean="0"/>
              <a:t>The last part of the survey asks you to look at where alcohol and tobacco products are placed and if certain specialty products are for sale.</a:t>
            </a:r>
            <a:br>
              <a:rPr lang="en-US" smtClean="0"/>
            </a:br>
            <a:endParaRPr lang="en-US" smtClean="0"/>
          </a:p>
        </p:txBody>
      </p:sp>
      <p:sp>
        <p:nvSpPr>
          <p:cNvPr id="21507" name="Text Placeholder 13"/>
          <p:cNvSpPr>
            <a:spLocks noGrp="1"/>
          </p:cNvSpPr>
          <p:nvPr>
            <p:ph type="body" sz="half" idx="2"/>
          </p:nvPr>
        </p:nvSpPr>
        <p:spPr>
          <a:xfrm>
            <a:off x="1792288" y="4495800"/>
            <a:ext cx="5486400" cy="1676400"/>
          </a:xfrm>
        </p:spPr>
        <p:txBody>
          <a:bodyPr/>
          <a:lstStyle/>
          <a:p>
            <a:r>
              <a:rPr lang="en-US" smtClean="0"/>
              <a:t>How are the products placed? (Are products placed near candy or soda popular with youth? Near door where they can be easily stolen?)</a:t>
            </a:r>
          </a:p>
          <a:p>
            <a:r>
              <a:rPr lang="en-US" smtClean="0"/>
              <a:t>High Alcohol malt that are purposely manufactured  &amp; marketed with youth in mind…</a:t>
            </a:r>
          </a:p>
          <a:p>
            <a:r>
              <a:rPr lang="en-US" smtClean="0"/>
              <a:t>Other drug related accessories? Rolling papers, pipes or other unhealthy drug related images?</a:t>
            </a:r>
          </a:p>
        </p:txBody>
      </p:sp>
      <p:sp>
        <p:nvSpPr>
          <p:cNvPr id="15"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Section D: Products and Placement</a:t>
            </a:r>
          </a:p>
        </p:txBody>
      </p:sp>
      <p:pic>
        <p:nvPicPr>
          <p:cNvPr id="2051" name="Picture 3"/>
          <p:cNvPicPr>
            <a:picLocks noChangeAspect="1" noChangeArrowheads="1"/>
          </p:cNvPicPr>
          <p:nvPr/>
        </p:nvPicPr>
        <p:blipFill>
          <a:blip r:embed="rId3" cstate="print"/>
          <a:srcRect/>
          <a:stretch>
            <a:fillRect/>
          </a:stretch>
        </p:blipFill>
        <p:spPr bwMode="auto">
          <a:xfrm>
            <a:off x="1676400" y="1334229"/>
            <a:ext cx="7239000" cy="2028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47800" y="0"/>
            <a:ext cx="7696200" cy="1143000"/>
          </a:xfrm>
        </p:spPr>
        <p:txBody>
          <a:bodyPr/>
          <a:lstStyle/>
          <a:p>
            <a:r>
              <a:rPr smtClean="0"/>
              <a:t>What is the CANS Survey???</a:t>
            </a:r>
          </a:p>
        </p:txBody>
      </p:sp>
      <p:sp>
        <p:nvSpPr>
          <p:cNvPr id="4099" name="Text Box 10"/>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sp>
        <p:nvSpPr>
          <p:cNvPr id="4100" name="Text Box 8"/>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sp>
        <p:nvSpPr>
          <p:cNvPr id="4101" name="Text Box 9"/>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752600" y="1371600"/>
            <a:ext cx="3352800" cy="4356846"/>
          </a:xfrm>
          <a:prstGeom prst="rect">
            <a:avLst/>
          </a:prstGeom>
          <a:noFill/>
          <a:ln w="9525">
            <a:noFill/>
            <a:miter lim="800000"/>
            <a:headEnd/>
            <a:tailEnd/>
          </a:ln>
        </p:spPr>
      </p:pic>
      <p:sp>
        <p:nvSpPr>
          <p:cNvPr id="4103" name="TextBox 22"/>
          <p:cNvSpPr txBox="1">
            <a:spLocks noChangeArrowheads="1"/>
          </p:cNvSpPr>
          <p:nvPr/>
        </p:nvSpPr>
        <p:spPr bwMode="auto">
          <a:xfrm>
            <a:off x="2286000" y="2895600"/>
            <a:ext cx="2149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u="sng" dirty="0">
                <a:solidFill>
                  <a:srgbClr val="C00000"/>
                </a:solidFill>
              </a:rPr>
              <a:t>Front</a:t>
            </a:r>
          </a:p>
        </p:txBody>
      </p:sp>
      <p:pic>
        <p:nvPicPr>
          <p:cNvPr id="1027" name="Picture 3"/>
          <p:cNvPicPr>
            <a:picLocks noChangeAspect="1" noChangeArrowheads="1"/>
          </p:cNvPicPr>
          <p:nvPr/>
        </p:nvPicPr>
        <p:blipFill>
          <a:blip r:embed="rId4" cstate="print"/>
          <a:srcRect/>
          <a:stretch>
            <a:fillRect/>
          </a:stretch>
        </p:blipFill>
        <p:spPr bwMode="auto">
          <a:xfrm>
            <a:off x="5257800" y="1371600"/>
            <a:ext cx="3452603" cy="4343400"/>
          </a:xfrm>
          <a:prstGeom prst="rect">
            <a:avLst/>
          </a:prstGeom>
          <a:noFill/>
          <a:ln w="9525">
            <a:noFill/>
            <a:miter lim="800000"/>
            <a:headEnd/>
            <a:tailEnd/>
          </a:ln>
        </p:spPr>
      </p:pic>
      <p:sp>
        <p:nvSpPr>
          <p:cNvPr id="4105" name="TextBox 23"/>
          <p:cNvSpPr txBox="1">
            <a:spLocks noChangeArrowheads="1"/>
          </p:cNvSpPr>
          <p:nvPr/>
        </p:nvSpPr>
        <p:spPr bwMode="auto">
          <a:xfrm>
            <a:off x="6096000" y="2895600"/>
            <a:ext cx="202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u="sng" dirty="0">
                <a:solidFill>
                  <a:srgbClr val="C00000"/>
                </a:solidFill>
              </a:rPr>
              <a:t>Back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E9FCB68-39FD-49C4-A79B-70655576B6F3}" type="slidenum">
              <a:rPr lang="en-US" smtClean="0"/>
              <a:pPr>
                <a:defRPr/>
              </a:pPr>
              <a:t>20</a:t>
            </a:fld>
            <a:endParaRPr lang="en-US"/>
          </a:p>
        </p:txBody>
      </p:sp>
      <p:sp>
        <p:nvSpPr>
          <p:cNvPr id="22531" name="AutoShape 2" descr="data:image/jpeg;base64,/9j/4AAQSkZJRgABAQAAAQABAAD/2wCEAAkGBhMSEBUUExQWFRUWGRgWGRgYGBgdHRgcGhocGBcaFxgYHiYeFxwjHRoXIC8gJScpLCwsGh4xNTAqNSYrLCkBCQoKDgwOGg8PGiwkHyQsLCwsLCwsLCwsLCwsLCwsLCwsLCwsLCwsLCwsLCwsLCwsLCwsLCwsLCwsLCwsLCwsLP/AABEIAL0BCgMBIgACEQEDEQH/xAAbAAACAwEBAQAAAAAAAAAAAAAFBgMEBwIBAP/EAEgQAAECAwUEBwMJBQcEAwAAAAECEQADIQQFEjFBBiJRYRNxgZGhscEjMvAHFEJSYnKS0eEVM4KishYlQ1PC0vEkNHODRJOj/8QAGgEAAgMBAQAAAAAAAAAAAAAAAwQBAgUABv/EADERAAICAQMCBAQGAQUAAAAAAAABAhEDEiExBEFRYXGhIjKB8BORscHR4SMFFDNCwv/aAAwDAQACEQMRAD8ACbJSyVTj9kDvIgwtIwnhAvY9yJ7aJB7lj474JTVuW0gEldDMGkD50sAEmhI/UV0j5I3aVBANc6gH9I8vAnCcLOePEsdI4sMw9HvEEmtH1GQesD2CHyl0j5Bo3MGPlJz+OuPJIz+OuFp8h48USWiYxlnhNDefpGgXwofNJf319zkj0jO7e4EofbBh3nzHssr7yyfBoYwP4QWZfEDJZz7IkJZJHxURxLSXIHX4R2++rsHhE5CcYLXLfTVo9mWV1pVkxc8xp4tEgoSOfpHi1kEAcoRTalsNOKcdyxeMt014n8/SF6wJcg61Pa8M96KZKuGUL1iLLpzPjlDSf+R+gtNfAvUbrSHfkSO4wLWGBMH7dKGAkaknvJgAvI/GsNi8fAqql/HhFVWsWyWBitaAwiki8SBQpEkuPFR6hVIAuQt7Ec73+wQdWfd5pSfD9IBTffHV6wed0o+6B3QaPcBLkjmpesQtWkWymkRJlxZnIqT1rS7kEFwW7DHALEnSLE5LpVyJisqWQjLl2/8AECkgidnKUEg8okkpYjjn5R9Z847Xm45PA4yLyQTABQo8h6vAa526WcOYgrdygpBGlBAm6UtPm6kgQ1P5ELR+cuWkbwB45x3ILpUH1PjEdoLzEGJJZ94cXgDDoCWwVI5/lECixasWreN5XxwiEj4pAL2Ltbkux6/37aoA/nD+UEpufj+cDNjjuTjySPGL1sXUDj+UNSf6C8FsCr3XVPCh68v0iSfJKJSS/vMTXQPRu0RBbUqKgGoAYvWtQKAw4BuoQKK2sM+aKiJrnIk0+DFqXLfw84hkSMzwi2iYxI4QDLzsFh5lS9BRDfXA7h8d0OsxIFmktqZnc7CE23Iy+9lDjaKyJQGgPiowfD8gHJ8xWsygH+NIhmFlFtf0iVMpwOGvjTyiOYTiTzA746W7Lx2RQtJaYeyOU+8H+Kx9bz7QxL0dEnUQpQzZbvQuhfXw4wv3ep1gnU1hgtx3TwPhT/mF6wpZQfR6dsNR/wCR+grk+Reo9rU8kE6o/OFueTDApXsE8kMYCTpZJYOT+sNLsgHiystMVZ6WA+OuDcq5Ji1MMALEspaQptThfF4RUnWGSxKrTKAH1casmeoT4ViXFtFdaQNKKGOUppFu1IkJ/wDky2OpTMbLiEkR3Iu1K0qVLtFnWEh1bygwOROJAapEBWOSYV5Y0D5weZ2esGZI3UdQ7soF2uzlKgp0qSaBSVBSX60nOC93SitCcIJLkMB290XiDlySGkVngt+x5jEnAmrnEtAbLMO41isq7Wp0kvvUfJMTJpctfmdFN8JspGoIijOSxPBh3vBv9mOf3ksdZUPNMU7yutcnCFGWciQlYJ7s4FJpr4Wn9Qqi0/iTX0KaKqDcQD3RKiXUjqHjEMk1NNYIWSxKUokMBSqlJSO9RECjvwXdLk5QkIlTGyAB74FXKR0q/uDzg3a7OEJmy1TpAJFN8kjJnwA0pAmwy5Mkla7TKZQZwJun8ENOMnEW1xU+SacrCQIlsqd7vjtMuTOdUu0SVYRiNVhhk5JSw0iP3VAOlQzBSoKB5gikUcXRdTi3swZb/eVFMSeZ74vWkby+qBqpVc4WhwHnyXNkmEmbzKYuWhFX0ihs6fZK5qHkYJTk1I5Qy92AhsimuXvdYePJr4eeLL41i1MSQQSOURLr3xXsXPpIz745UplE/GTx3ZRQ9nrHzb4+NIDl2DY90VbcXSOLj1MOxWkSUgmpCW+O+Eu2Jq32x+kPl2pQZCZjOsyyHYaUDa5v3CCYfkBZfmB9mpiHbFecN4dfx4xNJqpXb3RCtXu9fpEPkIuCjakvMPVXwiQqYAdURzTvk/ZEe1ryaFO4x2OrZN3FDkD3GA9nLKPIn1gjbm0yKPjxaBbb54frl8c4Yi7yC2RVjH2TKezhQ1Fe8iE/aO2YJKiCQo0GF355aQy2JZ+bdZ9S8Im1MrFOkpzCqNpVQFYbW9AHtYEsNlta0TJsvpUoQwWpMxKM6YcLgqJ4BzB3Z+6bOhEyZakJTjSDKStQWWJYqIDlJoQNczF667AlFjmAEMVklKqNuDIitOTwJveZ0eEIWhjLS+EKUUggbx6nNSxqYcjHen2KRi096Lm0dhsSk9FLVKE4byEoB3iRRCigcNDUFnasBbvsU5S+jl+xJoypqkoxJBO/RnZ2ekULJY0rmJUkjMOym1r71Q/5Z5w+W+x41KJDFSkk/wAJPfQkRLjKT4J0yknQs3NPSlRStSQuhzBxV0NHMMsy8MIQlJ0OJL0NaU17coQtokhE9TUIUG4M9H7oK3LeKlzUqUxfhk3CMnq29DaH+gxp5VqHRF4zMOHEQngKDujxc0g+94mGBUpPRyVCXLSMOiU1PE0rlA+bb1BX0Xr9FP5R5ycae7Z6XHl1L4Yrv98A9FoUC+Ix3bbQZo3yFHiW7IuWSYVviLlnHLqixPnlNnUnMZuwfsOmcWxtxd2dlkpbaVfH5/QUrfaQmUpTtusGzc0DHi8Z7bLwWFulRcVd3PeawX2qtZ6US8eFBdXUQPX1jnYtafnG9LRMOAkdIkLA7FUJr4CPTdO/gUn3PIdXHRNxXYGKvKdNxrmTFrU1VKUSc2qSfziom0LOqm6zDLPkKlSgrAkCYtZBZLkJLN9luHMQNtV7zMAQFEJclhTMAadUNKPcRcvI6uy+J0sMlSiks6Wd20y8Ibdm7Y+4aF8QozvnC3Z1bqDkSBlxrU8TF23XjMXaUzlKONakk6DNshllFZbqiYyqXAxWz31dXpFN4uW0Ms9v5QPx8ozkaEuSXZ2ZurfiILzS6j3QB2fU3SDq8Hg0guo9bd/CGl8wJfKcWhfPICKyVFn0izaZNFAf8xXKwAEirsH+OMc9jkmyzJWwj5EsqWGqTEYXQCjv2t+jeME7gC+l6RNAjUAZkNq4ygGSlvLgKpVG0Tq2JtS0hQCBUZzE6ZUDww2G6FokpQWxJRhLBZrV64dTHE21T2qucdQOkWH/AAs1YrrVMP8AnH/2zvQ9fdC/++wwWlRfsBrJJ22jxFxThklKnp74DfiaKF6XbMQzig1BSfIxflTJwyM4H/yzfUxXt9pnFKgpUwpHvBRSoZ8w/rFl1uKXZr8iyWRd0CejdVNQBDHYdh7QuXiJQl8nxEtpQJMLtnt4RMSQQFCqQSzkZGgJoeUGjfdpIClInKBLUlzy/VuwzhwKUXJonNncZKMWdzdg5zAPUAiiJnqBFY/JtaHfGnqKZnF9EmClq2hJQEpss5/pEylv1h214wJ/aM4rZKJqQxzkzCXrV0nLKnXBIxjd6QMsjapyXse2m1Js8vo5hY4mcBTOaagNWEvaazhc+Sl2NSKP7pfsgntAJ6CCpEwOAoHo5oB4tQiFy/NoElUmYl3KVgioKTSjZu7QxGKjKN8HRmpXqGbZ6SDYppmqxFKmZKuQcu+QYUEBtppqUdEnoytSwEJYKBYsMOI5qyp1PzLbOFabumKciYyio9aKZiuSIM7QfJ0u3yrOtNo6KX0KFJl4FKCVLSFrUDjFST3ACCQm4toq8mhCBdtzrl2mVJMidLmzCGE2amWlVWdujBZxk7nIVh9vBKpdpXImoSl2wLS4BBOFKmJLpJo+aSavVvb++TNdotRtKbThmezwgoLAy0gDeCnzGLKjx3t2FKt28wIkyklnLKUaM32jEamnsUhN3sxAv6yPap2MlOLAkEJxH3FABjk6glzwiPZqSFSgsuGZNUsDVWR1NOEF70mSlWiZMWU1yc0G6pSd7IsQodbQO2XCVIzAZL51zUfUQp1jSxyRp9Kn+OnexstksKV2OQTnjCKcFZ+UBr+sEsLWUUKFMRXlx6xlzhgue0y02WSmaSE4goK0BTVi0Ld42tC5loIV7y8QBo4dIcPmaFx1c2XxRwzwJNK2vrsiHPNHqLi3Sl9N5L+z67LCsOopIBTQ01qPCsSXhYliUp05AnuzizdE2UyRRwnezpSrual+DRZvBcsypgcDdUxYvl4VjMWCFbP3/o1X1GTVuvb+zGb0kta5RIdnphd8vzju7rrTZ7bLSFE4pRVUAMcRDMHbIRVvu0mXaJaqHCVZqYV4nRo+uexhEzGJyFLaiEuSygSfwtXrjVwJ/hrft/Jmdc46pqt7/ZGgTLkkz7HJVMQFKQlwXZ2JDK+sly7QsbX7PSRJM2XLEpSAlRCXYgkAuOTuCGyPYw3ffCU2OWmYoS1bwTiKQJiUrNQpVM6EZ04EQNvq2S5tjtBRMSsIlhG67OCG7OByLFnhhPJrrevZp/x7C2nD+De1tfVNfz7i3Z7nndHK9mT0nuMxxNmzHSO7xsK5ZlY0KTvJAJyO8+etCD2ww2C32ICVvIDSkgq9rQpCCBxd8RowDK4sam1E6RMlSlylpUTMBISpZfgTj4ZPzgzSpGeuUWbfMdZ64pkxYvFftFfHCIG5whXc0nyQ3QtlTPjjBuxTBieBdhuechaipDAgZKSfIxc6CYke4o0ByOeuWcGbp2UjuqO7VNmFLsrNQBZDMGbm+rnjAm02pYB3VFuafyiyq0vKUVz0y8MwpQhk4ju4nUKKAcM+WWpgBbrZ77KCqO5GdH07YE8T5NxdfijHSm/y/oKWW2hg43hx589Y1jYmySzY0TSCSXUaq0URRILeEYhKJJBDaDuGfjG3bBL/ALsSeGPwUYNi2vyRhdW7VruxomzEqWQAXADuCKFwP6TFOZITwjy8rwTKnFKgt1oBThA+iVYmJoSAUlubs0UbBfHSKwFJCmKgSkpcAgFxUPUZE56ZQbDlU15iEotehYUuSggKABJABw0q7VbkeqBt8TJE9BDYi1HCgWdqO2tKQSXIClH2q00AYKYZ00zJGfZA+9LCUAnpZigXGFZccaUo0XlwQmZzs4pQvJaApYQCAE41MHqdY1XaTEbPLIVUEV6wefCMuuJH95zOtPlGrX0n/ph1D0jJ6mdSr0/U6UdUJPy/YQVoViqQRWjd1YObMSSXqHBFcPIv1PTqimbJixlssvjtEEtllUX2QvkuMbM/po/5Ygr5Swfm6QS5D1bvppGEzpinAc0UWqfs/lG+fKDLeU3L0jBzLeaB9seLQ70MtSZrSjUjXtk04pFoSVGuJOFjQ4FJTXTNJqWqloVdoEBV3SLQZ05cwTDIMsEhOFCQQGdkMkDKm9yJLVsNKmdBPBZmSkHVykio+rjUkc2OdYA7K7RW+XKmS7JZROJmqWtRSSEulIwgAgA0JzOlNY0uW9i83sGbBcF0dPLldPaOmX0ZCFTJjutIWkEhDOxGsS7UDDOmqBUpEtXRgqdbCUimImpAmKLa0Ahft11XrOtku1qseGYgy1HAwxYCCHBWasGpBC2W0rXaUnEAJ5mFCwUqCSFTN5JyLgAjqiK+LdFcdb79hVv+1gqKRhLoS4qADTTIEEHqaLWyUhO77poXBNeVHihtFJVjCanBLlIAq5o6iOO+pXfE+xiPsq69IlxT5RLySW6dG9WpYk2ezLwAoYBQZxUZtxGffxhZtFslm0hKEpUDictQMkkYeNRn/wAhlvVM1Vhk9GHBQMQYHSh4uOUJ9mmhM3AUlK1E14hiWqxSOp315KNuOVRWy817Ltv7bjWOKngc3u0nsn7tc7e+w27LLTiW6UGoSKDVs+1+GkWL+taQMOBDLTNGTHdUkA5c4FXBNUJp4YgR660rBC+UOhCjiYCcqnHEk5K7eyHVCOrj7ozHOVcmabQ7JyF2iS4NcbsSHybLLOHfZfYmxJmSj83llRlkkqdRJq5OImF++lj5xI61+Qh22bX7SV/4/wA4o1TLa2+WANqrplImlJky+gqAMCGQdSBo5zbMEwDsSJAmYESpZBBClYEgKAqzNk4Bq7+JZdtZc1UyYE1QwcUoXzD9mULV2TgkhCkEF3J+s1WL1GWjwB5ZrIo3t5p/knwPrDjlheSrkl2a/Nrnb+ByucyJiE/9LJcrXLoiV9BLvRNHyaKN/wBjs6rJu2eUhyhRYSyQVIK6EDQ8OuLOzYCkILsROmhs805UYJ0NX9YF7RLaVK0KkoBYJq0sMDhLU0andDMTOfYz6fUq5mOAk8fjviY5nSkRAxnvg1aG75nKGYHjAq8VPNFmsqAqeoA7ywAAQ792ukGkTBxHfC9cFpe9bTN0lypjfwy8I8TD01HwMjBOUnu2JyrltDiYoNiJIJIrUpcDg4IfkYimXLNC8KsIJ50rxbrh6vBBw2YfYl+KQt3/AIzFK/VA2hTa4P6Ug+MLzej86NOLbAtgnpk7s6WFodsQZ09WpHKNm2akCXYVJRQJCyB/MPTvjHtspITNUBQO4b7SQsN3xq2wVrM2wvmShPf0YSfEGLwinq9AOdvTE723tM9YQmTKDlyVzAsdGR7ikBIJJBfQ8CGJhf2YTa12sCdNQhKXXhly1DpWbWZUJJLkAA04KBh4vzEWIQsgAnQClanQc2PVCxcbzLS0xCklKVllFJDukBUtSaqbiajE265EJ9FrjOpQrmn3ZXJTjsxkV73bL8zHF+e5FjowK/d8xwr6RXvv3I0J8CyM4uRP95zf4fKNSvOtn7PIRllzL/vObl9D1jUbWXkpHxWPPdbOsv0Q3jhqg14/wBrBZiZcwjrHW7/6REGz6MJmcikeMEbsnDAa5EPy3QPQ9xircav3nWnyaGusSWCLQh00F+JD6/oVNtUPLHxxjBZqWtJHBR843va5Xsn64wS81YLUrkr1rFf9Llu0aOXZo1rZmagWeaE50YkDEV/Z7W8aM0CtmL4tRs86zWWZKTaOmUtKVhIpTH0ai6Vl9CxAYgkUF3ZKa0qYQxTQpUNfpEFtdzJtNTkJuPZKyzrIufarT83mJnqTiC0jCWBAUD9InEQQXYRuyW5XLww4mybQazpI/wDr/wBkfbWyVJmSumUhVpVZ1idgcAhKVCUSKVYkZDLg0eBcgS8Kb9mZMHXLLcHpibtihbrKuQtXSkKUVpxzMWLpUFKSFBRq2FT9XUYG+dgUVYC2nm+1WHJAOEF1EkYgoU97PCx4HqivsWvN3zP1vWkT7XS1Y3KWBTKLVfEGQtxmahnGdIq7Ip96mp0P5wVvZehM3sjcrzWs2SypQopKmFCRXIO0LKbyUZqUKGIup1aNhNW0V9r1rDRabKtdhsykZorpnpnQ5QqKxInFC0qBWoV0cA0PEOXoac4RbnHP3Sb9VVceW45BQl03CbS9Hdvfxar9AtcYHTKfkc3qxYMfdr+cHrys7WdiBiwzi/AGuRzJABgLs2XtCv4dGyzYj3vgQx25TpWHGc8OSC26e3sEPN7/AH4GT2Zlu13/AHEnrVx+rGgbLn2kjmg+RjP9rG6aS/E/09Yh/wBmzv2b7h9YrLlF0DtrwtVqUlKil0k5ltXy6mhdsFvUpktkFYj2HCwySXYPr3uz7X2KYZi5ssgFNDlTia0arQp2FRSyFJIDlWLqTlwOWh1MIpzWbvT+q4VLy3s1qxy6bhNpejW7t+e1Dps4HQjNhOWBUsdw8RlXSj1q8Cdq5JaVUEJSHwu3uMGfIdUH9nZpMiXym61YFBJZ8g9KcxAS/lkplhWSEMNGJBNQKDLIcoajLejKa3RncyZVuUQB/ho7mlleHlERIhWlRpsb02kM/bUQs7LTE4bYtRIMwKSG0xEGGQwFu/ZVCkTVBTDPXm+vVDGaVKzK6SLk2opvj77ExvqVilF/3YFMhSWJeevuv2wLpMdaSSHD8XzPZ+kR2rZ+XLY4s2rXUPqqJrssKA5OTOKkOCBnWmbQtlyWrZoQTTUdLt7dv5Ku11oCyFCm6gH+FIR4hIPbD18jtsaxTHrgKqchvdmcLU+yyFTJaDK97UqP5w1fJlJRgtCJQwpJUBqzpAhjC5Nt1W1gc0ouNDje1vW2Do0nECHKyQHpUBAJzycQm7MSCm1pDEMJpbHjSAwHsyd8JKindVkchxPbQz5oUnAhCmoSVqS5DPh3S/WWr4RbMWVGFU0KxLVuKDN0bF8DOa1BJ+lukUaEOly58mZxyNbel+x2SMIwtdwvOTmfuVpoqIL7/dxYmLoQcqHX63KvhFa+S8v44xqyWwqZnYF4bym/wesaRaryHQIofeA8/DSMxDC3zlEkMlBoAakkB3zGvGH68LKpNkK3ywKBMuhxJd3erOziMjqelc25+RaOWUGL95XilKllyEgh2fJQcelIL7M29JSoh2w4n5Ow56GAd52UJQJqVAhSsMwYA6VIG8nNipsVfs86HbqsXQmaN5gEJClS0hKsSkjcILlnqOTRM+lbVV7+QDDFwyOSINq7Y8kHKp15A+sYheR/6o9evrGx7XIJCUb+ETFoKvZpBIQpQFEuKpFahnjFr1X7Ymo6yCR2ihgvSYPwpOXiNucpNWaTsrNl9GvCCg5qZQZwwNGcMHcUz1gX85RITLl2yR08qcn50yCUzJWN6gghxhDkGjF6VfrZqc8iaXBol3NK4sXIa66g0hz2g+UFNiXKQqymZKUhOGcAUYksxwoWnMDTExpoY058hcj22FgW7Z8JcS5pP1fav1Pjw+MX7xvhFpWk4MEodCkSwWaXgCACRl9E8vOzY9vZ82WJkm7MctRICkKBYgsQoJQ6Tqx4iLe20vFJkTlyPm82YJktSSUuUiUFpJw6hQaofwgcuQcDPtq7aSWKCBgZyovuqYvQA1D5axT2TmDH7rFyczw+Kwa2twzMZ+kAX5HMjvgLszJImpBIqHp1QZxpL0LZFwb6b1VKu+zFITXi9GfgYWrRbZ3zghWFIDKWGAoW4uTmMoZLOZZu2SJhAqwJIFXOT6woWizGXNwnKYAlKhxdJHZRuouHaqU1NZU7dX2/fvuxjE8bwtUtVPnv6dtlYb2SL2lXundSdfHTu7YbbyJAU+GvStmSBhpXIc4Udk5ntlA5YHyfgdaGvnDTaBWYMgVzAaFqhNS/oeMMyf39DOa2Mw2pnETJDNmcwPq5Q9bNrOKzcMKgB3u/bWEHapTTJOm8Rw+iYednV1s3UvzMTLlElfbC8lImrSAllZv1txYZCsLVntE3GoLLYXSoMkPuqSkborl4Qz7VqQSoLKQ5JDkA5Zg5DTOkKdnsxQrCRRdUqGuEE0HOtOrMZptTWRO3Vrjtt3XmzTxyxywNKK1U+Vzvu0/JXsPWzikiQksAemY/aOCh0bh3msCb99xAZxkwBoyToSw7z5RfuGcBID/5o5aA1cVyy/WB98TEgAJQwxUzNCktq1AM31gi+Yzmt0ZtMlqIFFZ8DHPRn6p7jDUhTV8nbvMem0fGIwKKXdmi34HMydShHbHFx3qOimpGAmu4Qumj0LMQxgWFch2JMSbOgzEzElRcF0jCTR6kMDrEZtWVUkIwi8DWl8kN52tDZomZDCMYyyNRyHhlFWVMB3lOEt2ApNAfCPL2m7+ELCk8kgMcmdgY8sZ9ksFm58TwgMYtLcpDqpvPpbtcfUsWkOZXJSB/MD6w2fJhMwi0FwWKjpokHSEu0WhKAjgghSjXQj0EOHyZLStdqSlSlAkgFWe8gDzjSxSuCXemTmjpnLbaxsvazrXuywDgRiIJZ2DAJ4qLHNhTnAC4LXhtSQDuzkqSeZQCuWfw9IO0cIO2u8lSt/BiKpbZgMoVSS/0XKnauVDC3clne1SAP8MTFnqCOjHeViMHpdCyY3D5ner79BrJemV8dhrtKsw/0QWqclcIhvMeyPWf6otzFAAuNHyB1HGKt6EdGWyc9+Ksb8tkIGVzln9oTEhjiSlwXIzfIEH4PGHm02lXzavRlJ6IK94P0dOBzDAwjz0/3nXIoHnGhCzgyikjWlBGX1HUPHZCUnNLxFS2XstUqYmYtCgpSd4kgpIqGZDVD9hzi5dVvXOXOUDLAmBBpjOEoYBQduVDp1xJeViSG3RXkNP+YJ3RYUg+6Pd0A5cOqFn13wp77+n8BceObySi+1e4I2rtMwyEqxS/3hWd1WeFQOamZlGnHnGN3mPbkMBVmAYDSg0ja7/khUhzkD4xil7L9srrPmYe6XK5ypkQtu+wzbMXgmWJ0pZ9mdWJwkuHw6jiM82rHd9XTbZgTLmLXMRKSyEoTNWgJBoUskJI3gxfIgcBBLZ3YNU6UZiZqR0iEqAUkjOpcvVn0z5RYt11T2BmKlGucubPlFwGScCHQDkHCA0aWlvkYpsEbKXpbLGkokBZTMKVsqzKU9KKTvPUeQg9e1tmzFpnWpb4cMsSwlSarQF4QkgBIIqpQJLEcQwydcykrRLKlkqKmBtM5QASBUhKAQN5ncDnWDU3ZybMMoFaAkFPuomKJUkMHXMJUQxNcTVisoM7SxFva1kzlOXxpU/Wa+cdXBSZK0f8yIJbVbMizqlqC8eIKfdZmSC+Z4xRuMb8nqP9SomKaSTIknsmbAlQNhsoOWIg9qh6QGXMMvGBkiYGByzVpxdKT2czDHZ7FLXd0gF3OJm1IzHM8oXDY8KhhUhScSQsEpoHatSzOaggwrKEo51NL6rniv7GITjLpnjbp+D45u79i9s4vDPUTQFCQ78h5Q3rIKphFWmk0BOaR3QmXCkmcQK7qGBBZ2bvr4CHNW70iR7omsWGgQDU8XMMzEKszTaeUVTJRb/EPB8j+cOGz6i9nb7XnC5fsrflN9d+9Bhp2ZS0yz8XX5xL5RAO2kAVa0hWudQNVcoA3daVJRQ5LYUBZwHZ6ZkntPEw07XWVC7QoF8WYq1KuxNKMTXn2LFmksolMwKTXEKg5EJLHm1aQnocc2pLnve/C59Kvuaf4kZ9Nobey4adcvdPzuu3AzXGlfRs6d5ZXm2gDF8uNOUVb/oQeQAFWfCQWJyAqfh4JXME4JZ15EHSjpzD8dWEDtokBOFyCSU+66lFkrepHwAeRgsd2JSSVehl860zXO+rVoqm8bR9Y/HbBwXckmo8Y8/ZCeA8fzitBdbI0kk/rFe7rXMwrTiUwcgOWGhIHfE8qYPpA9hA9DFK6LRiVOwy1kAEuACM25REo+Aplbktj2dalqACi7CgOmkWbvk4nBD0fWByr3kBBxia7ABgzMrefe4aeUEBtPLmkYETWQAAWHjiV6mASU+yAY8U1JTZ7fUsAMAzpDihfiYJfJnfCpJmKSEqeYAXfIpejHOkL993yRh9kfd+kaPWlIvfJ6srRO5LSo8goFPqItHXjhKXdDSTk/iNXvSTNmrSlMtLLBUPaZMxLujm47eUT3NcnQBRUQqYtsRGQAyQl6sHJc1JL0oBYnJUkWZSSMQThdSSXxAOWBDVEDRfs7p5aFCXhWvCSAsEbqiGdRH0RC/R5MGu387fn39g2VTcfIJ2lLJKqUBFQGqQfSK14H2Z7f6olt3jgWx7tRUfpHF4N0amy3npq9Y1pcCaMpvJeG8Un7HL60aOq0j5smZhWCFN7h4B3bT40jONoLMfnqVMWwF90qGeoSCfDuh0s9vs/wAzI6aQDi1UpGYGeIjhGdnwKT1Ndi1vhfbK963gg03+LlCmZnzIziey36jEQlMx2IqhXVSBV4LlF2n2eqkv/wBRoGyGLMV6w0VrLOkpJefZq0bpiafizhFdJBVzsG1zuT8av6F/aa2YLKRgVRWZYA0fjyjFbwU6zGp7SWuQbIyZiCcYO5LmKGR1Yh6mMttyBiJqesN4OT5Ro9NiULaRRNvbwHTYO8ZiulRimnDLJGGYQwYBg5yr4xBa7bPaky00Uf8AETkQQavq8cbDzQFTEqCB7MsVAk947YgmGXhP7r3iMyx5jnGpDgZi9iqu2T8QUV2jrxh2IYsx1ZL9UMHz9Rlyh7R0pAczm0FM8qAwtIQhj+6y4qfLTnF5ExCQKysvqufOIaVl00S33bEgzQCVKbiSBQboJz4vqYrXOksgspOEEgsGLq4vQ14aRXvqfjmqJbIigagFKRzcU9ykYfdJrxcvXqirYvklqN6s+E3bZScsRf8AEH8IWV2bCtB4zMPZuOO0KIMOdwWVMy6pYUKYvXMc4F3rdMtCk5hSVJU5q9Qatow/5hWeCU56tvH67fshjD1UIYtLu3t5VT/dg+4ZRRPJLgFKA+X0hXEQRDSLViM12fpHBZVN1I1y8uEApVmJmPQYgBmXpoW6/wA4LWeUr2poxOJq5boENOrM+2Je1M+YiZJwS3AW+bfRL59sNWyk4qmyipJQXNCQeFaQvbQzfayTqF/6VQy7Nr9vLOlYG1vdhNS01X13K+2CR85UVBxgUMtWW3cSmFaySPaIAPvBb/zjsyBh/vqzonGY4BGn5givjC0iwIG+zYSwYciN58888/CAvp3Kerbt/wCb9l7jkOrisWje6a8v+1e79grdC2ShOFJKcy4cO+hqOyBt8ikvQMnMEAnBMdsXr6wUu+zsAXI5UardoNBAm9rJhYKW5ADboYneFeHvE9cFhHdijmtq8BZtdlKA6xh65iPLOOBaJGpr95Md2m6Zyt6YUKAFKrUw5B3gf83PD+U/7o5oImGpCVkOQOoCv6Rn9qmrkT5ssuHKiH4VU3blDfY73nKG662FRhGLwziG8LmNpT0i0SgD9LEEq7XU79kTQJGfWm24hyiOVbcGRhtlfJ2Vh0hRH301745m/JqtIdTtyUk+UdRa0KtrvAqA11MOXyY3zKs5WZ6VGXNdJwh6M3EHjUVivZdia4kjE3E08YIouYpDEJS+gCfQR3Bz4NK/tZY5iUBNpUMGWKW57d2sUP2hZOkRMNrfArGBgZyxGbPqYT7JY1SgwCiNKKPcCGjo2GYv3ZUw6vhAHlFFgwp6lFWV1SqrHm07U2Y1xqyUKIUc9cm84E3t8otlQhQAmqJJ+iAK8yYAIsNoO6Jah1gjxpHH9jDMJM1cpH3lP4EwZlEkVp+0y1TkzBLZgzO9CXqaVyh9uvbeyTpXQla0rJDgh0uKNV4TrRddmlAJ6YzTqEJYd4gtdtzWdCell2ZTgiqlTC/dSIjtyWdPgM3pYpZXiqQfrJRSjHRzA83nZ7KQtS8XIAPVtGqAx74JSZy5inmIwobQrT4qUzc4FbSWWVgKTJm4tFYyQDxoa9sc2iEnYOvnb6zzbOZAlzVOoKxEgMwYM+cZ/a7oE0EgKCixFHA4v1+kMczZk4CsoX+Et3mJbLc5AcTrOjktZB7ikxVq+AkaXJR2S2enY1lOFZwtQsQ4o4Ij607KW5IZUqXvKpvIrrxg/cV4zQqmFX3QC/cHgrOvJS1DGgIKdVrKR3OD4RdFbkuBDk7DW8/4KPxS+XA8h48YuDYe3sxEpNAPeH+kHiYepV8FThOAjiOmI7wA8STbwoSehPIiaC/WsERDZKlIzC3bGzUkqK0k/VQ6uWZAaPLrusy1j2RCaO51GumcaDOvMKBARLH/ALpY8ARASRPKlNXqcN4kxWtzlxQy2H5Sky7OmR0AZH0gtnq9QRnFO8PlCRMIJlGrFsSSOEEl7FpNmE3BU69Jn2YYC2rZf7OTAVJbk+HKLopROn5RJQIJlqcfaS0RzflOUEqCJIJUG94lvwxzYLklS5qDNQFJB3g/oweujwz2qzWFdUkpYZJlt5M8dRxk18Wm0zy/CqQHGHmOcWbh2xt9lW53qNvpCqdcPE+zWIFlG0K+6Eh+8wQuS6bEtX7qb/GU/wCkRCi+5aUl2QvzflLtKnKkyy/2FA+BiORt4vBWTLJrV1+UMtvu2zJUcNnQfvFR9YrI6AJ/7SU/He+BFigsr29tAolKR2LPmY9l7SrmhXTKUKMno0JDcSXgnOlpJcSkp5VP9RMS3hbgiWAJUrE3vYA/czGIRbYFWWYnCyJ6kngpCW+O2PultH+ZL7k/lFRM6aVOCA/KWB3NSJCZ3+YO+XEFijZbxMpWKWkJPWT4ZHujuTa2n9Id4kuoEUJ6hlAuVLxEAZmjQVtF34VS0fTOYGj0HrHIrQRtm0c1QIQkJ5j04RRTeU/JUwgcjXvIMHLTY5a9yTLBVqoCg7dYrTdiVM5WBxfIRFnA2bapZSxxEnUzVU7AwizctmlhVQVfxfpHMjZQzPdmJPf5QVuvY1aVAlXc8VlwWVDLOw9CkpQkHid7zDQFtVumDI+A8OEMMyyhEsIISSdS9PGKE/Z86d5fwhXFd8hZ1QFXeimZaEq5sx7xESiFBmiW0XEUqbo1q5uW84kkyFDOTh/gUv1hzkAcWG4JaiFKUT9kJLwccolKQndS9HLHtBOcDJhsyS6lKB+q60jtCW8Y+FrZLSwhKc913/EpzFW6Io9mW20lQRLKyGchiQ38VM46m35aU0XNSOroye5IjhEkLG/Jnr5hZbwaOpltTIDIs5ljipI86nxiLJorXhbyqWQqfNW+g3R2ufSFX5tvZS/4iVeoEFLdacbkmvVFOy3DNnHcKG5rQPAF/CJjKy1Fy7Zah9NuSRh/piWUTLmYkJKzm+HF4MTBCw7AqbfmpfgAT6iL0jYgIU4nTAfsAA97wY61RDZLzWvOdKSeBlIDfjWD4RdmzlIS5tdnT1oRXqwqJgffWzSilkJnTlcZq3A7HFYHWfY21DewIHIFIPVQRBBbVtDMx4QqXNH1kBKR/wDomOLNYQZhVuKBOWIPXlKBi7J2fmKQcSAlX31v3u0dWDZOcFhSinrUoKPeKx1kDjLKvmyU9D2Et5l4C2m1pQrflFHEhah6wWEgpk4ekU/IivIYjSFa87OSahR5qWFeVBEWWSCsy8LIKm0Dq6Rz3ViRC5KvdXML6YEk9xS8K65dCNDmBE913vNkkywqqsiW3vTEIkpQfn3IF+6cPJUtq8dItXddwlVXMCew+qjAEzbQtW/MUBwStA9aQVu22IQWMtz9YrKn7RHMgivG3yiohK1TDwSmb6JIgDa0qH0VpHAg/kPGDd4XqvFuqMtP2X8iYqqvWTnMQZy+KgjsqIgIgTJs8xQdMuYockn8op3rKnAb0qaB9wwRnXgpRPRo6NPBOKKtotkogdKZ0w8MTAeLxyRW2LyUrWSEoUojMAV7hHXzSb/lL/Cr8ouJvlMlR6MJWNMeLEntAFe2JP7b2j6iPwr/AN0RRe32FyUoJqSH64tWdW9iKqniYooqXiylVMooyUkEE3gpPurI6lN5RzMvOYQxmKI4FRiXZ270T5+CYKYSaFqhvzhrTsbZP8snrUYrTJckmJ0q3FJcKIPIwWsN9zCf3ivxQfVsjZQl+i8TEtm2OkEOA3YD5xEk6OUlZXNsJTVTmKky9JifdWodsTzbGgUwJLfZEVxd8on92nuEJ49pB5K0eyr+mPvTFNBiVe8sp9/vEeo2YsxAeWXbMH9IXbyscpKylCMIFKsfQQ/qoW06g50qcTmaojhp5RdxSFCoR2pEIa0Nr4RZkzeST1gRRysiUUhjtFlkaTQj7pbygNeaw+ETVzBzL15RXn2gFLGWjrwiKGAfVHcIhvbY6NEqphTUKaKNrtil+/hLcQB4gViwpKW91PcIrOAaAR0bCqizYZxTUOk8UqaDVgvGcon281AHWrwrAazEcB3QbuW7pc0KxpdiGamnKDpsiSVBZN6YRW2F/tyk+oT5xStV4rmAFCkzH+riQe4TPSLX9nZRDbwHDFTuIjj+yiNFqHYn8o5tlFRMmxzEpdSMbB6WiY+X1SPCB068AVBpa5X3lqr2GLv7DWlJSJ6sJzGEV8Yh/ZpQKrcDRiP9REdZG3iSGZIwuSh+Lh/OB0yfJBotPfBptzP4pA6YsvEWwiRUNpl/XBjmeqUtLYq5ggFweIpE6ppj1KhwidymxNdVqQWC7OJiuQW55tWGSR0RFLPNQeUtXpCtLLKBDjqJHjDrZbEWBEyYKPVT+YjirVAe2T7Mc0zfwL/KF62WgBZ6NBbTd/3Q4W+4yXPSd6R6NAC2SxLzSlXYof6o7cm0BkTi7qllXWQB3AiI5lgmTS6ZdOAKafzPBGVeEsljJH4jBO0WOSlQHRji7mO3IdCovZ6fpK/mD+cVTcs3/JV3Qz33bFSZfSSyQxAwkuC/XlC2dsrR9j8P6xDRZNn/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2" name="AutoShape 4" descr="data:image/jpeg;base64,/9j/4AAQSkZJRgABAQAAAQABAAD/2wCEAAkGBhMSEBUUExQWFRUWGRgWGRgYGBgdHRgcGhocGBcaFxgYHiYeFxwjHRoXIC8gJScpLCwsGh4xNTAqNSYrLCkBCQoKDgwOGg8PGiwkHyQsLCwsLCwsLCwsLCwsLCwsLCwsLCwsLCwsLCwsLCwsLCwsLCwsLCwsLCwsLCwsLCwsLP/AABEIAL0BCgMBIgACEQEDEQH/xAAbAAACAwEBAQAAAAAAAAAAAAAFBgMEBwIBAP/EAEgQAAECAwUEBwMJBQcEAwAAAAECEQADIQQFEjFBBiJRYRNxgZGhscEjMvAHFEJSYnKS0eEVM4KishYlQ1PC0vEkNHODRJOj/8QAGgEAAgMBAQAAAAAAAAAAAAAAAwQBAgUABv/EADERAAICAQMCBAQGAQUAAAAAAAABAhEDEiExBEFRYXGhIjKB8BORscHR4SMFFDNCwv/aAAwDAQACEQMRAD8ACbJSyVTj9kDvIgwtIwnhAvY9yJ7aJB7lj474JTVuW0gEldDMGkD50sAEmhI/UV0j5I3aVBANc6gH9I8vAnCcLOePEsdI4sMw9HvEEmtH1GQesD2CHyl0j5Bo3MGPlJz+OuPJIz+OuFp8h48USWiYxlnhNDefpGgXwofNJf319zkj0jO7e4EofbBh3nzHssr7yyfBoYwP4QWZfEDJZz7IkJZJHxURxLSXIHX4R2++rsHhE5CcYLXLfTVo9mWV1pVkxc8xp4tEgoSOfpHi1kEAcoRTalsNOKcdyxeMt014n8/SF6wJcg61Pa8M96KZKuGUL1iLLpzPjlDSf+R+gtNfAvUbrSHfkSO4wLWGBMH7dKGAkaknvJgAvI/GsNi8fAqql/HhFVWsWyWBitaAwiki8SBQpEkuPFR6hVIAuQt7Ec73+wQdWfd5pSfD9IBTffHV6wed0o+6B3QaPcBLkjmpesQtWkWymkRJlxZnIqT1rS7kEFwW7DHALEnSLE5LpVyJisqWQjLl2/8AECkgidnKUEg8okkpYjjn5R9Z847Xm45PA4yLyQTABQo8h6vAa526WcOYgrdygpBGlBAm6UtPm6kgQ1P5ELR+cuWkbwB45x3ILpUH1PjEdoLzEGJJZ94cXgDDoCWwVI5/lECixasWreN5XxwiEj4pAL2Ltbkux6/37aoA/nD+UEpufj+cDNjjuTjySPGL1sXUDj+UNSf6C8FsCr3XVPCh68v0iSfJKJSS/vMTXQPRu0RBbUqKgGoAYvWtQKAw4BuoQKK2sM+aKiJrnIk0+DFqXLfw84hkSMzwi2iYxI4QDLzsFh5lS9BRDfXA7h8d0OsxIFmktqZnc7CE23Iy+9lDjaKyJQGgPiowfD8gHJ8xWsygH+NIhmFlFtf0iVMpwOGvjTyiOYTiTzA746W7Lx2RQtJaYeyOU+8H+Kx9bz7QxL0dEnUQpQzZbvQuhfXw4wv3ep1gnU1hgtx3TwPhT/mF6wpZQfR6dsNR/wCR+grk+Reo9rU8kE6o/OFueTDApXsE8kMYCTpZJYOT+sNLsgHiystMVZ6WA+OuDcq5Ji1MMALEspaQptThfF4RUnWGSxKrTKAH1casmeoT4ViXFtFdaQNKKGOUppFu1IkJ/wDky2OpTMbLiEkR3Iu1K0qVLtFnWEh1bygwOROJAapEBWOSYV5Y0D5weZ2esGZI3UdQ7soF2uzlKgp0qSaBSVBSX60nOC93SitCcIJLkMB290XiDlySGkVngt+x5jEnAmrnEtAbLMO41isq7Wp0kvvUfJMTJpctfmdFN8JspGoIijOSxPBh3vBv9mOf3ksdZUPNMU7yutcnCFGWciQlYJ7s4FJpr4Wn9Qqi0/iTX0KaKqDcQD3RKiXUjqHjEMk1NNYIWSxKUokMBSqlJSO9RECjvwXdLk5QkIlTGyAB74FXKR0q/uDzg3a7OEJmy1TpAJFN8kjJnwA0pAmwy5Mkla7TKZQZwJun8ENOMnEW1xU+SacrCQIlsqd7vjtMuTOdUu0SVYRiNVhhk5JSw0iP3VAOlQzBSoKB5gikUcXRdTi3swZb/eVFMSeZ74vWkby+qBqpVc4WhwHnyXNkmEmbzKYuWhFX0ihs6fZK5qHkYJTk1I5Qy92AhsimuXvdYePJr4eeLL41i1MSQQSOURLr3xXsXPpIz745UplE/GTx3ZRQ9nrHzb4+NIDl2DY90VbcXSOLj1MOxWkSUgmpCW+O+Eu2Jq32x+kPl2pQZCZjOsyyHYaUDa5v3CCYfkBZfmB9mpiHbFecN4dfx4xNJqpXb3RCtXu9fpEPkIuCjakvMPVXwiQqYAdURzTvk/ZEe1ryaFO4x2OrZN3FDkD3GA9nLKPIn1gjbm0yKPjxaBbb54frl8c4Yi7yC2RVjH2TKezhQ1Fe8iE/aO2YJKiCQo0GF355aQy2JZ+bdZ9S8Im1MrFOkpzCqNpVQFYbW9AHtYEsNlta0TJsvpUoQwWpMxKM6YcLgqJ4BzB3Z+6bOhEyZakJTjSDKStQWWJYqIDlJoQNczF667AlFjmAEMVklKqNuDIitOTwJveZ0eEIWhjLS+EKUUggbx6nNSxqYcjHen2KRi096Lm0dhsSk9FLVKE4byEoB3iRRCigcNDUFnasBbvsU5S+jl+xJoypqkoxJBO/RnZ2ekULJY0rmJUkjMOym1r71Q/5Z5w+W+x41KJDFSkk/wAJPfQkRLjKT4J0yknQs3NPSlRStSQuhzBxV0NHMMsy8MIQlJ0OJL0NaU17coQtokhE9TUIUG4M9H7oK3LeKlzUqUxfhk3CMnq29DaH+gxp5VqHRF4zMOHEQngKDujxc0g+94mGBUpPRyVCXLSMOiU1PE0rlA+bb1BX0Xr9FP5R5ycae7Z6XHl1L4Yrv98A9FoUC+Ix3bbQZo3yFHiW7IuWSYVviLlnHLqixPnlNnUnMZuwfsOmcWxtxd2dlkpbaVfH5/QUrfaQmUpTtusGzc0DHi8Z7bLwWFulRcVd3PeawX2qtZ6US8eFBdXUQPX1jnYtafnG9LRMOAkdIkLA7FUJr4CPTdO/gUn3PIdXHRNxXYGKvKdNxrmTFrU1VKUSc2qSfziom0LOqm6zDLPkKlSgrAkCYtZBZLkJLN9luHMQNtV7zMAQFEJclhTMAadUNKPcRcvI6uy+J0sMlSiks6Wd20y8Ibdm7Y+4aF8QozvnC3Z1bqDkSBlxrU8TF23XjMXaUzlKONakk6DNshllFZbqiYyqXAxWz31dXpFN4uW0Ms9v5QPx8ozkaEuSXZ2ZurfiILzS6j3QB2fU3SDq8Hg0guo9bd/CGl8wJfKcWhfPICKyVFn0izaZNFAf8xXKwAEirsH+OMc9jkmyzJWwj5EsqWGqTEYXQCjv2t+jeME7gC+l6RNAjUAZkNq4ygGSlvLgKpVG0Tq2JtS0hQCBUZzE6ZUDww2G6FokpQWxJRhLBZrV64dTHE21T2qucdQOkWH/AAs1YrrVMP8AnH/2zvQ9fdC/++wwWlRfsBrJJ22jxFxThklKnp74DfiaKF6XbMQzig1BSfIxflTJwyM4H/yzfUxXt9pnFKgpUwpHvBRSoZ8w/rFl1uKXZr8iyWRd0CejdVNQBDHYdh7QuXiJQl8nxEtpQJMLtnt4RMSQQFCqQSzkZGgJoeUGjfdpIClInKBLUlzy/VuwzhwKUXJonNncZKMWdzdg5zAPUAiiJnqBFY/JtaHfGnqKZnF9EmClq2hJQEpss5/pEylv1h214wJ/aM4rZKJqQxzkzCXrV0nLKnXBIxjd6QMsjapyXse2m1Js8vo5hY4mcBTOaagNWEvaazhc+Sl2NSKP7pfsgntAJ6CCpEwOAoHo5oB4tQiFy/NoElUmYl3KVgioKTSjZu7QxGKjKN8HRmpXqGbZ6SDYppmqxFKmZKuQcu+QYUEBtppqUdEnoytSwEJYKBYsMOI5qyp1PzLbOFabumKciYyio9aKZiuSIM7QfJ0u3yrOtNo6KX0KFJl4FKCVLSFrUDjFST3ACCQm4toq8mhCBdtzrl2mVJMidLmzCGE2amWlVWdujBZxk7nIVh9vBKpdpXImoSl2wLS4BBOFKmJLpJo+aSavVvb++TNdotRtKbThmezwgoLAy0gDeCnzGLKjx3t2FKt28wIkyklnLKUaM32jEamnsUhN3sxAv6yPap2MlOLAkEJxH3FABjk6glzwiPZqSFSgsuGZNUsDVWR1NOEF70mSlWiZMWU1yc0G6pSd7IsQodbQO2XCVIzAZL51zUfUQp1jSxyRp9Kn+OnexstksKV2OQTnjCKcFZ+UBr+sEsLWUUKFMRXlx6xlzhgue0y02WSmaSE4goK0BTVi0Ld42tC5loIV7y8QBo4dIcPmaFx1c2XxRwzwJNK2vrsiHPNHqLi3Sl9N5L+z67LCsOopIBTQ01qPCsSXhYliUp05AnuzizdE2UyRRwnezpSrual+DRZvBcsypgcDdUxYvl4VjMWCFbP3/o1X1GTVuvb+zGb0kta5RIdnphd8vzju7rrTZ7bLSFE4pRVUAMcRDMHbIRVvu0mXaJaqHCVZqYV4nRo+uexhEzGJyFLaiEuSygSfwtXrjVwJ/hrft/Jmdc46pqt7/ZGgTLkkz7HJVMQFKQlwXZ2JDK+sly7QsbX7PSRJM2XLEpSAlRCXYgkAuOTuCGyPYw3ffCU2OWmYoS1bwTiKQJiUrNQpVM6EZ04EQNvq2S5tjtBRMSsIlhG67OCG7OByLFnhhPJrrevZp/x7C2nD+De1tfVNfz7i3Z7nndHK9mT0nuMxxNmzHSO7xsK5ZlY0KTvJAJyO8+etCD2ww2C32ICVvIDSkgq9rQpCCBxd8RowDK4sam1E6RMlSlylpUTMBISpZfgTj4ZPzgzSpGeuUWbfMdZ64pkxYvFftFfHCIG5whXc0nyQ3QtlTPjjBuxTBieBdhuechaipDAgZKSfIxc6CYke4o0ByOeuWcGbp2UjuqO7VNmFLsrNQBZDMGbm+rnjAm02pYB3VFuafyiyq0vKUVz0y8MwpQhk4ju4nUKKAcM+WWpgBbrZ77KCqO5GdH07YE8T5NxdfijHSm/y/oKWW2hg43hx589Y1jYmySzY0TSCSXUaq0URRILeEYhKJJBDaDuGfjG3bBL/ALsSeGPwUYNi2vyRhdW7VruxomzEqWQAXADuCKFwP6TFOZITwjy8rwTKnFKgt1oBThA+iVYmJoSAUlubs0UbBfHSKwFJCmKgSkpcAgFxUPUZE56ZQbDlU15iEotehYUuSggKABJABw0q7VbkeqBt8TJE9BDYi1HCgWdqO2tKQSXIClH2q00AYKYZ00zJGfZA+9LCUAnpZigXGFZccaUo0XlwQmZzs4pQvJaApYQCAE41MHqdY1XaTEbPLIVUEV6wefCMuuJH95zOtPlGrX0n/ph1D0jJ6mdSr0/U6UdUJPy/YQVoViqQRWjd1YObMSSXqHBFcPIv1PTqimbJixlssvjtEEtllUX2QvkuMbM/po/5Ygr5Swfm6QS5D1bvppGEzpinAc0UWqfs/lG+fKDLeU3L0jBzLeaB9seLQ70MtSZrSjUjXtk04pFoSVGuJOFjQ4FJTXTNJqWqloVdoEBV3SLQZ05cwTDIMsEhOFCQQGdkMkDKm9yJLVsNKmdBPBZmSkHVykio+rjUkc2OdYA7K7RW+XKmS7JZROJmqWtRSSEulIwgAgA0JzOlNY0uW9i83sGbBcF0dPLldPaOmX0ZCFTJjutIWkEhDOxGsS7UDDOmqBUpEtXRgqdbCUimImpAmKLa0Ahft11XrOtku1qseGYgy1HAwxYCCHBWasGpBC2W0rXaUnEAJ5mFCwUqCSFTN5JyLgAjqiK+LdFcdb79hVv+1gqKRhLoS4qADTTIEEHqaLWyUhO77poXBNeVHihtFJVjCanBLlIAq5o6iOO+pXfE+xiPsq69IlxT5RLySW6dG9WpYk2ezLwAoYBQZxUZtxGffxhZtFslm0hKEpUDictQMkkYeNRn/wAhlvVM1Vhk9GHBQMQYHSh4uOUJ9mmhM3AUlK1E14hiWqxSOp315KNuOVRWy817Ltv7bjWOKngc3u0nsn7tc7e+w27LLTiW6UGoSKDVs+1+GkWL+taQMOBDLTNGTHdUkA5c4FXBNUJp4YgR660rBC+UOhCjiYCcqnHEk5K7eyHVCOrj7ozHOVcmabQ7JyF2iS4NcbsSHybLLOHfZfYmxJmSj83llRlkkqdRJq5OImF++lj5xI61+Qh22bX7SV/4/wA4o1TLa2+WANqrplImlJky+gqAMCGQdSBo5zbMEwDsSJAmYESpZBBClYEgKAqzNk4Bq7+JZdtZc1UyYE1QwcUoXzD9mULV2TgkhCkEF3J+s1WL1GWjwB5ZrIo3t5p/knwPrDjlheSrkl2a/Nrnb+ByucyJiE/9LJcrXLoiV9BLvRNHyaKN/wBjs6rJu2eUhyhRYSyQVIK6EDQ8OuLOzYCkILsROmhs805UYJ0NX9YF7RLaVK0KkoBYJq0sMDhLU0andDMTOfYz6fUq5mOAk8fjviY5nSkRAxnvg1aG75nKGYHjAq8VPNFmsqAqeoA7ywAAQ792ukGkTBxHfC9cFpe9bTN0lypjfwy8I8TD01HwMjBOUnu2JyrltDiYoNiJIJIrUpcDg4IfkYimXLNC8KsIJ50rxbrh6vBBw2YfYl+KQt3/AIzFK/VA2hTa4P6Ug+MLzej86NOLbAtgnpk7s6WFodsQZ09WpHKNm2akCXYVJRQJCyB/MPTvjHtspITNUBQO4b7SQsN3xq2wVrM2wvmShPf0YSfEGLwinq9AOdvTE723tM9YQmTKDlyVzAsdGR7ikBIJJBfQ8CGJhf2YTa12sCdNQhKXXhly1DpWbWZUJJLkAA04KBh4vzEWIQsgAnQClanQc2PVCxcbzLS0xCklKVllFJDukBUtSaqbiajE265EJ9FrjOpQrmn3ZXJTjsxkV73bL8zHF+e5FjowK/d8xwr6RXvv3I0J8CyM4uRP95zf4fKNSvOtn7PIRllzL/vObl9D1jUbWXkpHxWPPdbOsv0Q3jhqg14/wBrBZiZcwjrHW7/6REGz6MJmcikeMEbsnDAa5EPy3QPQ9xircav3nWnyaGusSWCLQh00F+JD6/oVNtUPLHxxjBZqWtJHBR843va5Xsn64wS81YLUrkr1rFf9Llu0aOXZo1rZmagWeaE50YkDEV/Z7W8aM0CtmL4tRs86zWWZKTaOmUtKVhIpTH0ai6Vl9CxAYgkUF3ZKa0qYQxTQpUNfpEFtdzJtNTkJuPZKyzrIufarT83mJnqTiC0jCWBAUD9InEQQXYRuyW5XLww4mybQazpI/wDr/wBkfbWyVJmSumUhVpVZ1idgcAhKVCUSKVYkZDLg0eBcgS8Kb9mZMHXLLcHpibtihbrKuQtXSkKUVpxzMWLpUFKSFBRq2FT9XUYG+dgUVYC2nm+1WHJAOEF1EkYgoU97PCx4HqivsWvN3zP1vWkT7XS1Y3KWBTKLVfEGQtxmahnGdIq7Ip96mp0P5wVvZehM3sjcrzWs2SypQopKmFCRXIO0LKbyUZqUKGIup1aNhNW0V9r1rDRabKtdhsykZorpnpnQ5QqKxInFC0qBWoV0cA0PEOXoac4RbnHP3Sb9VVceW45BQl03CbS9Hdvfxar9AtcYHTKfkc3qxYMfdr+cHrys7WdiBiwzi/AGuRzJABgLs2XtCv4dGyzYj3vgQx25TpWHGc8OSC26e3sEPN7/AH4GT2Zlu13/AHEnrVx+rGgbLn2kjmg+RjP9rG6aS/E/09Yh/wBmzv2b7h9YrLlF0DtrwtVqUlKil0k5ltXy6mhdsFvUpktkFYj2HCwySXYPr3uz7X2KYZi5ssgFNDlTia0arQp2FRSyFJIDlWLqTlwOWh1MIpzWbvT+q4VLy3s1qxy6bhNpejW7t+e1Dps4HQjNhOWBUsdw8RlXSj1q8Cdq5JaVUEJSHwu3uMGfIdUH9nZpMiXym61YFBJZ8g9KcxAS/lkplhWSEMNGJBNQKDLIcoajLejKa3RncyZVuUQB/ho7mlleHlERIhWlRpsb02kM/bUQs7LTE4bYtRIMwKSG0xEGGQwFu/ZVCkTVBTDPXm+vVDGaVKzK6SLk2opvj77ExvqVilF/3YFMhSWJeevuv2wLpMdaSSHD8XzPZ+kR2rZ+XLY4s2rXUPqqJrssKA5OTOKkOCBnWmbQtlyWrZoQTTUdLt7dv5Ku11oCyFCm6gH+FIR4hIPbD18jtsaxTHrgKqchvdmcLU+yyFTJaDK97UqP5w1fJlJRgtCJQwpJUBqzpAhjC5Nt1W1gc0ouNDje1vW2Do0nECHKyQHpUBAJzycQm7MSCm1pDEMJpbHjSAwHsyd8JKindVkchxPbQz5oUnAhCmoSVqS5DPh3S/WWr4RbMWVGFU0KxLVuKDN0bF8DOa1BJ+lukUaEOly58mZxyNbel+x2SMIwtdwvOTmfuVpoqIL7/dxYmLoQcqHX63KvhFa+S8v44xqyWwqZnYF4bym/wesaRaryHQIofeA8/DSMxDC3zlEkMlBoAakkB3zGvGH68LKpNkK3ywKBMuhxJd3erOziMjqelc25+RaOWUGL95XilKllyEgh2fJQcelIL7M29JSoh2w4n5Ow56GAd52UJQJqVAhSsMwYA6VIG8nNipsVfs86HbqsXQmaN5gEJClS0hKsSkjcILlnqOTRM+lbVV7+QDDFwyOSINq7Y8kHKp15A+sYheR/6o9evrGx7XIJCUb+ETFoKvZpBIQpQFEuKpFahnjFr1X7Ymo6yCR2ihgvSYPwpOXiNucpNWaTsrNl9GvCCg5qZQZwwNGcMHcUz1gX85RITLl2yR08qcn50yCUzJWN6gghxhDkGjF6VfrZqc8iaXBol3NK4sXIa66g0hz2g+UFNiXKQqymZKUhOGcAUYksxwoWnMDTExpoY058hcj22FgW7Z8JcS5pP1fav1Pjw+MX7xvhFpWk4MEodCkSwWaXgCACRl9E8vOzY9vZ82WJkm7MctRICkKBYgsQoJQ6Tqx4iLe20vFJkTlyPm82YJktSSUuUiUFpJw6hQaofwgcuQcDPtq7aSWKCBgZyovuqYvQA1D5axT2TmDH7rFyczw+Kwa2twzMZ+kAX5HMjvgLszJImpBIqHp1QZxpL0LZFwb6b1VKu+zFITXi9GfgYWrRbZ3zghWFIDKWGAoW4uTmMoZLOZZu2SJhAqwJIFXOT6woWizGXNwnKYAlKhxdJHZRuouHaqU1NZU7dX2/fvuxjE8bwtUtVPnv6dtlYb2SL2lXundSdfHTu7YbbyJAU+GvStmSBhpXIc4Udk5ntlA5YHyfgdaGvnDTaBWYMgVzAaFqhNS/oeMMyf39DOa2Mw2pnETJDNmcwPq5Q9bNrOKzcMKgB3u/bWEHapTTJOm8Rw+iYednV1s3UvzMTLlElfbC8lImrSAllZv1txYZCsLVntE3GoLLYXSoMkPuqSkborl4Qz7VqQSoLKQ5JDkA5Zg5DTOkKdnsxQrCRRdUqGuEE0HOtOrMZptTWRO3Vrjtt3XmzTxyxywNKK1U+Vzvu0/JXsPWzikiQksAemY/aOCh0bh3msCb99xAZxkwBoyToSw7z5RfuGcBID/5o5aA1cVyy/WB98TEgAJQwxUzNCktq1AM31gi+Yzmt0ZtMlqIFFZ8DHPRn6p7jDUhTV8nbvMem0fGIwKKXdmi34HMydShHbHFx3qOimpGAmu4Qumj0LMQxgWFch2JMSbOgzEzElRcF0jCTR6kMDrEZtWVUkIwi8DWl8kN52tDZomZDCMYyyNRyHhlFWVMB3lOEt2ApNAfCPL2m7+ELCk8kgMcmdgY8sZ9ksFm58TwgMYtLcpDqpvPpbtcfUsWkOZXJSB/MD6w2fJhMwi0FwWKjpokHSEu0WhKAjgghSjXQj0EOHyZLStdqSlSlAkgFWe8gDzjSxSuCXemTmjpnLbaxsvazrXuywDgRiIJZ2DAJ4qLHNhTnAC4LXhtSQDuzkqSeZQCuWfw9IO0cIO2u8lSt/BiKpbZgMoVSS/0XKnauVDC3clne1SAP8MTFnqCOjHeViMHpdCyY3D5ner79BrJemV8dhrtKsw/0QWqclcIhvMeyPWf6otzFAAuNHyB1HGKt6EdGWyc9+Ksb8tkIGVzln9oTEhjiSlwXIzfIEH4PGHm02lXzavRlJ6IK94P0dOBzDAwjz0/3nXIoHnGhCzgyikjWlBGX1HUPHZCUnNLxFS2XstUqYmYtCgpSd4kgpIqGZDVD9hzi5dVvXOXOUDLAmBBpjOEoYBQduVDp1xJeViSG3RXkNP+YJ3RYUg+6Pd0A5cOqFn13wp77+n8BceObySi+1e4I2rtMwyEqxS/3hWd1WeFQOamZlGnHnGN3mPbkMBVmAYDSg0ja7/khUhzkD4xil7L9srrPmYe6XK5ypkQtu+wzbMXgmWJ0pZ9mdWJwkuHw6jiM82rHd9XTbZgTLmLXMRKSyEoTNWgJBoUskJI3gxfIgcBBLZ3YNU6UZiZqR0iEqAUkjOpcvVn0z5RYt11T2BmKlGucubPlFwGScCHQDkHCA0aWlvkYpsEbKXpbLGkokBZTMKVsqzKU9KKTvPUeQg9e1tmzFpnWpb4cMsSwlSarQF4QkgBIIqpQJLEcQwydcykrRLKlkqKmBtM5QASBUhKAQN5ncDnWDU3ZybMMoFaAkFPuomKJUkMHXMJUQxNcTVisoM7SxFva1kzlOXxpU/Wa+cdXBSZK0f8yIJbVbMizqlqC8eIKfdZmSC+Z4xRuMb8nqP9SomKaSTIknsmbAlQNhsoOWIg9qh6QGXMMvGBkiYGByzVpxdKT2czDHZ7FLXd0gF3OJm1IzHM8oXDY8KhhUhScSQsEpoHatSzOaggwrKEo51NL6rniv7GITjLpnjbp+D45u79i9s4vDPUTQFCQ78h5Q3rIKphFWmk0BOaR3QmXCkmcQK7qGBBZ2bvr4CHNW70iR7omsWGgQDU8XMMzEKszTaeUVTJRb/EPB8j+cOGz6i9nb7XnC5fsrflN9d+9Bhp2ZS0yz8XX5xL5RAO2kAVa0hWudQNVcoA3daVJRQ5LYUBZwHZ6ZkntPEw07XWVC7QoF8WYq1KuxNKMTXn2LFmksolMwKTXEKg5EJLHm1aQnocc2pLnve/C59Kvuaf4kZ9Nobey4adcvdPzuu3AzXGlfRs6d5ZXm2gDF8uNOUVb/oQeQAFWfCQWJyAqfh4JXME4JZ15EHSjpzD8dWEDtokBOFyCSU+66lFkrepHwAeRgsd2JSSVehl860zXO+rVoqm8bR9Y/HbBwXckmo8Y8/ZCeA8fzitBdbI0kk/rFe7rXMwrTiUwcgOWGhIHfE8qYPpA9hA9DFK6LRiVOwy1kAEuACM25REo+Aplbktj2dalqACi7CgOmkWbvk4nBD0fWByr3kBBxia7ABgzMrefe4aeUEBtPLmkYETWQAAWHjiV6mASU+yAY8U1JTZ7fUsAMAzpDihfiYJfJnfCpJmKSEqeYAXfIpejHOkL993yRh9kfd+kaPWlIvfJ6srRO5LSo8goFPqItHXjhKXdDSTk/iNXvSTNmrSlMtLLBUPaZMxLujm47eUT3NcnQBRUQqYtsRGQAyQl6sHJc1JL0oBYnJUkWZSSMQThdSSXxAOWBDVEDRfs7p5aFCXhWvCSAsEbqiGdRH0RC/R5MGu387fn39g2VTcfIJ2lLJKqUBFQGqQfSK14H2Z7f6olt3jgWx7tRUfpHF4N0amy3npq9Y1pcCaMpvJeG8Un7HL60aOq0j5smZhWCFN7h4B3bT40jONoLMfnqVMWwF90qGeoSCfDuh0s9vs/wAzI6aQDi1UpGYGeIjhGdnwKT1Ndi1vhfbK963gg03+LlCmZnzIziey36jEQlMx2IqhXVSBV4LlF2n2eqkv/wBRoGyGLMV6w0VrLOkpJefZq0bpiafizhFdJBVzsG1zuT8av6F/aa2YLKRgVRWZYA0fjyjFbwU6zGp7SWuQbIyZiCcYO5LmKGR1Yh6mMttyBiJqesN4OT5Ro9NiULaRRNvbwHTYO8ZiulRimnDLJGGYQwYBg5yr4xBa7bPaky00Uf8AETkQQavq8cbDzQFTEqCB7MsVAk947YgmGXhP7r3iMyx5jnGpDgZi9iqu2T8QUV2jrxh2IYsx1ZL9UMHz9Rlyh7R0pAczm0FM8qAwtIQhj+6y4qfLTnF5ExCQKysvqufOIaVl00S33bEgzQCVKbiSBQboJz4vqYrXOksgspOEEgsGLq4vQ14aRXvqfjmqJbIigagFKRzcU9ykYfdJrxcvXqirYvklqN6s+E3bZScsRf8AEH8IWV2bCtB4zMPZuOO0KIMOdwWVMy6pYUKYvXMc4F3rdMtCk5hSVJU5q9Qatow/5hWeCU56tvH67fshjD1UIYtLu3t5VT/dg+4ZRRPJLgFKA+X0hXEQRDSLViM12fpHBZVN1I1y8uEApVmJmPQYgBmXpoW6/wA4LWeUr2poxOJq5boENOrM+2Je1M+YiZJwS3AW+bfRL59sNWyk4qmyipJQXNCQeFaQvbQzfayTqF/6VQy7Nr9vLOlYG1vdhNS01X13K+2CR85UVBxgUMtWW3cSmFaySPaIAPvBb/zjsyBh/vqzonGY4BGn5givjC0iwIG+zYSwYciN58888/CAvp3Kerbt/wCb9l7jkOrisWje6a8v+1e79grdC2ShOFJKcy4cO+hqOyBt8ikvQMnMEAnBMdsXr6wUu+zsAXI5UardoNBAm9rJhYKW5ADboYneFeHvE9cFhHdijmtq8BZtdlKA6xh65iPLOOBaJGpr95Md2m6Zyt6YUKAFKrUw5B3gf83PD+U/7o5oImGpCVkOQOoCv6Rn9qmrkT5ssuHKiH4VU3blDfY73nKG662FRhGLwziG8LmNpT0i0SgD9LEEq7XU79kTQJGfWm24hyiOVbcGRhtlfJ2Vh0hRH301745m/JqtIdTtyUk+UdRa0KtrvAqA11MOXyY3zKs5WZ6VGXNdJwh6M3EHjUVivZdia4kjE3E08YIouYpDEJS+gCfQR3Bz4NK/tZY5iUBNpUMGWKW57d2sUP2hZOkRMNrfArGBgZyxGbPqYT7JY1SgwCiNKKPcCGjo2GYv3ZUw6vhAHlFFgwp6lFWV1SqrHm07U2Y1xqyUKIUc9cm84E3t8otlQhQAmqJJ+iAK8yYAIsNoO6Jah1gjxpHH9jDMJM1cpH3lP4EwZlEkVp+0y1TkzBLZgzO9CXqaVyh9uvbeyTpXQla0rJDgh0uKNV4TrRddmlAJ6YzTqEJYd4gtdtzWdCell2ZTgiqlTC/dSIjtyWdPgM3pYpZXiqQfrJRSjHRzA83nZ7KQtS8XIAPVtGqAx74JSZy5inmIwobQrT4qUzc4FbSWWVgKTJm4tFYyQDxoa9sc2iEnYOvnb6zzbOZAlzVOoKxEgMwYM+cZ/a7oE0EgKCixFHA4v1+kMczZk4CsoX+Et3mJbLc5AcTrOjktZB7ikxVq+AkaXJR2S2enY1lOFZwtQsQ4o4Ij607KW5IZUqXvKpvIrrxg/cV4zQqmFX3QC/cHgrOvJS1DGgIKdVrKR3OD4RdFbkuBDk7DW8/4KPxS+XA8h48YuDYe3sxEpNAPeH+kHiYepV8FThOAjiOmI7wA8STbwoSehPIiaC/WsERDZKlIzC3bGzUkqK0k/VQ6uWZAaPLrusy1j2RCaO51GumcaDOvMKBARLH/ALpY8ARASRPKlNXqcN4kxWtzlxQy2H5Sky7OmR0AZH0gtnq9QRnFO8PlCRMIJlGrFsSSOEEl7FpNmE3BU69Jn2YYC2rZf7OTAVJbk+HKLopROn5RJQIJlqcfaS0RzflOUEqCJIJUG94lvwxzYLklS5qDNQFJB3g/oweujwz2qzWFdUkpYZJlt5M8dRxk18Wm0zy/CqQHGHmOcWbh2xt9lW53qNvpCqdcPE+zWIFlG0K+6Eh+8wQuS6bEtX7qb/GU/wCkRCi+5aUl2QvzflLtKnKkyy/2FA+BiORt4vBWTLJrV1+UMtvu2zJUcNnQfvFR9YrI6AJ/7SU/He+BFigsr29tAolKR2LPmY9l7SrmhXTKUKMno0JDcSXgnOlpJcSkp5VP9RMS3hbgiWAJUrE3vYA/czGIRbYFWWYnCyJ6kngpCW+O2PultH+ZL7k/lFRM6aVOCA/KWB3NSJCZ3+YO+XEFijZbxMpWKWkJPWT4ZHujuTa2n9Id4kuoEUJ6hlAuVLxEAZmjQVtF34VS0fTOYGj0HrHIrQRtm0c1QIQkJ5j04RRTeU/JUwgcjXvIMHLTY5a9yTLBVqoCg7dYrTdiVM5WBxfIRFnA2bapZSxxEnUzVU7AwizctmlhVQVfxfpHMjZQzPdmJPf5QVuvY1aVAlXc8VlwWVDLOw9CkpQkHid7zDQFtVumDI+A8OEMMyyhEsIISSdS9PGKE/Z86d5fwhXFd8hZ1QFXeimZaEq5sx7xESiFBmiW0XEUqbo1q5uW84kkyFDOTh/gUv1hzkAcWG4JaiFKUT9kJLwccolKQndS9HLHtBOcDJhsyS6lKB+q60jtCW8Y+FrZLSwhKc913/EpzFW6Io9mW20lQRLKyGchiQ38VM46m35aU0XNSOroye5IjhEkLG/Jnr5hZbwaOpltTIDIs5ljipI86nxiLJorXhbyqWQqfNW+g3R2ufSFX5tvZS/4iVeoEFLdacbkmvVFOy3DNnHcKG5rQPAF/CJjKy1Fy7Zah9NuSRh/piWUTLmYkJKzm+HF4MTBCw7AqbfmpfgAT6iL0jYgIU4nTAfsAA97wY61RDZLzWvOdKSeBlIDfjWD4RdmzlIS5tdnT1oRXqwqJgffWzSilkJnTlcZq3A7HFYHWfY21DewIHIFIPVQRBBbVtDMx4QqXNH1kBKR/wDomOLNYQZhVuKBOWIPXlKBi7J2fmKQcSAlX31v3u0dWDZOcFhSinrUoKPeKx1kDjLKvmyU9D2Et5l4C2m1pQrflFHEhah6wWEgpk4ekU/IivIYjSFa87OSahR5qWFeVBEWWSCsy8LIKm0Dq6Rz3ViRC5KvdXML6YEk9xS8K65dCNDmBE913vNkkywqqsiW3vTEIkpQfn3IF+6cPJUtq8dItXddwlVXMCew+qjAEzbQtW/MUBwStA9aQVu22IQWMtz9YrKn7RHMgivG3yiohK1TDwSmb6JIgDa0qH0VpHAg/kPGDd4XqvFuqMtP2X8iYqqvWTnMQZy+KgjsqIgIgTJs8xQdMuYockn8op3rKnAb0qaB9wwRnXgpRPRo6NPBOKKtotkogdKZ0w8MTAeLxyRW2LyUrWSEoUojMAV7hHXzSb/lL/Cr8ouJvlMlR6MJWNMeLEntAFe2JP7b2j6iPwr/AN0RRe32FyUoJqSH64tWdW9iKqniYooqXiylVMooyUkEE3gpPurI6lN5RzMvOYQxmKI4FRiXZ270T5+CYKYSaFqhvzhrTsbZP8snrUYrTJckmJ0q3FJcKIPIwWsN9zCf3ivxQfVsjZQl+i8TEtm2OkEOA3YD5xEk6OUlZXNsJTVTmKky9JifdWodsTzbGgUwJLfZEVxd8on92nuEJ49pB5K0eyr+mPvTFNBiVe8sp9/vEeo2YsxAeWXbMH9IXbyscpKylCMIFKsfQQ/qoW06g50qcTmaojhp5RdxSFCoR2pEIa0Nr4RZkzeST1gRRysiUUhjtFlkaTQj7pbygNeaw+ETVzBzL15RXn2gFLGWjrwiKGAfVHcIhvbY6NEqphTUKaKNrtil+/hLcQB4gViwpKW91PcIrOAaAR0bCqizYZxTUOk8UqaDVgvGcon281AHWrwrAazEcB3QbuW7pc0KxpdiGamnKDpsiSVBZN6YRW2F/tyk+oT5xStV4rmAFCkzH+riQe4TPSLX9nZRDbwHDFTuIjj+yiNFqHYn8o5tlFRMmxzEpdSMbB6WiY+X1SPCB068AVBpa5X3lqr2GLv7DWlJSJ6sJzGEV8Yh/ZpQKrcDRiP9REdZG3iSGZIwuSh+Lh/OB0yfJBotPfBptzP4pA6YsvEWwiRUNpl/XBjmeqUtLYq5ggFweIpE6ppj1KhwidymxNdVqQWC7OJiuQW55tWGSR0RFLPNQeUtXpCtLLKBDjqJHjDrZbEWBEyYKPVT+YjirVAe2T7Mc0zfwL/KF62WgBZ6NBbTd/3Q4W+4yXPSd6R6NAC2SxLzSlXYof6o7cm0BkTi7qllXWQB3AiI5lgmTS6ZdOAKafzPBGVeEsljJH4jBO0WOSlQHRji7mO3IdCovZ6fpK/mD+cVTcs3/JV3Qz33bFSZfSSyQxAwkuC/XlC2dsrR9j8P6xDRZNn/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33" name="Picture 6" descr="http://media.syracuse.com/haveyouheard/photo/joosejpg-1f476b81b2946edb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00200"/>
            <a:ext cx="3352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
          <p:cNvSpPr txBox="1">
            <a:spLocks noChangeArrowheads="1"/>
          </p:cNvSpPr>
          <p:nvPr/>
        </p:nvSpPr>
        <p:spPr bwMode="auto">
          <a:xfrm>
            <a:off x="1828800" y="3962400"/>
            <a:ext cx="3276600" cy="246063"/>
          </a:xfrm>
          <a:prstGeom prst="rect">
            <a:avLst/>
          </a:prstGeom>
          <a:noFill/>
          <a:ln w="9525">
            <a:noFill/>
            <a:miter lim="800000"/>
            <a:headEnd/>
            <a:tailEnd/>
          </a:ln>
        </p:spPr>
        <p:txBody>
          <a:bodyPr>
            <a:spAutoFit/>
          </a:bodyPr>
          <a:lstStyle/>
          <a:p>
            <a:pPr>
              <a:defRPr/>
            </a:pPr>
            <a:r>
              <a:rPr lang="en-US" sz="1000" dirty="0">
                <a:latin typeface="+mn-lt"/>
              </a:rPr>
              <a:t>AP, 2009.</a:t>
            </a:r>
          </a:p>
        </p:txBody>
      </p:sp>
      <p:sp>
        <p:nvSpPr>
          <p:cNvPr id="22535" name="AutoShape 8" descr="data:image/jpeg;base64,/9j/4AAQSkZJRgABAQAAAQABAAD/2wCEAAkGBhQSEBUUEhQVFRUUFRgUFBQYFxUXFxgVFRcVFhgUFBQYHCYeGBkjGRgUHy8gIycpLCwsFR8xNTAqNScrLCkBCQoKDgwOGg8PGiwkHyQsKiwpKTApLCwsLCwwKikuKSwsLCwsLSwsKiwsLCwsLCwsLiwsLCwsLCwsLCwsLCwsLP/AABEIAI0BZQMBIgACEQEDEQH/xAAcAAACAgMBAQAAAAAAAAAAAAAFBgMEAQIHAAj/xABLEAACAQIEAgYFCAcFBwQDAAABAhEAAwQSITEFQQYTIlFhcQeBkaGxFDJCUnLB0fAjJDNic5LCgpOisuEVJUOz0uLxNFOjwxZEY//EABsBAAIDAQEBAAAAAAAAAAAAAAMEAQIFAAYH/8QAMxEAAQQABAIJAwQCAwAAAAAAAQACAxEEEiExQVEFEyJxgZGhscEyYfAGFNHhFfEjUrL/2gAMAwEAAhEDEQA/AOS20q5at1HZt1es26ZAVCtrdqrSYepsNh6IWsNRQFUlDhhakXCUSGGqRMNV8qraHpg6nTBUSTDVOuGqcq60LXB1IMJRUYWpUwddlXIQMHW4wVG1wNSLgajKpQMYKpBgqOLgak+Q1FLrQEYSthg6PDA1IuA8K6lNoCMD4Vt8hpgGBrPyKopcgAwNZ+QUwDA1sMB4VFKUvfIK98gpkGA8Kz8g8Khclr5BXvkFMp4f4Vg4HwqVCWjgK1OBpk+QeFYOA8K6lKWjga1OBplOA8K0OArqXJaODrQ4OmU4ComwFTShLbYSomwdMxwHhUTYCppdaWmwdRnB0yPgKhbAV2VdaXGwlRNhKYmwFQvgvCpyrrS6+DqP5JTC+C8KgOC8KjKutBPklYbCUb+R15sJ4V2VdaWruHqnds0y4jCUJxOHihkKyCXbdV2Wid61VO4lCIVlVIr1SFKxVaXIjZWiGGtzVSwtFsHbo4VCr2Fs0StWagwyUTw6UcBUKi6kASdANSToAO8mqQ43ZmAZ1+doF9rRPqoHxLihxV0gMRYQwI+mR9KOfhOgGppl4Twe4FlAtgd4UNdPiXbVfUV8qXkxAbrwSGIxQi0tWbOLtH6a+oz8KuW3sn/iAeo1Bdwz7HE4j13mHu5VAMKT/wAe/wD3xHxFBGMDtvZIf5Ro4+iPYfBI/wCzuW3/AHQwzfy1PawgpRxXB7xEredo2W6S+3c+6nyHrqHg/Sy5h8QFxE5CQtzNqUnQPP0gO/u5nQ0aPEtfoncPjmSmgn1cHUq4KoOkXHbeDthmGZ20toDGYjdieSDST4wKVV4jfuHPeuZZ1W2FzEd0W5Cr5sSfA1E2KZGcu5W3DhnSi9gnRcFUq8P8KXE4tiQAFF+PFkX3C3XhxrFD/wB3+9X/AKaWPSLEz/j3HYpnGB8K2GEpVfpTik3FyPEo49YyffU+A6dwwN5ewd2APZ8Sp1A9ZHdGxvHjY3FDfgZGi0y/JRWRhaIIgIBGoOoI2IOxFR376IQCe0dlGrHyUcvE6U5YSVKt8m8KyMP4USw+ELjkvnr7QD99a/IoP7a15ER/9lDMjQpoqiMOK26iiAwLH5rW28BI94LVXmDluKUPKYKn7LjT1GD4Vwe0rqKr9RWpw4oj1NeNqraLkNOGFanDCraX1YkJ2yN8gkA+LmFHlM+FWP8AZzkT2AeUkn2wPvqpkaF1FCjha0OEomMBd11tE8gC49vZPwqriLjWz+ktkL9ZTn9qwGHsNSJGldRVI4OtTgqJYdkuDMjKw7wZ9vdS5006SHBvYUARd6ws06qLYSI0O5ccjtRLCo45RZV/5DWj4ClO56QWPzEdvK27e9nHwqC50oxb/Nw9zziyvL95CffUOka36iAljimJsbBVC2ApSbi+P/8AYuf3lr/orU9Isev/AAbp8urf4JQxiYf+w81wxLeSaXwVUeJxZtXLrCRbRnI78oJili905vAw6uh/etsvwb7qo8c6du+Fu2yFYXFyZgYKyRrBUSIkeui521YRGTNcQFYPTZJjIM0SRO34+dQXemYmAnun+qlpLKyXgZo31/8AHdWbdms8zv5rTEbeSZF6VT9D3f8AdVzhfGOuu9XkAlSwPisaEeR38KWrdui/RRf1tfFbg/wE/dV45XlwBKq+NoaUaxGHoPjcNTVi7NBcXbp5wSqVL9uqN1KM463Qu8tAIVlRK16pWt16qUrK9h1o3gkoRhhRvB0QKhRTDrWeN3zbwl5huLZj19n763w4qPpKn6jiP4Z9xBox+kqiH9A+GKzBmAItrIB2LnmR4GPd3V0exbUjaSYA8CSAPaTSL0CuiGA5if8Al064G/N+2ORe2T/eqPz5152a3ylq81iBmna13GvUqduA3p0vWk1iDkbw5PUd3gmIHzmtuBzFsMY+yLk+6jXCLaYlDCqlxHE6mWQ6zr4/Dxpkt4IKkCG89v8AStZjf24oHXkm4+joZtcunAg/0ub3cOhhcq27jAm06GbN0jdIMFH1GmmpGm1JfSfDC5ZLwMya+OWYZT3jc+EeJpz6V2Cpcrpku27kTMZm6s6+IYa896WumRCW74HMT4doLp7zUYhoy5xvos1jOrxbWN7vBDeDtcxDWjcOdkS3atzt2RCz5DUnvM10Lh3CFtjTVubnc9/kPyaR+hLzct+cevLP3Cujo0V5bGzOzEL6lA0BgpT2uGrHaDepSfuqe3wu030b3mEJ/pNewNouWCui5FSU6tM37O2S2YrrqTRheHKVkSeeaF9o0+FUjwfb1JPlXv8ACUkxLxx/PJBb3RlWBNp5I+iwg+6PeKTeOcDADOohlksvIgb6fW+OtPxxhl0mbltTctt35dShnUg7e3eJIbpEQQbg2e3n/wAM/hVpHsZTo0xh5nv7L0rcI6aGxgbtqTmtEC00ZotOpaNjJUhlEz85d4oHh+kN5mLNc+Tq2pgG5feeZzHfxY1Jwbg7YnMisqLrcuOdlt2VTlz7Vwfy71m3wm1cu2Hwue9ba8LV17isiM4OeBuQpt+BOnjFeowhL2Bzl5npN72ylkWn3/hWH6T4Yb4e7iCPpYnEMw/ukhRWr9LwNuH4MA7TZY+wk6048XsIMPirVrqVuW7B6xLaqCudH0JyjcDTn7pD3uP2RhML8qDXW6pb1uGBPXWiFVWgyhIIMnQyZ2Et0Fmujfxd6JcxXSJD/wDrLYO82Xu2z55GLL7q9wz0hYpeybnX24+ZeEtHcH/8jwp5v4NL2PZmK3jZw6si6XR23vF2ygHORCKN/nDTaljj3A7Rxlm2MO9u7eIYuqm3aa1E3HFpu0jqeWg7M6zUEAkKQ2WMEtKZeg3S8XrvU9rK05A2rW3USbebmhEx3ERzEDukPTRbuIe3mIsW2KBVmbzIYZnI16sMCAo+dlJOkEAOGcQXB8RhHLqua0WIy9sKSDAJ1VwBM6waxwXhgfDC8zC2uVVLkSSQAGOpEdqdd9PKkMbMcOLGt7Lc6MaMV9Zqt/6TJ/ty4UGe+uEtx2URQ98jwQSLY8zPiaH3+MYMGTaxOIP1r18if7KzFa8I4GDebs50Kq1o3AwBLk5Qw7Mk5W8NNtYBDF4GEtOi2SpvqkpatEASFbUKZ+dzPLvrEdiJnGj7X/XovQiPDxmmj4/v1S7jeIWH+bhlt+IuXGP+IkVBb4tdtCbV67b8M5ZfWjSp9lN1vCWmxAtyvXTlPYEC3mXtTGXuE98gHUiq78Dt5DcZVbOxElDpkyiAqQFnQzuZNADpbzAkensjddARlc0e/ulwdKb6HrSMrrqL1oaHwvWZh17ysEd1bekfjq4q3w+8BGe3fLKDMMGtKwB5jMDB7oq0nDbc3gvWILcZtCVDdwDw0RJ1PMa60mdIcRHU2wQUttfymInrOqbY68ifXWxgsY9z+rkWL0nhYxEZIvEJw4Rh+tYs7fOIgmSBoBr4actqcsHwdVGpAymJ98acx3jl6xQLoTg81tGU7E5h6yII8R6jtpR7iaNdxtnDLirmGLWncBAxDsbtz5xBGUhU576jzRMQnmkDuH8ry0EAt0jhx89VbucHT68e4e+tr3R1gsghuY7iPV92/nvvwnhF1kk3b+YEgnO41Bg6k1Qw/HXw+K6m9Os8guYDWSBoTEkMN4IMyCM5mGjkug77WND3FPFkNDM2rQHivDcwaRBG4rlXS0ZezpoNTAEy53POu9cfAOsd+v8AofgfjXBemr5r1zzj3mnOhiRLI0GwAgRwCOVQYZHFtXIOV5g9+UwfYaI2LU7VIvDmfD4UINRbc+29c/CrGE4VcG0jXkAfjWl+4jb9Rpembh3vALRagvrlEcztV/owpGMsk7MLkHQgjq7gMEeII9VWR0YYoWYkkjUnc+G+1Z4WoTG4S2PoW2JP71xL1zTwAZR5g1bD4qOWUNYb1XT4Z8UeZ3FNmJt0Gxdujt8b0Hxa71vuWOEscQSg14Ue4iKB3xQHKwVRq9WHr1CVkQw1HcGKB4WjmDojVUoxh6z0gH6hiP4TfCsYat+P/wDocR/Cb4UU/SVRA/R9iO3Hev8ASf8App2fGC04eYydl/3VchkuH90Oqz3Bq5t0DuxfSfqwfh99dAxltjDDR1BykiVZYgow5iJ0/IyI2jrye7x0/O9eZ6R7EzSOXyUU+VG3fFxSFtu85iQFUMZyu30Su3iBIkEUX/8Aze2cT+1AtBpDEtBECQFiTOo250k2sQ6aIWskaZHVnQDut3F7QX906Vr8uvcrq+JS28zodDz5U1LipB2aadKFmj4jn5KYZ6Bc0ka2QBY8De3n3otjeIm9nBUr1j2zB3CqzOJB55Qp/tCln0g4n9E/7xA98/jRzhwJXMZnUywg+YHqpN6f35UeZ9ytSLpHghjjudfdDwp67Fh1aC68qVroVfi5b/iL/igffXTQ4yzyBBPlt99ch6N38pXwZD7IP3V1knQ6TEyO8bEV5/HfXa+p4cdmu5WuH41kxBK65raN59gI2ng6N7Kab/EiLeYKCerz6kgbHTbwpBsvoDDXLYMrcQZmSdxcQag6CTBBid6mucRe4MvW3WB5dU/KIg5REabVePFOYHFrt/Tmgy4TOR9tOP550i2J4hPEQYABsFiOeqTDeIJPtoX0ivZcIR9W0F9oA++psLgyGa45cs4gs51IMTp5UG6Z4r9WfxIHvn7qVfJ1stjmiMjDRY4D4Shwrjt3Csl21lJHWqysJVlYWZVhI00Gx5VbxfTi/dgWlt4ZUcXAthcsvlK52Y6mFJEaCl9LvYI7mb4W69h330r2+Da3qmX+aleI6UmeMRIGniPYKW5LEliWJMkkySTrJJ3PjXhZrcXfCthd8K0eysMuctLZZDmQlGAJDKSpGnIjWrHBOleJt4gXTcN1whUG9N2FJBIUsZWecETUVy5odOR+FUMG3a25fhQn5cwTEUj2tNIz0i6Ri8tsJh7Njq2d5SZZmBmS2oWdY11op0b4ybOES29pb1tgrZWMENlGxggg9xFJ3F7h6sxpofgabsPYixaEfQX/ACivPdNy9UWZfuvX/p//AJWPz/x7K3iOP3rk5SLSsCuVPqncZjrrzIju20ocbTaCWgCAJMAdwHKr1mxptUnVeFeYfinuOpXqGtY3QBCfklSjG3rKEWrjICRIB0/lMiaIdV4VXxtrs7cx99cydwcNVY5XaEKThfSFxadLttboc9oklWYjXtNrP0Rt9Be6kfprjc+IVsoQGYURAhUG4AB9g91OWEs9jbn+FIvTXS+g8G/p/Ctfo+cvnylZXSLGiI0uq+ji+RaRhOxnynXz/PnW/T669rFYfE22ggMqsOTK5uAetbg9h7jQ/wBG+OyWUA33AOgbaRPJtoP5Dfx/g7Yi1msqrqf2llpGo2ZCDKMNdjzO4MUWMluIfyJN+e68jlD4nxg63fqpMD6QCMCt+6gZjdNqAQuy5s3PxFA+kvSf5VawTC2qs2JcDWWAt5SWQ7lSpIPKfLShf6K4m4i2gbotpqqfo2USW7RjISdTqVnfuMXeG9A7/WWrl+47fJ1yWVlGAUnMQoA9UEzGgOwLfXDWnXpt910fXO0ftQ4blGOJ3hkCtow28QOQ8QOXMVwfpF2rjnvI9+Wu19JgIBB0CypGx0MA93gdjrsQRXE+KPLn7cex1FI9CRlolLt9PlGBJmA+4XSOhvCRdsWRlzN1ZA353b0aAjeDThg+iMMR2E2mUnx5tr6jS50ckWUy7/J7UerrGMdx3rpHCuI27qC6ygEKstuO6QOR9U60s5jJpi0mjfhWtr0hkkZGC3ZLvE+FG2AHykNorrtP1WU6qe4gkctNK5vatxxe0v1FI/8AhuN99dZ6X37bYYshOYMF007RgiQfVr4VyjAtn41PgzDy6iPvpro+ERYshtVWld4VJZHOw/a5prxNB8YtG8StBsYK9gVjhLWPoFiBR7iK0Cv0BysFRes165XqEpV7D0cwZoHh6N4M0RqgozYrHSRowGI/hH4gV6yah6VvHD7/ANkD2ugojvpKHxSt0OH6YHuUfj91dCN3cliRlAga7Ekx4nn5Cuf9G2yZm8VX2Bvxpvs44ZYry+Im6ufXbRYeOa8kOZy+VbOFuhVZVchs2WCCYLgTAmOSjy8KxawVwhwbdzNqcug5oNBuSM6HTvFX8Li7Jj9I6FSIkIdFJKnsoZ/aP3175bZ1JutMl+yqiWDKw3t/Wt2/DTxp8S4ct39UoHPBzHfw537oSmLXIYBBO5hI3GmokaAaTSr0t7Vud+0dfNW/CmTEYhV+bmgjmQTMCSI0gmfIGlnjdwNbeORVt/Ert/arNjkDp7btaYwmd0rS7gCB5LXhWjDz+ArpGK4syMgXKC7EZmPZWBMmN/KudcLXtr9o+yYpx+VA6GCD36j10ji9Xi/uvqOEhMjD4K3c4sczZAgui7atC6jOqnrJkkA7iNp51Nfxl1cSc2JynqFl2LZT22gAZxrHidj31c4ZftIsG3n2brMqlYnZLZI56yYJyxpMVJY4nbDN2HZmOrMtokSZAHaA0AnQCSeUQatw407QHNAka6yNTWyEN0juZEfsKGQkzDMTmIkdZcU5SBI3map9Isd1mEDT87KdonQ/Rkx7aJcUx9oagXMxJnOyEDYkDLqdTEmB9y/xjE57TD11QNDXgDmm2QHqnPJ4IJwy3KP9tveFNXbOEjcDUAjyM0P4dfIkcpJI8wKOXb6dWhnUyo32GXfuiTrX0TABpgaTwC+VdL5hi5AOfwFAMOO4eyrNrhDshuLaYovznCEqI7yBGlSNYgA8iJBGu9GuinGlsuyXmcWLqMjgSQCwjPlE6xIkCdecU/IwtbbRayocr3hrzX3SvesjKdBseXhVHA2BmOnL7xXbeA9GcCloXEC3gwP6S5DAjYjKQFXuIid6T+lnRGxYi/hrgKXCwFuQyiCJ6twdQDpl1I9RpISsklAAWi/BSwwl5IPiub9JreXDvAjT4kV1jFcG/R2VCierXl3qsT7DXLeli/q581H+IV07hfHCzKbxG3ZY6ADQZSANomDXmf1NG0yRtJr/AGLXpP04XdQ5w5/Cv4LgA6tZQTr/AJiKmPR5fqfGiox9v5T1KMCVzAjuYspieZ+dttV9lrCHRoN0dtFunEuG6Wj0dX6nx/GhfHuDKiLCxLePcaekuKYV2MzoTrIPLN3+etY4jw21dTK+mvZMwc3gTv5Ud3Q5omM91qgxpB7SSuC8CVrMlZ7R7/KuRelHD5McqgR2JjzJ/CvofAYIWreQMGys2u3M7jvrgHpgP+8z/DHxNG6PwbopQ929aoWKnzsITP0J4Y92wAkdhczE5jpMaKisxMnkK6HwfiLWbbtcdP0b9WR2wScrNzUGTAgEd/r5b0c4obKwotnSCHtpcETOgYGP9KYU4xibiO/ZcXngghDLqAoNsEdnKpGogxO8GjkRteXG81nXzXlGYiON5IBzWbT7juMQ5AiUGa6AyygDIsNyntbA8vDSLi2NuEFLcZ8yowVlJVnOVQw5AnSdu/eChPxPFFrjm2569sjkLoSzKYTukhdRp41Z4p0lvsblzqVS010sVyJJKNoLxGrQfUfhEjo5G04nwOpTP74FpJBHh6r3SAuqnrGUt2tFafA5gdQZ79411EnkfErnbP8AEP8AzBT7x3pRcvqqNlCpmyqoIjPGYySSfbXOeJXO2ftn/NTmCjaxr8mxpRhXNfJbdr49y69wDFi2LQaRFm2DHe0uD6gw9hpmfiBS24t5BngkiRtyAOg99JuB4oFtDtgHLZIGaDOSyNV2ZYkzyy+NWn4sWRv0ijc6kbZn08dl9orzczH9YXN4/O69rHTmCxss8e6QkWShYdks0gQWYiAzmdYGg0oB0UObireFpj6ylpT72NWuM49TbvBXUAowAziZ7axB+cCT56g1W6BrPEMQ31bbD1m5bH9Jra6KYQ8Wk8a4FmgpO+IFB8dRfEtQfHV6krFS1xKgF+j3ETQDEUFysFUevVhzXqEpV3D0bwZ0FA8OaNYM6VdqgoxZNadI7ebA3x3Jm/kZWPuBr1hqI2tVIIkEEEHmCII9lFqxSGudYHEwsc8xb1QAPvoumPCJmPqHeaGcY4Q2Fu5SDkOttvrL5/WHMfiKq/KCTM/N0XzPP4n1CsSXC55NUjI290Sv48se2zfYU5QPM66+GvnyrVMSVM2yyeBbMPIyB7/dVKyanJFNiJgblAFJZ2miJpxHOpmQw3H3ihGLxMSN8wj2Mpn/AA++tbrkGR5H8/najfQfoi2PxQzA9RbYNebkQNeqB+s23gJPdKrcIGydnZGgj7YcFBw25EHwn2miQx9VeM8LOFxN2wdAjnJ3G2xzW2HhlIHmD3VWz8uZrMlgtxBXvcPOWNtvFFrXFWB/RyW8Pvr17j1/diTzkOD7Y2oZnkZR83n+94nw7hy85NZ6qqthYNFd2JeTenkrL8ULGZJJ1JO8nvrBxUiORodcEGfz+fwrZrmn59tcIGq7sU5zaVrhnVw+frAQRBUKV2GhmPcau2LVkzNxx3Qin+sUd4Lwp8NZZXBz3baXynNeskIhHflVT5kimTDYU6i2LLaAwVUuftA9peXI717fDRhmHZfJfMOkHGTGSVzShhXtKADduMo2HVrp5HPVoNYP07n8q/8AVTBh3Jyq4QMxYA5FCyrAZGOUEGWyg942nQzKjC6qG2kHPo1tQ0KJ38Np5062XKK+VnOgzG/hC+JYuw2EtWVcsbedx2Ni8nKSfVsOW5qsuJtfJbVnOxh3ut2D2GbKotrJgggFpHhtRG/cPUk5VJNpmPZGhyAyANtzW+F4f2R1SWicozE6vJ1ynMCV9nqFR2WkfY2rHO6xzFbHYV9/skPpeqdRClj203AH0hXS73R60IC3Li+DIpI8JDD4Un8f4c94C3AzqzXGAjQWZuMp0GyqeQrqHS/iF23k6rKM2aXYAgQRCy2gmSdfq15n9Swh9PJ2A4Xue8L1P6ee5kZYOJPt4oNhuimqumIIYEMD1eoPfOemXC5goFxw7fWCZZHiskT5UrpxbGqoJdCI0m2urR2VBUQdY5jbarOE6R4g27gZBn7PVtkiCxEB0G6sJIb2+GJhpYIRpx76/wDRFrflZI/f89EyF1AmTp+6TPhCyTVPF4NWysRlJJYnJ2hPPTWfXQ7o/wAWxN28Fum3kysTlQCSFXSZ5FvdUGP4/iFvXEhMocrbLLAAlx2mkSTkgT3HemcRPE+A71deWvBAZE4SUDwTGolZOhJLRHeSa+d/SvrxUj91R/8AI9dn4XjsYXt9a6dWx7XZA3DQqsFgy0ayPurjPpNt/wC9/tQ2nd1lz7hTuGkbKzMEtiGlmhW2AvQaaeFYqwci3c65cxDC5CgsQDChCRK6E+FJeFeAKp4/jTTlQkDYkbny8KGIc7rXlBG58hLV00JhlyquIIRSGCC4dGBmRms7fOMbSQaGcb4hZhgj3LhZV7RZCk5gzg9hTvsBtpvsOborHXn56+2iOC4mx7DmTyJ3nuPf51d2EA1oeSNJE4N0IV6/d19dKnEn/SH7Z/zUbxF/tDzHxoHxYfpD4O3xNEhbTSnMCzKul8Av4NVQYxspFq3BAXNOnzpB0y6UQXEcOiPlK8u11SafMns5TP0+fIb8+c8TxJS6CNjatHbf9Eo/PlWicVPNB51nNgsAnVetDzQr4/hOmOxOFzWhYvrcZnhk6m2sDTSYMkkxptrWfRaJbE3DzFsfzG4x+ApP4fji1+SAMqu4GmjJacgkx30+ejKxGGvN9a9A/sIv3safwcYbLp+bpPFvJamjEGg+ONFMQaDY962Cs1LvEjQG+aN8Rbegd+guVgqbmvVi5vXqGrK5h2ovg7lA7D0Sw1yrNVSmDDNRTCtQHDPRMYkIjOxhVUsT4ASaM0qhVrjmPw1uwflcFDsu7Mw+oBqG8ZEd4rlOL4rb6xuqRxbnshmDNy3IUD87mtOM8cuYpyz7BiVH1QQoyj1KPXJocRSkj8x0U9W06FFrfFv3T7RUh4v+4faKDq9bhqHZQDh2ckVwfHLYuqb9kvbB7SK+Rm8nAMfnUV9D9CeM4TEYVTggEtr2TagK1tt4cSdTvmkz3nWvmJzTD6Puk5wGOt3JItMRbvjl1bHU/wBk9ofZ8aIx9FGaxrRoF2v0o8GtPgbmJI/S4ZMysPpKXUG23evaJHcdtyDxjDcTS5s2sbHccvXoWrovpg9INtbN3AWSGuNkW824Cklii/v9m3J2AaN9uIi330viImvdfFPQTPYK3CebVWaQFNSBqU/bVxTv7i+HqnHFMI1IkkAagSZEDWuldBvRWcyX8bECHt2AQ2bmGusCVy88omeZ5HgToDT56MPSVc4feW1eYthLjAMDJ6on/iW+4T85eY8aNHC0Gyl5Z3kUNAuteknhNwRirYJCp1d8DUhVYst2OYBLA9wIOwNA+G9JHudvLZzSG6zqyTmiM0Z8oMfux4V1V7yhSxICgZixIChQJJJOkRzrgnT3pnw63dJ4bn66e21uFwp117LDtHfVAF862sPiWABkosDYrz2Jwb3OMkRoncJruX4XtdsAtoFlmN51JzGYPa8Buay3HTNtzc1tAhGKNmIMwLhJIeVDLsJE8xNc7w3pOUiLtoT3j8Npq2fSJh4+afAQNPDatHPh3bELJMOKadjw9Nk94vinWWXACIoBByK4J0DQud2yrop7MTG8aVQPSjUs1qxnAU9ZlaSUjKYDaHQTEAxqKRcT6QlYFbab+rw+EUw+jvF8NxVwDHXWF4mFs3ISwx5AOD2ztoxWdoNDfLho28+60WPC4qR1nTvA9k1dBOEvjLl3EXZ6opctK0AZ3ugrcZRtCrI7paORo5bxJvN1V6ExFpQjqwkOAZF23qrZSQGDKw3g6iA427QVQqgKqgAKAAABsABoBSl6QekXD8NaHy5gXjNaRP2/2reUgoPEkKfGsTFPOIJJ/AvQYWMYdoaPwqxd4XltszXFUKReIW2csplJZlzlm0XYFe/U1g4y1lthboF232Axtv2gCQyMkjsltNW0IBnv5LgvTi9tmVrTXbEwnWFDcy9zlQFY+qjtj01YNt0ybGOrU66zr6/jS3VgbBNh97p0s30VQRdylQpIa2/zjaBzobThkzKD2SWkq3rltYO3dQslwP8AORiUbqyJmFXMGBBk5gxaXYkmdEHE+mjDKP0YE6xFoDcQfLSPVpQS96ZBduqjB7NgnttaVC4HeqkgfnnUdUFJk5LpuJxK2CqIVuXXYG3Ytrlz3AOyX7RhV3J0AiTMUkekr0Z4rrrWJsZLgFlVuy6Wz1q5izjrGUFWLE7yNdK6V0JsYE2euwLi7n0e8WL3Sd8twtBTvyQo8K4V6bMc93jN5CxK2ltqikmFHVq5yjlJYmjNaGjRAec26BYjHsma2wVXAjRgY9YJB07jQ+3VL5LpvUFWBDdglmwNF5UwWmrbELInmKA26ldBHw1oufRD/b07dMGBwt3EvGHtPdYQSEUue/6I02onxrgD4PB3bmOw5W5ibgXDKWCtbZMzvdYCTlhguU75uUCUdMykEEgjUESCPI0T4r0nxGJsWbN92uCw1w22Ylmi4E7JY6kDJp9o+FCFBHZEGbKr/tM6SJgACTOg2AnYeFZ/2kPqD2/6VFj7IS4yiezA174E++ar0IAEWE1ncOKuLxQgyFiQQYPI7jSuzdBr9s8Ptm0GAJbNmIJzz2tQAI2jwiuJ4e0CHmeyhI8DKjX2x666v6OrscOX+Jc+K0xBWdUe4kapkxNygmNuVdxF6hGMu06UFBse29CL5ohjHobeNBcrBVHOterz16hqy2sNRDDvQq09XrL1zVBR3C3q90mu/qN2OYUeouk1TwrVL0hM4O6PBT7HWiE9kqvFIYXat8tSoJt+T/5l/wC2vBKQLtVDjSrMkfn414TV1eHs2oB/PnWV4a3nHiPyanMu6xqqonM1q671Ze0Rod68V/Rv5oPaWP8ATVQ7Vc02VXQkksxJJ5nUk95NbVvatShPdHvkVrFSTqtBrdFERBrINSMvhWuQcta5RRC8DWwFey1LYtZjHgT7AT91RaJl01Tb0j9JN2/wrCYJWIKKVxJ+uLbZbKk8xkAJHMgd1JVrCFqtYLDZiTHMAedE0wjDkp30DidN9P8AWn4oQQC5ZUshaSGoYnDq2PD/ACoiRpJ0EZgZGwJ5ctqz8nOgKmSAQJBMa766eumerZwS3WPQh+HGq7ow3pguWSo7SxO2qnfl2T+YqN8A0Hsbb6qT37Tv4UN0LTsrtmdeq6V6P/Sk9ng2K609ZcwaqLGYyT1pyIjcyFaD9nTlXIMXiruJvPdusz3HOZ3bUk/nly5Vct3MqXLQ2vm36ijT95op8jyQEQHQakwNdBrSEts0TrO1qhNjg3NvfVkcLXvX2j891X7l0wQVBnucFTGpAcc/CvX7QAgLLFST2vmqRvJB7tPKh2iBqGvwcd6+OvL8/Cqt/g5Gq6++jq2SxIVM2p1LESZMwFBJAJIk1jrIWFQCN8zQAdonWZ0OnI1GZdlWPRx0mu8P4jaYEi3cdbV5eTIxAkjvUnMD4eJq36S7ubjuM+0V/lshfuoXi7OYaqAYJVlaRIE7wIr3SLGm9xO7cO7mW+0bQze+aK02huFIYtVcRZ1kesVbtjSr1vhZPzoGx+iTB571QOpKh+UoArVNbtk6mjQ4KmaA5OsahR3cs2u49vsrYnClD4SQDI5eA25VJcrmTktOFj9Pb8Gzfyy33UNT5wnvFFuHGGc/VtXT6+rZR7zQ3BWs15FPN1HtIqdm2rx6opieEXXu3XVQR1jAkkCNQYmfEe2oTwW9zUR9ocjEb99XsRaumWzoQ+ZioAMaKcp01MMv5FTXOHOQAptk7ZSo7yJju38qVEoAAT2QIScI1vrA0fsieyQd2Ubg99dB9Hh/3f5XbnwSke9ayqdbZDK6yq5YIXMBPiBTr0AP6gP4tz+mnMM63Wl5RSNX20oRjDRDEXKE4q5T5KAhOIOtD7tXsQaoXTQSrBVnNYrDmvUNWUVs1dstQ+2auWTUBQUSsXKn4ldnDXR+4fdrVOzW/E2/V7n2fiRVydFVL2BWUf7Kn1hgPvNWrODJAMqoO2ZgsxvE1X4b8259j+tau2uIQgRlVgpJWdCJ3EjlSJBLjl/NFV9XqsuxUAlNVOUk/WA/AzUqWnK5urJA7ekExJMnnEGoH4qWLBlVgzByO0IIBGhB7vhVjE4rJ1RCrm6pe0ZnUEd8beFW6yQaUELIzdVl4ZcKF4GUDMe0kx35c2b3VWxCxYn61z/In/eaK2OIZ7RtlYASBlJAlQYYrtO07TFDLyzZb911I/tK4PwHsoQzX2uaIzLeii4fqGXvX3qQfhNSDD1Fwf8AaL6x7VNE1Tb2VSR2V1LXgOi1s8NEw0zGqgGR7q3PDUJgZvzp3d/xFXcNi2QMog5QGEjw5a6bn21cw6Ez2m18j4c/V7KE6QDcq5eUu4jhrLqAYJMGD8YitOpyIzHuyjzaR/lzUbe2DbltSRvJBnTtb+O1DuMfsV+23uVfxNWbJmIChz7YVSwV9QsEwZk1fUjdWt689ZoKl3SNOXIVuLv7o9/41tMmoALBkitxKLhQIMjykaak+3Wss0yZG31hz5fnvqjZ2mBUynwFMh1pctoqe42m8ajz33rGWDK5SfrZpPsiajxgA2Ees95HPyrLWgDpMaHUydVB3iuzWV2WgoHP6W19ofEUaxuGLmRlOmzHT8P/ABS9iTFxNJ1ourhuRHrn7qyMa4h1LUwo7FqQ4a5ERbA1gZ5I8e7aeVYGHfIde0Trr4RJPM7ach7pFA8fbUmSgNbfBMFy1wQZSc0bCIM8yfwqscG5BJgkbKSDyAkcp0jv0qe+xVSw+jBI7xIETy338K2u3YE+H3gffUS9lmihrtVUsM5JDLAgxIO+nMx8Kp49/wBcU/WSyf57Nv8AGjN5uyfKl9rubET9VAB/YthR8BTEegQpDxWyWyBJBqzcdI0XdQO7VR+PdTlg8D+posyHtAQRIGaJIHfrUmJ4evat7K6ZVACjJGSSNNSfGquZeqUyJNtgvmyWgclssdtB9bXz86rYh1PzVga93Py8vjTvh7AUKgkfoerzCAdWzZtt9AKn4fZD3XQzmS2pLzBYy2rBQJO1QIxanIkHDaLdP/8AJh7Sq/E1S4R/6hPBpHmJI94FHOPT1mK20yroABGdeQ8qBcIMXge4OfWEY1d30HxRYkdweK6wAC2YyBfnabqWIEcyok+NWL2KYNmCpngic42zTEcudVfmW7SDZ1Dse8n8Ks46wMwMCcqse4nXcVnkAm+C09EMxLliFNsplt3I1MR1Z25chrzmm7oM8YIfxH/ppZ4jayi6Pqm4F8AQpIHv9tMfRNowSeb/AOdq0sLuUlMimIvUJxd2rl9qF4pqeKAql5qpXTVi8aqXaGVKruazWr16hqy//9k="/>
          <p:cNvSpPr>
            <a:spLocks noChangeAspect="1" noChangeArrowheads="1"/>
          </p:cNvSpPr>
          <p:nvPr/>
        </p:nvSpPr>
        <p:spPr bwMode="auto">
          <a:xfrm>
            <a:off x="0" y="-639763"/>
            <a:ext cx="3400425"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36" name="Picture 10" descr="http://si.wsj.net/public/resources/images/P1-AU438_Ivey_F_20100325194541.jpg"/>
          <p:cNvPicPr>
            <a:picLocks noChangeAspect="1" noChangeArrowheads="1"/>
          </p:cNvPicPr>
          <p:nvPr/>
        </p:nvPicPr>
        <p:blipFill>
          <a:blip r:embed="rId4" cstate="print">
            <a:extLst>
              <a:ext uri="{28A0092B-C50C-407E-A947-70E740481C1C}">
                <a14:useLocalDpi xmlns:a14="http://schemas.microsoft.com/office/drawing/2010/main" val="0"/>
              </a:ext>
            </a:extLst>
          </a:blip>
          <a:srcRect r="20175"/>
          <a:stretch>
            <a:fillRect/>
          </a:stretch>
        </p:blipFill>
        <p:spPr bwMode="auto">
          <a:xfrm>
            <a:off x="4648200" y="4149725"/>
            <a:ext cx="3657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1"/>
          <p:cNvSpPr txBox="1">
            <a:spLocks noChangeArrowheads="1"/>
          </p:cNvSpPr>
          <p:nvPr/>
        </p:nvSpPr>
        <p:spPr bwMode="auto">
          <a:xfrm>
            <a:off x="4572000" y="5943600"/>
            <a:ext cx="4267200" cy="246063"/>
          </a:xfrm>
          <a:prstGeom prst="rect">
            <a:avLst/>
          </a:prstGeom>
          <a:noFill/>
          <a:ln w="9525">
            <a:noFill/>
            <a:miter lim="800000"/>
            <a:headEnd/>
            <a:tailEnd/>
          </a:ln>
        </p:spPr>
        <p:txBody>
          <a:bodyPr>
            <a:spAutoFit/>
          </a:bodyPr>
          <a:lstStyle/>
          <a:p>
            <a:pPr>
              <a:defRPr/>
            </a:pPr>
            <a:r>
              <a:rPr lang="en-US" sz="1000" dirty="0">
                <a:latin typeface="+mn-lt"/>
              </a:rPr>
              <a:t>Wall Street Journal, 2010.</a:t>
            </a:r>
          </a:p>
        </p:txBody>
      </p:sp>
      <p:sp>
        <p:nvSpPr>
          <p:cNvPr id="10"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Examples of Specialty Products</a:t>
            </a:r>
          </a:p>
        </p:txBody>
      </p:sp>
      <p:sp>
        <p:nvSpPr>
          <p:cNvPr id="11" name="TextBox 8"/>
          <p:cNvSpPr txBox="1">
            <a:spLocks noChangeArrowheads="1"/>
          </p:cNvSpPr>
          <p:nvPr/>
        </p:nvSpPr>
        <p:spPr bwMode="auto">
          <a:xfrm>
            <a:off x="1828800" y="1219200"/>
            <a:ext cx="3352800" cy="369888"/>
          </a:xfrm>
          <a:prstGeom prst="rect">
            <a:avLst/>
          </a:prstGeom>
          <a:noFill/>
          <a:ln w="9525">
            <a:noFill/>
            <a:miter lim="800000"/>
            <a:headEnd/>
            <a:tailEnd/>
          </a:ln>
        </p:spPr>
        <p:txBody>
          <a:bodyPr>
            <a:spAutoFit/>
          </a:bodyPr>
          <a:lstStyle/>
          <a:p>
            <a:pPr algn="ctr">
              <a:defRPr/>
            </a:pPr>
            <a:r>
              <a:rPr lang="en-US" dirty="0">
                <a:latin typeface="+mn-lt"/>
              </a:rPr>
              <a:t>High alcohol content beverages</a:t>
            </a:r>
          </a:p>
        </p:txBody>
      </p:sp>
      <p:sp>
        <p:nvSpPr>
          <p:cNvPr id="12" name="TextBox 8"/>
          <p:cNvSpPr txBox="1">
            <a:spLocks noChangeArrowheads="1"/>
          </p:cNvSpPr>
          <p:nvPr/>
        </p:nvSpPr>
        <p:spPr bwMode="auto">
          <a:xfrm>
            <a:off x="5334000" y="3775075"/>
            <a:ext cx="2971800" cy="369888"/>
          </a:xfrm>
          <a:prstGeom prst="rect">
            <a:avLst/>
          </a:prstGeom>
          <a:noFill/>
          <a:ln w="9525">
            <a:noFill/>
            <a:miter lim="800000"/>
            <a:headEnd/>
            <a:tailEnd/>
          </a:ln>
        </p:spPr>
        <p:txBody>
          <a:bodyPr>
            <a:spAutoFit/>
          </a:bodyPr>
          <a:lstStyle/>
          <a:p>
            <a:pPr algn="ctr">
              <a:defRPr/>
            </a:pPr>
            <a:r>
              <a:rPr lang="en-US" dirty="0">
                <a:latin typeface="+mn-lt"/>
              </a:rPr>
              <a:t>Orbs, </a:t>
            </a:r>
            <a:r>
              <a:rPr lang="en-US" dirty="0" err="1">
                <a:latin typeface="+mn-lt"/>
              </a:rPr>
              <a:t>snus</a:t>
            </a:r>
            <a:r>
              <a:rPr lang="en-US" dirty="0">
                <a:latin typeface="+mn-lt"/>
              </a:rPr>
              <a:t>, and strips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BD58111-0FCE-45C5-991B-404CF114A735}" type="slidenum">
              <a:rPr lang="en-US" smtClean="0"/>
              <a:pPr>
                <a:defRPr/>
              </a:pPr>
              <a:t>21</a:t>
            </a:fld>
            <a:endParaRPr lang="en-US"/>
          </a:p>
        </p:txBody>
      </p:sp>
      <p:pic>
        <p:nvPicPr>
          <p:cNvPr id="23555" name="Picture 2" descr="http://t2.gstatic.com/images?q=tbn:ANd9GcTJU3-1Pe1DZr-Yb8nfDafLnXf4H_twjoODXutkjVKrxn45Hs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p:cNvSpPr txBox="1">
            <a:spLocks noChangeArrowheads="1"/>
          </p:cNvSpPr>
          <p:nvPr/>
        </p:nvSpPr>
        <p:spPr bwMode="auto">
          <a:xfrm>
            <a:off x="1981200" y="3886200"/>
            <a:ext cx="2590800" cy="246063"/>
          </a:xfrm>
          <a:prstGeom prst="rect">
            <a:avLst/>
          </a:prstGeom>
          <a:noFill/>
          <a:ln w="9525">
            <a:noFill/>
            <a:miter lim="800000"/>
            <a:headEnd/>
            <a:tailEnd/>
          </a:ln>
        </p:spPr>
        <p:txBody>
          <a:bodyPr>
            <a:spAutoFit/>
          </a:bodyPr>
          <a:lstStyle/>
          <a:p>
            <a:pPr>
              <a:defRPr/>
            </a:pPr>
            <a:r>
              <a:rPr lang="en-US" sz="1000" dirty="0">
                <a:latin typeface="+mn-lt"/>
              </a:rPr>
              <a:t>Rollingpaperwarehouse.com</a:t>
            </a:r>
          </a:p>
        </p:txBody>
      </p:sp>
      <p:pic>
        <p:nvPicPr>
          <p:cNvPr id="23557" name="Picture 4" descr="Love Ro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981200"/>
            <a:ext cx="3124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8"/>
          <p:cNvSpPr txBox="1">
            <a:spLocks noChangeArrowheads="1"/>
          </p:cNvSpPr>
          <p:nvPr/>
        </p:nvSpPr>
        <p:spPr bwMode="auto">
          <a:xfrm>
            <a:off x="5105400" y="5486400"/>
            <a:ext cx="3124200" cy="246063"/>
          </a:xfrm>
          <a:prstGeom prst="rect">
            <a:avLst/>
          </a:prstGeom>
          <a:noFill/>
          <a:ln w="9525">
            <a:noFill/>
            <a:miter lim="800000"/>
            <a:headEnd/>
            <a:tailEnd/>
          </a:ln>
        </p:spPr>
        <p:txBody>
          <a:bodyPr>
            <a:spAutoFit/>
          </a:bodyPr>
          <a:lstStyle/>
          <a:p>
            <a:pPr>
              <a:defRPr/>
            </a:pPr>
            <a:r>
              <a:rPr lang="en-US" sz="1000" dirty="0">
                <a:latin typeface="+mn-lt"/>
              </a:rPr>
              <a:t>alcoholism.about.com</a:t>
            </a:r>
          </a:p>
        </p:txBody>
      </p:sp>
      <p:sp>
        <p:nvSpPr>
          <p:cNvPr id="23559" name="AutoShape 6" descr="data:image/jpeg;base64,/9j/4AAQSkZJRgABAQAAAQABAAD/2wCEAAkGBhMSERQUExQWFBUUFxoaGBgXFxwfHBkYHBgYGBgaIBcdGyceGhwkHRocHy8gIycpLCwsFx4xNTAqNScsLCkBCQoKDgwOGg8PGiwkHyUpLCwsKiwqLCwsLCksLCwpLCksLCwpLCwsLCkpLCwpLCwsLCkpLCwsKSkpLCksKSwsLP/AABEIAOEA4QMBIgACEQEDEQH/xAAcAAACAgMBAQAAAAAAAAAAAAAFBgMEAAIHAQj/xABOEAACAQIEAwQECgYGCAYDAAABAhEAAwQSITEFQVEGEyJhMnGBkQcUI0JSkqGxwdEVU5PS4fAWM1RiotMXQ2NygoPC4jREZKOysyTj8f/EABoBAAMBAQEBAAAAAAAAAAAAAAECAwAEBQb/xAAqEQACAgIBAwQBBAMBAAAAAAAAAQIRAyESEzFBBCJRYYFxocHwMpHhFP/aAAwDAQACEQMRAD8AOd3Wd3Uq8LxXN7PstXP8ypF4Xf5tb9lp/wDNpaOPpSK4Sthbqx+i7v6xP2R/G7WNw25+uUf8r/8AZWo3SkUcImtwf3/vVTVsLWtvhLgk/GEEmT8kOgHO50FTrg254hPqL+/WoboyNMtVMXduhhltnICAW08UgzA5KsiW66cjV44X/wBQo9S2/wAZrbCppcXP3mVtG8PzlVtgI0JIrUPDFT2Uc+XLqYI5sTrJ59NooZxfG3g9rumhc3j8xKgD7TVzjL/JmM0yDJ6Ezp5axQxb0imRZxRaxfFbngVG8T3LaDQHe4oI26TTrc4WhEo0EDZjoTpJB5AzpO80lcBwne4yx0tlrh9aqVT/ABsvurpFhRGYgqxA9R6ev1gDbyp1FUI4Ji7cslSQRBG4Na5at8cxADhSyyFGpdVmZPNTOhGtDhi05vHqu2j96ik4kXhZPlr0CqjYhP1rD1XMP+K1r3qfrrn7bD/gtagdGRerKom8v60+3EWfwQ1rmB/8xH/Ps/5BrUboyL5pf4v2hSxeyFWbNbDaFdlZwSATqddt/DVo5p0xSgf79pj/APUtK3aLGXBicPh2uG9ZvGXbJYKr4yCAShAIAzEtyrKIVhd7CjcWt30LWzIG8iIkTSlxxsrKRuNR65mmv9A2bKFbWJKgkmPkN4j9X5Uq8cwkR8tn8iE/6QKFbGWJphHCXrZLXL8mH1DSNWSROoAE68tI3MUJuXVFy6y+gYgzmi2Z0mZIkCOegq3iVHcvmYEsiXFAB30WPMaGqOJTK1wgMw2jXXJB35kxPtrQUZNpdv4OlTfGr/cK4q2WUEQyhd8wknrEztHuoBxq2pWwxDyrKjerK4IE85GlW7CXrtizc7tSjNkV9JzHLodeqaE9T1qXiPBMR3eIUppYKu5575hoCREMdhGtMoJdma7CCcJTRCxVVe4mYkeiCxg8p1nSiOE7MIFZ1vSVU5YZWzkLIURrryHrq1wvCKxOYNlLoxAOvjtW3Ek9STz50d7OcEa/ctOQVS33TkiRLKrrlnros09UlKwKTemc/m/+pf8AZ/wr2voH+d6ym5oTixI+K2/1De1V/F6z4pb/ALP/AILf4vVksP7QPfaH/TWjXUG+J/xWf3amEgODT+yg/wDDZ/frPiq/2RfdY/erc4i3/av8dr9yvGxFuP8AxLH/AI0+/JWCerYH9lUfsvwNSLbP6hR7U/Ko7WJtET37+rMNPctSZ7f61/e34LQCSQ36pfrj9yquPvZFLNCQAVUNOdhJA2H41Oz2wJz3THRrn8KVcZxBXsWTeV2d3ELD3BBzMFyF52C7RStPwZOi9j8C2Nw4SzcFl13ksA5GukDxCPuoY+DWxZBv3VXKPFcaQGMgbAbzsAJOtU+Nceurfs2+7BtvbzLIKjvtAV9IhZY5Rzm4uu5rfEcG+OLbS7aZXGZoUhSyiF2M5TJG/InaaKQ8pWEuynaLDLdbK6XJUlgWKOFTxsVzqAQACSJnwinvg/GLOIXNYvrcWdRIJUxsR6/s2pC4L2ESwxizdZWtujMbkmG0KgIAVkEy0HblzJYHsh8WcXkICi2VKk+KZVgzHYMMpHhgazAkiqJ6JsOYfiovm42HZLiByurOuUqAMsZOgB85qfPe6J9d/wDLoLgrKJcZznPxiC0C5BZfRKxEk7aaGDHOicW/oXfde/OloJPnvdE+u/7lZmvfRT9o/wDl1BFv6F33XqwLb+he916sYlL3vop+0b/LrQte+jb/AGj/AOVWpRPoXvdeqMon0b3/AL/51jGxe7zW3+0b/KoF2gxZ8Kth7d2CWAYG4kERJBQCRqPaamxeKTvkRWfxBjq1z0l1iGJHQ7T91Dr+LBdVZ/lG2QXsrEyZCglc23Ly2NMo6sKVsnxHEyyDOtlCBsWyQOXhZT9/SlTtKpyM3dr4dZDA/gJpjvWLK+El7ZO65rupjVR9KBS9xLDKisJuAEBsp7yBL6iCPV7qm2AtpwV2s2s1xUbuyrL3Obdi3IgaTHlFDsfwe4qGbmdAS0d3l1IAJ35gCmHiVy4EXI+QknUgR808wY8Iagy8Tv3C6Z1ykKy51UeGQGEwPppGlFTSRlD4BnZnD95g7iBbc4Ym5mZTLhZcofYvPpTTguHI9wDLaC41DlgsDbZQpj2hp6VT7B2gl7EWi8WrtuVkgSSzoSBPi0A+tTPwS1cyYQlgWstlueJdRDLPvCnltUetTpL+1YXGiThnZnIqghm0XMQ8E5QQseExpGnlRbBYfE2ECYfKttSCq3IfqWltGJJ6QAKM5d49n30F4Hx1rtzEW3AVrJA0nbU12aolbIvieO+lZ93/AH1lFP0p/s7nuH71ZWpFec/k578Hnbe7iw1m8id8i5lbRA67ElQpGZSRMRIIMaGmTjnGHsWLlwoFyKSSrSQIJzAFADtprudjsUHCcEs4biVo2rjrbZmSATmVzbZwqldWGkHSROs048bsW7+Hu2s135RGUEreYCRvBU67HblQmop+0RWUOGdt3uAOjI6c1AOntnMD6/tpms8QuOgdQgU/TdgRyMwsbzzrhvBuzWNTFiyga20jM5Byd2T6RBGo6A67euup42xZtBkPfAAf7UqNBqPmb68xJqmWUJRVKmLjg1Lb0GcHiLzMxVUytBklwNjJGkzMbxvUmJ4sEnPdsLG8s0j2TNCeE4tjYXOtwgqCGUHxanaNdNPfSBxXGl8bcsqCJbQMBoMoO7Getc+/B6E8cHLvSr4OjY3j1q4j2xetMxVtFD6QCZ35RPspVxwXC20UEXJBLI5ABUQobM2gOYroOZPrqjw60q40Ws3fqLRZlGsGAGMDTRiQBJ2nWKk4lbs2TbtuzXchOYl5uqcudWEbCQNCSNQaWdruQagnUW3+KNuN3muWrRu2xctIbdxZutIOQOVJyEkAsVgnXLRWzxIX7JKs1uR4ySCQpkamYgsN5G1W8Vct2VQXrzAsM3ithgyMumaEygazpGo8qDcc4AmLFsK8LB8ShSu4I0kT84DpmPU0qFDXY7CWO9ZVvyXVhIdYEwNIJ8RGs6bGjFvhb2rbgkujnWZgrsZBbTaZ1Gp1pP7P9grOZla4WZrbqGZR4J0DAfSmI12minABcw4xFq4c2HXLkchu7DgkOoLnUCBvIBWARqKokqA5MvcIwYtMqqRcBueEwGFmV19GAZYeQGad5k9axoZigvoWGhGQ7jf59Jvc9zhMU4W3dVrpuROb5MvLEE/OA00PI1vw/tbhAAwcgk7m3c1BMtBVdYy7e7nTJWL9DsA36xfqf99U+L8U+LWmuuwYLEhUGbVguxuDrSPhuOZmbPqpBkMBr0kGvcJxfDW4UpbYFwArBWGpJY6gnaduoqfJp001+Dtfo/byjOL+rGG32wdwMlm8ZiD3IjXnPfQBrvQbHfCAykiTI3+SUwen9duDpVlcGuKtyqKihoADXU00GwcgaRErVfinZ+87MEWxct65VzIr5eQOaJPLnQUct+6qOdqPixSHE3d7ptubTl8/eJo0kjSAdF0M6/OOvKiw4JfvW1yrMXAyHPOUBgQMzHMSDmM+qveIA2bYY2ja8ai4cqiLZPiIZZVvIzFEOA8VurhGFpwXN2549/AC8NHmABrzNV6aa+iPPj3D3avHlrK27iqzNckxuRDKI1EQWjz1MjWuaYlity8UXICjkAyYXUkDXaRv5U+4/FXMSLb5A8IEfPBWZLSAGzAnMOc6UpdoMLbOci2Q+R9FbMkFDcJhvEpBdfnHc9KSo1UWV53EaW4dcxCqttQ5kkgvk8Jtup8UGD4hyqFewWLzA91ChGSFvoTBUcyoG4HLptFeYfjjWQptEhsu8A7jXepz26xQ+f8A4F/KtHHeybkbYHsZjbN8XVtRAK+J7TSCADOVgeU7URxl65gkv3bijuUuC4BOrs0SoObSWJiRQsfCLiT84H/lj8qix3HGxCBb1tHUMGAKEDMJg+EidzTLGluhXKwnb+FcF1T4q6lvnFxAhMxaMuoCifPahHCe1N7v713ulL3EGYqDlgQATbzSshp358qgx/G1cnPbQk7wHB5dGHSPUT1M08NxtbbZrdkiZmDdgyZOmeN9Y60zjb1oGkMH9Obv0B+xP+ZWUL/po/6pv/c/erKPH7YtIVOyPZ7iFzGWr91HRbTZ81xSomDoqaEknoPbXTnvXeqfVb96qtrDpEdzcP8AwPUd1LQzfJMAmjeA+HbfpvSFQhYd4+bm5NlMDp4c0n3iqmMW7uWQiCf6s68/1lQm3aDZDa8WYr6A9IAErPXUfyDVjDYWzctghFgg7oAdysbSDINajLuTWVuDD2AGCnJqCJG4MxIM8t+dc24xKcSuFh3hKz4YWfkxOhDToCInma6DdaymVGytCyslD4ZiQXYcwdvOqT8KwbvmbDozGBM2teQEC7B3jbnQa00WlNXaEZSTjLd9EZQGXMAdraompgABdRPr50w8JTvCl3E5WtEGL10gNGpTwyAdcwgg7jxaUSx9rCWrbKLItZoVsoRWNskBgCpJ266ab0Ow+GsuUcFja7sDPchQQMuVTGg5iN5E86m4tRqWxE1djLxOzZhBcuWEdFykZwG1II0zeCNfC2YeLWqrKcOnyK52KxsIEa5oBAzGY84E7VPiltXfTCM7KAZuLmmABAJJIjTYHQV7iLhtKe7tqSQAEJJACnxNG+sjSYkUY62Zq9FvsrisTdzhwpOQ5VISZ2UnSInr+NWcViD3EXWJNyRlEaAk5SCBl2mCCCCOsR52X4jcee8soPD4SqspJBiJ3A840qbEY5LtpgVKaurW25QSPLlB9s6TVudqybg0xE7Q2jbwdzJcuN3l0rlUs66qpfMTDM0iQTJGcAzQXDXL1lLYt2mJNsNoGMEzOzaaHpR3HYFjZuBWN293pKCzJ70uAzl8vQA6HoN4oNi+JXbTKpz2ri27YgEqQWlvR6wdKym09dhJxtfZAe0OIXQoBqNCrezSdYqsFuXSrmzmyt6QV9DoYgN6vfV65fu3PlDcuajQlmMgNGpzQpJn8qI4DiTo9vM7OL7D0iTkCss6Tqf4UXkcu4kYUeWMWQZzMhJ1Cu4AnykD7KIJ2sv2wR3mYcsyhvtImrAZocFCwmRMroAwOsGdR9tVsKgv3mQqqd3uHWfMAaT5+zzqfJ9mXUdaA/F+0731a0yo6v6QGYTqCNAwnWpuH9pb+DsgW0VFuM3hg7DLGrT1PKKYrPCwGzShzPoCuq+ll1IhtuXQUP7W8KJtPdDf1Z0WD6LMvzoifI60/JpCdLk7ZDwzt3EB0uRmLEKUO++jJ/OlGOJW8Pcw5NtLiEWbmrqoJLKJnKYMhedLXCbNrKfkbbQp8TMoOYdJYfaDR21i7fxe6kDObVzKO9DkxbaBBblrtS9WP+Og8K2VOF4QYmxbJw+Z8oBuFo2gAxHKOQ5UWs9m3yqDg7JMRPsgFnyaSR058qWMFx22mFS2y94xA8ETzBWdCOWg1othPhDUhAbelvw6MYJB5gLGkRyop/QaNcL2ExaXWZ3VFS2si2upkiIlSraRJiZBon/ouxDIxGJQvI0KFdYzETEGcymQNNa9/wBKKAibQ0JMZjzBX6PnWzfC1bOncg6cn9n0aa0CgavYa41y5YKjvgJWH8MQCNSBO/2Uw8P4VfwdlLN3ITDHQyAcxI8X4edC0+GG0ihO4MKoWO90gADbJ0Fer8NNqf8Awzmf9sPP+7TKSTA4thP9LXvpJ7v41lDP9Nlr+zt+2X92sqvWXx+xPpP5C2G7NWEYMtsSOrMeRGxaNiaLWuBu6EKq5Z2zDeZjXz1rlGE7XYo/6y8fUZ/Gro7WYr6eI95H/VXlrHLyzopj9c4EoJLKM0yd5kTrPXU6+Zry1hsgCqsLEc9hsN6QG7S4k7viD7f+6tf0/ifpX/f/AN1K8MvDNsef0RakE2FYqIBI2EluvUk1InCLYgizbBBBHhGhBkRvsQD7KQjxvEn51/6//dUf6WxPW/8AX/7qPRn8gH7ifClv2nRxGZYLRrlkGJ03+zcagUt8Z7Mm5btG3cQIuaGUSJMqoy5umshjBU6aih+GbF3bd8LmCi05ZrlwjL4WIykMfESOekAzQ/hFu9bw7qiN3pKsSoEZS6Aqo1iFHtk6mjGEo+QjBxTgVu61xoVGveIgW5C3DuVIZSSd9jr0kirOHtnDWobvLwAEZiARqcxJ3C6qANYjehHabsx8dvG6mIVButu6GzJ6IKqQI6aaHfemPhHDyqKjXC3dqFDndtPFO/MDn0q+2u5lphLs3xayZcq1sxqwJYQGURmiBqwjTXXpVjEYtLtkiyFyyRmlRDCVmBJJ0G6jlqas8J4WiEkMu3QQNd9IgzzmaCcbQd1dSxae4zEg3GORQwGQ6sQWJC/6sEHmQdaaNpbNJpvQl3OK/F0D92M1p8ndEiWa4rPngeJxrmIPNtNNs4hZ7y78ZDoudEgFJHoAczqN/VNQ4LgAs+kRNsg9/niGaTbAIaRopXqIIPpaX+KXO7GTvPDpDwHnwBiYOrEkzJPOi5p+1jU0lIoWLTKsB9gfELfijkJDCAI0AiobFvxyXMgaHLzzLrOY9K9wWO9MZrb+GQSmU7QRlEiPOaM4zgtxRplJnaIgdDqZPmNKZR+CbfyEBx/lDe9vyoNxHBNdvs6XO7Y+I6GZJJGoIkirNjh7xqgJ86srg7g1yLMc6CiEpNgLmnymxB9K7vrOmY66n31RxfDrpEG6MsyVJuEMdDJnfamAtdj0FNU76s2ndgDyP4zQpIbk2V+A23wyPDr4yCQUZhIAH018+VEL+J7xSztbAVHBItEGSjAQTcIB9lD2wo/1ts5Z3DmZ5bE0dw/B7DIQqMrsgIRn1GhgwY68+tSeKLlyvZvBznh3arD4X0rD32IBGdcgiIGkn30bwnwmYI4XEocItq85z2gFDrnME6mCoDD0ehilm9wNgDNu4ABqSBHvDVJwvsytww0ExoGDa9NAw19tdCUmtE2o3vuHsDwS7jrSXRbtopuCzmRFUl3to4BLNyzZQY3PnpasdhL/AHgL3VUICjzcRWDjSBHpCeh2ij3ZvGnhuEt2j3dxcxfM6/6wnzaQVgAeyrtzt2pMmzhmJMyUkk9Zzb+dBSrVIDjs5+/ZB3uNaF6yCrHx95mzCZAOUbwwJ/3alwnZQ27oum4lxC/dlVMMCWKE66R87Q7RpTunbdB6OFww9Vr8jXrdvv8A0tg8/wCrO8zO/qpXZZTS8Cx/QKx1/wAR/drKaf8ASS39lt/s2/OvKFFerH4/ZCR2V4Jlu3lDgAZPmrrInrE+rpTSOEf7VfqrVDgmB+LNca8O8NxoGUZ8oRZ1lRG4E8yRRbh3H8NeYKlszmyQbYENEwemnOtFPjZCUlypEQ4UP1o9yVjcNUDW8oAHPuxA9ZFWuN3bYs3RlVfk5JIWNZESDqd9N6EYDEKuGCosghoIAPzj11+yk5+7jQ/H28vsi4lj7VjL8o13PMC0LR0AkmZAjb31QHam0FVjbxQV/RJtWQDyB9Lbz2rzilprz3CqEstvKuoHjuTrow+im/ImgWH4ZiWe0MSwNqwCFAuIMumVTIYHcAZjqcoG1UJjHiOPpcsgIt5la4veIciyisZ8SHQZoM9AamHHBZIUFypWQHOeIIUAFdhEkljpE0CwSHuDkPds7QGzMCEYuzAkGdfBrzEidaP4PtOllbWHZjcuHIC/ogvcbVo5jUH1R1MQTbfgtJRXgtv2rS47MhtlFdkDKtwhws5SNRBIymPPSjmGvyud2W2qqJZzlUZgG3JGojnSBheKJhMfftomS1nZGtn0w4OuzFSqsSBrqp60V4pwQcSyvavQLcpouZZkzpmEHz5iKqkvgidB4BxXCiSMXhnEej3qiNZYmW192lZxiyj4b5O6veEZUuKwgv6JPhI8zrpzpX7N/BmEt30dixu2wofKAUhs0qs6agTrqNKJW+yb4dbjLcRO9ULAzlM42Zs7HNGu0TMRTpKhfJz7jPZm6CHtubhcgO5JEOdQpzMYJEEGTIYedXL/AAe69m2qoWcIufKyiPAoEk7jQ+6rmIa3grCobhuHvSALbGFkDLIZW1GUgdBIFWcPxE27ecAjMlo7kQAHGsZdsw0rnm1DZflKUePgCYHs1iEk92Y0zS40EjpRvFNiBcZgCAScpGUeGdCFnWR1A38qtXuKxYuqod3IXxMw1EjUkyDz9cGg6dpBnVCj6LDFkAGbQnnHnNNGc3TrRNKLu/BZvcTxUKiDWJLKyk+qIER1G81KuJ4ir+JJkGB4Y9e8zqKhySXuS2sEhJWNdZJnl061bw3GXdzNsotm2xDFs2YSuUCFEtMA9ACdhTOXmysXHsR8SbHMAbavIjMoywR79OlBbT47/W96NeTpG2o1J/k044XjdtFZmV8xGyITIXeP55VQ4zxe2+TumJDbmNp5FTrPsrXFq7Fk9uiLB4k3EKuhPjBTUNnyywHh35yInQdaG8R4rjRdfJkVikFcku2chcuXN87XWQfVU+NxXcoty3cl7RIWUInOuU7k6gc/XVXhvDXe6DmXNLE3JOYuVzHMzQSYOkL6jrIXyarQvW+KXluW5XNbvICBGoHiSQDOVpGgkg+etEeIXDat3c4DRbzqZEwzZB4liZEMOY1qW/dw6L3l1mS47QtseInLAXbUDlA03qrwY4bO+HkwzHL4R4JzOq6NyKwd96yW1saxXdrz2WVyzgMIBYmN50nTWOVF+DdgTfspekgNOmQR4WIIzZx03pyxPBLItLbthCM0sXDSRBgnI6TyA8htUnZ6yo7xfAtuwWGXxmXBJmDdYRJJ1E08nb9rIr7FfjnYi1h7PeFbZOcLC3iSsgnURqBlOs8xQzD3sKqjNbQnzC/nWvaHAXEe5eKkWrt5gjHTNu2gOpXX0tjQNcDdYSqmDqDI299NZmhp/TWH+gn1UrKV/wBG3/on3r+dZR5IHFnUcV2gsjSWbczOoaQRuu2m3TSo+DXJtm4oCyWzb89OsAwaB95cP/l7R/4Vqxh8diFXKtpFUmYEAT6qXl7aNxSlyD1zA27692ULAx1gwCQZD9STNQYjgYFprNxfDGgloMAcs0wNND0odb4jiV9FEHLSKxuK4k7op9dIU5aoYrV63dUZwZRROQkSPmnKpBPtoZxHBIq3bgDBZI1ZuoCn09SCQRVC1xC+NraD2Vs2MvFSptoVbcEaGDI09etTxw4avRnK9sg4O2HZm726lqFygGfECrgawYgleewqTh+Fvm5bYrZv2kyq7O9lwqkwSGkkASzCQIkiKxLH+wtfUFW8MpUyLVtT5LBqnADlfcZeI8Nwd1/GLbsNNV8WkCNs3Me8cqF8eut3Yt4C6LTIx7xUV0JgAABwkCPZMjWqtq5cXa2o0A2OwmBHlJ99WrWPvyDlEj19I+7Ssk0LaC/Z7tJds4L5bEq14kKjN4gPEB6UAMQM3pEa5RI5X+F4q7fw7MwXMjkAsqgsPpZFZso15HWTSyzuwINu2Q0SI0MRGnsqVLlzkiD1SPup7s2jTiPDWcFbrF4ZbgAHzlDqssQSQAYA8qq8bxq2suZ48IkvM7RrlTf86IWw4ki2ktuY39sVtcts/p27TA8mWR7isVPi29htC9iuPrpndWLAGe8OvTYajbeqhvsWBhCNNdT80c8/s25U0rw9QP6m1r5H8qz9EWyZNizPqPSPup0qF0AkxmZWEplMRqdADJmHpxwHC7TMJ1DByQCZkXCAeew0jrQs8GtHexZ6bHaiGHdrUZFRcoKiJ0BOYjbYnWl47sbkqoKt2dw++Uz/ALx5j1a1pc7M2NDlIK7QxBnlVM8SvHc76bt6ulYmMuLEGMu0M33c/bVKj8C2R4vgthl1YtlaRLzqJ1iddJpfbhN0XZw7FEDAoWaGGwGo5aesDSmW5j7hUqQsHcR/Cqpb+4v+Kg4phUmhJ4nhrlq8ovhEWJFyCZ5QCBmBkyfIc6r3TZskXAqK+6scxMgyAB3eswRJgcvOnjEWlcQ9lWHnNVrmDtTJw6MSIk5iY9sx7KCjQrcgDw3jhuWwzJlLCOcaE6irGLxDm+RJMh//ALEj7DRFrdoD/wAOumw8X51G2KXMH+LiddfFziecch7qmsdOxk9bAHwiNPD8EfNfttfwpWweHumxmRmBB8KzAPUgnTT8K6NxW4l22tu5h86KQVXxCCAQNjO1Ulu2whC4bKFEAeLbpvTsNnOfi17+9+0X868p1m1/ZF9xrKxjrlzCJ9Ffqj8qFYq0o+aPcPyo1iboUa0tcV4pbUMWYDKAxJ2hmyKfOWEaVx3Y6ETtD2ou2b7orLlABHydvQEdcs1t2k7TPYxTW7WQJkQwyK2ptqTqQeZNDO0vA713FMyBWD92qnOurNbzKN9yNR1qXtJ2YxVzEm4tsFGChTntiYRQYGfkQfdVopVsGzV+3d8fqv2SflUq9v7/AEs/sU/KhLdksUSV7uCOrp+9r09dbcP7IYxywWwxg5TMaH37aHXyo3jdpUba7jnwXtvbYfLBJ/u2bf4ijlvtbhP7vts2/wAFrmXEezGJsMAyTOgNs5gT001n2VSYlSQwgjcERB9prcI90A7Fb7XYTon7G3+Vbntfgx81T/ykrj11is67Ry021FeW8QSCQDpW6a+TWdg/ppg9si/s0rD2xwg+Yv7NK5DZvMZhSY3iTXlq8zGFVmPRZJ9wrdJG5HW27aYX6C/UWrnAu0GHxGIS0qLrm+YOSMeW9cVGLPT7fZTB2DxDjHWmykgFp0Mf1bjeg4JLuax9/pPaXfuyI/Vj781YO1djktv6g/OuV2Lrj0gwHLNI+8er31J8YynT76PTRrOor2otH5tv6n8ax+1FoGMtv6n8a5h8eP8AJrPjnSffW6aNZ03+ldr6Nv6n8a9XtRa5hPq/xrmPx/1++vfj/l9prdNGTR03+lNo7BPq/wAaE8U7YMv9Wlv2o34Gky1jI1Ebxv5T+FWHB6r7v41RY0Cwhd7d4n6Fn6r/AL1Vm7fYoj0Lf1G/foe6MeY+r/GtfihiZGvl/GmcECw5wztNiLtjE3DAax3REAgQzMpkT6vdUnZ7tRcv3GW4FAUTosc461V4Jay4bHKY8du2B4elyeZrbsjgQLj7eiOXn66lKNJjLuN6Xw0CKnWwDIgGa8w+FA/n+NXrCVyyk0VpFD9GL9Ee6sor3VeVO2NSBPa57qs4ZpU+hlEFRrpPP1+VKPaDiyHMlq9cNtlVYu2beYKrF1XMAZhjuInenX4SeLjD4YObfeZnyxmiJVjMwen21yvEcSW8WZUyABTqwYyZ6KOldkIuroizdu1V0OoDoWV0cTaUeJEyJHhHoroBUWJ7b4hSqjIO7BVcq7BjmIgkjcmqXZ7hS4rHJZdmVWmSsTohOk6cqbPhF7A4fB2Ev27l1ne4Fh8kRkdjsoI9Gpz9Rhjljgn3l2VBUZVyXgXrfbq8JILAtBJDCSR61NWMB8IV20CoBAYyTPineZy7n8KBcH4cL1xbZuJan57zlHrygn7Kt8U4SLDqM63MwkEAjpyYA867FhxKXHs2TeRvTYcb4QlaM1tiAZALTDaSw1WOfPnViz20suGuGwC6gwzDVju2huENlU9JiKAdmez6YzHWsMzG2twsCygEiEZ9jpuI9tOHb/4MrPDsF3tu/debqqVcJHiVpIgSDC1LJ08c+F7CtgsfCDbKKros5YJFlYmfSAzaGIrzCdsFBthWMIRl+TiBm6ifPn1pKsWgzqpJAZgCQJIkxtIn30wY7gluwgZHdizKIKrEMfC0q59IDaJEileKDds3J0GOMdrQXdWfUgeLIcw2jxb7efWtcN2vVSTnQExBCsCsdPB+I2FK+Jw/eYsW5gNcRZ6TlWY8ppl4h2DsDC379u/eJsIH8dmEfx92QtzNDQZBInUe2lmsWPTdf2gK2HLvwg4dktKy2fBudNPCRKZl0JJnxT+Iisdr0uM6oQM05QmQgLl3ygekDr4YGtcsZqceyHDFsBcXiGyzIsWvnXTBliDqLY9Wp+0rBGK0M5t9xuxnaxAyZkTMIYhjb8MoSGUk6yGBB0031qt/SK03eBxbOYLluZLTnwkkjJm0nTWT6O2ugPieFsYoi9cu387IskWLeUKJiPlphVhdfoiktwJIGwPP8qKjGXZhlCUe50u72hQuGAUCfQCqQoEwB4fMe0DlV5O1KG/ZuNZDKisGZUIYzGUgLA0Infma5V3enOpEQ9KdYqA7SOsYrtDZe49xrLFiiCWsTJAbNHgBXcCTOg9lKRCu83bZAI8R1md5ACAUtqpA5z7a2Bf+99tbpbsfqyiuOv8AQ/2ON20tlFshU2VYJnwtuxWd9fbVy1xVQUzDNAglrfoREQIg7Vza1ibgA8TDxjmehroPBOGd7hmu95cZ1uZci3AumVTPiBnei40iXJm+I4phu8uEopzAQxXXnOmgHTQV4OLYIWEQWhnDSTGu++b1cpqDtVww2rdlhcdluA5ldg2R1gxI02NLqmjxTQr2qGj4/hiSLFvQjx6GDrpIOhGv21ZLWwA1m2VcxmyrA6xvHuilfAXcveHfw/iDUmAvsW1Ztup60nRSle9fZWGRxhw1+vn/AGHOI4vFWbQeGAdsqswGu52mBH4iinZHit68X7waCMpywPMZp1NC8Lh2uEBpYeZmPVNO/DeGLbTQAeqpZWkmqWx03Kvo9jyrKn7qsrjsoKnwwEHAKf8AbL/8LlIPZLh1m6LwuXxa0tRJUTo5+dRn4QOOC/h4S+txQynIIkEKwneevvqH4OrZJvBXVTFr0yQD4W20M12PHJ+naTpk1Jc7aCPBuyFixirN63fNwszADwxOQ81J60W+F/E2jg7OuYl2yZTpmAKtPXQkeylXtFxy7bxad24zW03tgwWzMY9HxaBZ/DerHavtS3xbCslrIM7+G8oYmFTxEaDUkn215C9JlXq8WbJK2v0+ykssXFxiqQodmVDYhQ5hQDmMcogx560d7cYZVey6ksGQgiNjPlQXh3Eu8vfKQAZMrIy84XXbyM0Y7VXrQFnuzmJXXNqQZmRrHTcV7U5P/wBUZeKPMlfVSIfg4aOL4U9Xf/6nrqPwzgtw62ACZvpMCdO7u1z74NuHB8al9mC920Iu2ZipBjqADr5musdq8QBatZigGcyWcqPQbmCJPlUPUu/UxaOtaR86YW3luIzAwrrOh1ggx/PWmjiOG7i0C8w1/OI5powI8pFHOJ2sOxJBDMzT4bhIEDQ5ZIb2xHWgxvC/ay3DlCKEBgkKAxht550+RyU4tfkk2nSFsuWvh1zZc6nXTYrz1jaum9qrjW8BilZxmuKpIGxAe0oKr80DLBHUHrSTc4MhurlICrsU8QYqVkESGUQd4504ca7u9aurlIHdrLSBLXrwuBQW8KgeLfaI5VD1e8kL7X/KLR7HLeG3lt3Vd7feKuuSYBPKdDpMSOe1NfZ/tcWxXe30t3bmyZkDACSYgnWJJ1rOHdl8KHm89w220AXfyJZeumwirWI4bw+3cmyxlV1g3DDNIAJIiYjrvXa5J6QOIYbtRhO7a4qsVBnKqZVnYeEGABMdI60odp+LWr5lbahy2rKgUBAPCoA0JJJJbyUdau8N7OWVum3iSwKksyoQVy5wMpuRIYEgGB01oxjezvDyfDbuKpG63STmESBnBEQZmlc44+5VxlNKtif2d4Ldxl9bFpodgSJJiAJPPTSnS38CmPO91AP96fskffV74OuFWLfEbZtB8wFyCTIyd0ZmBuWn3V2as8rb0DjSpnCz8C2Pj+st/XNBG4ULZa0cP3ty2crsWvHxAlTol0AeIEARy86+isRehSa4J2p4QhY3gz22uXry3IMhilw6gDUHqD1WN6MJNumLKuN0UBwZmg/FXTxAeC1dbWDvmY/ZptTN2XwX9fZuAoZR1V/CSDnVoDRqJSh2FwJFu5ZTEYrui8Mq2GYN4dZkiJ+4DrUmL7Ooqz/+R6QEtZgbxvM5vLrpVmrJWgr2j7PuMJc+bkuWnXYz6aMIk6QwM/3aWcRgvFAyrG86Gee9GcPgLUCbuIUxrG3qkDX3UydnbOHtG4qfLBhmJu2wxUiRCynMa+ysvabuJGE4a8soKksI0M8p2HlRrBdicQpkqNvpCugYu+qd2VtrbPeIJS3bJMzKzl8II0J5Ves4kSRK6DbLoNf93U1J5RuIA4P2ccKCApjfxLIPmCRR02ci+KB5yCB6yNq0vMzK8MABuSuwJXQDLrVOxbBCk+IEfOXfzPh0rnmUi6LHxesqv3bdf591ZXNwH5HBOLurDQZAARAJiTzJPOhd5VJ9QUaeqr/EUMP6/wATQ8gk+wbkdPXtXrxXsIML9hdcfbHLxf8AxNMvwyvDYYDo5+y2Pwpf7HWe7xdt3IXcakcwdaO/C3gXZrd3MjIvhGVpMkKRIjyNeRkxSl6+M1/iovf3sraWOn3Ejg1sveUAqPNjA6amjva3h+RLLhw5ylWKjQakDWI5UE4HIYxOo5AHbyNP3absziG4et0kMiZSfHqgYj/VhQuhOupiu2cmsiOVxk5XFaQD+DvjN0Y2xaXxoWJyTAnKfESNSBEx5V0j4V+NXLGBtFLiW3a4BkUSWGVifFJyxvvrXJ+xuEC47Ds4TKLoHjfKJAn0h7NOZIHOui/DDfnA21Vlyi4nht2yRtc1a63o+QG5npQyK80Sy7HND2nuto0H7PtFXr9wpbYgZiW+zQmlzCJLDzIH2imAXizKmYCXKk9BJk+77qpNKyVe5GYK5dzI0FQTo2fYSJInX3U+9o7uaxdUZnM22Unwr4pjxazBzHYDVdaG4Hs4cQgTDXUuXFyuyKQMilwf6xnCjkfZVvtQ1zD2VW6jd4rD07g3AnZSc3pxzETXneqSllh+v/TpjHukImAxdw3e6VGdwTpmkDWSZ0AHMk6aCrtq29t2abRUemUZWy6QS0bg7GAZ2oa93urUKIN0+MgakDl+MfwqrwxVJuqWKjKSBr4iNVWOk669K9CrV+C8oRg1CW2HMfxJL9y5ct3cpuNsyL6XpGIMqpJOuWPdQ7BcQfQZrm8RAjzHWjOGw7fF3vTmRFBIhfNW+TZYIzRqCYE0Fu3Ldt0ZZCmGjWAeYB5iR508bb9wJySjeN1891/I3YO6+Cwov25Fwm2M+5KuGLTPmrL6oq5w/wCFDFM8OzER822gPvIIoJxzjxuYbIQogx4FjQNmU5VgDSdecnrQPg+MVbgJUsBurAwR0MEGPUabLDViYcnuUWrHvF/CjiUYgFipGgZNR7UIq3gkXFYcXbiOzNmcwW9KSC3OJAGvlXPeLYsNdkIVnZQCQNTAEkmPWTTp2bxX/wCIAJkKwIB1Gp0IBo4sd7XcT1M9uKVIDXO0Ngksbd3xMu9wjWCCfRO/rpk4Xh7WKtlgxtHMQvpv6IVjIVRGjDXfeuWZiRoDuPuNdR+CbAu1i7eLnwu6ZfWtlgfZB99LkbirOdRQF4uQj5O9dog5rbQCGUMN0BGh1BFTYHjTpL22fwDxhm0KnTcQRr+dAfhAe4OI4gKSBmWIP+zSq/Ze5cz3AzPDJEbzqNNa05VCzUkdGtdu8tvVroDERlIJAUgsCWU6NMGrFr4Q7M/1BPlCR/8AHeuW8ZwlwQksACSJYzr7egFUbOAvNGUMT5E0IQjxGTOw3PhNtWgYsPmfRYyCCI8tqi/0mARNi6fMukHy0G3KuYW+HuTrNFcDZuggCaE4LuMmdA/0lL/Zm+uv7tZQz9HHp9grK5rgPTE7h+DV8XbtuAVa5JB5wC0e0iPbTh2wu4P4neshbVu9lD2wq+IwfDl9cNoOR1pA/SBF1LmqlWDdSYMk5o11BFM/bi8ESxdVZdbgyk/7pJGnqHvNT9TifWx239fqmKnoW+AWbj37KqCWzTlG+iGR99OPb/h934kLrgJluISrEZh4WVAF1OmYkkxt51W4B2RzW7mKu6QCy2yc2YxBzeEkiZ0Ek/eb47w7vcF3bAAjKwBLJrEggPqR/wAKLpqSavj9RCTlx8OmLNbRybA2zvB2rsvGlL8GvCNTaQxJYznQc2c9Ry9YrmGDvGyxBtZmOmns5DXqK6njb6/ou4BllgIVSkyWU5fk9vWxgaGDtSZ5XNMtgbUZr6OYcFwjpi8MrLb8NwMFcgDUL/eHi0ECd4GtdB7blr3Dbp7sSGQgSYWHHiAJgGCRz0Y1Q7OdlhfHxpx3eQEoM5a47KSFzDLHI67mOQBNN97ApiLItOxFu5MkGI0ldY6xy5V0rLGL35RzSXZHDsHcu2DnCjwyROVlkdUZSrD2Gp8b2hvXnVrxXYDS2iABpk5UABnrRvtIxtXbqd1mWzmX+6SVUBxEZRJXSSDyiaW8JYRlIckGRlMaQdDm1kQDIgHYjnTJqrGvwP8A8DmLc3cR4cwCWwctoMIzNCkkjLI5c4PSpvheJtvcfKg7woPSLGQqg6bJoBp+Zor2HCB4tW7L92uUXJKqYKkkDMpObeCD6PLna7f8Ga6xuZlZEKBlVZKnxeiiwxAOXU75zGwrxpZIvPy8HQm2vs4xhOLuoPhR1MSriRI5+vzrfvTcuAEBNNkUADTaOfrNErvC0S6M0lQJAKsrTqQsaEa6VFhyFMlM2hjQbmBvoSPbzr2EovaFlmnXGwrge1F5MP3ahMrKbZkalSzTInzPvo72Z4kLdkW0tqbhvEszomUpkWBmIMgQZHLMDrJpZt8JUpnHkYEQBzBOw+trptMUV4DwK5dYPbBYBt1QkTAkT1HSRWdUKwfxNZuXF0MO2xkCHbkNI1j/AIfOvMBxh1TuQlnISRLWLRYSdT3hXNIHOZHUU2YjsTmQN31o3CXDWy4GuYllDy3jWAYboRPOlG5gjbuFCPEYGXmGMaefTQ8xV5bRK62gjxzDqHwwgKJPICQWXXbWRzzN6+VG+FljcvFiTCqAT6hymdYB1pcuW7rOMy5cuuXIABJEyTr0EmeVM/AODvc742lJjw+I7Rm1/veKQfVU8acYaDlvls5/bA7wzEZvxroHYzjAw9lram3la7mYtmBAyKDAAidOcUo4zs9esnxiGBIjXcc5iIpq7H8HN2zcYNGV9of6Kn5rr6q06asCdALjzJexV5+RYQYGvhUefSqtqwEYMI030G3P76sPhCbrEyJM5W0MRM6z7qvYDhTXH+TBYBo2jU8tedCUko7AV2srdZcwkEHnGsabbeqqnALXy6TME8jFFrvCrtq4Q6FQpPpSOgiY38qq8Ewx75Tpo0EfjQi1xdGJjhU+MXU2AJjXb753q7gsIUuRvlImBvJ6VC+HPxq486E+flA0nf8ACiyibjQJJuD3aD8am3r8D+Qj4up9y1leZV6CsrzdlrEnsz2Z+NsLuIjLrlGxYAaaCBAjbnzpixvZgvhQReJQFpR1RioDEKcxExAG5JBFKHA+O90uR1MARoTtvy6HWiON7T3GBCk+PcmevXpWyrNLLv8AH0OserDfAuHO4Kd/ksgEGVDM06MDrEcqY+KdmbPckhmYBIIACkSIzAKIJgbxpXLOH8euWpWRDNJmfsNFsX2xxF2z3ajcxpMxHXQfbXZjwKK3+TmnbkZ2Ofv74S4wy2YJaIbKpIVVYbSdydYBjeutpw7Cm0dMwaT4pYHqdTrr9tcO4SO4uhpKZgQ3SP5inK92jUWmi+CY8ItyTy0029tc+fG5StHoYElB/uW7nEbWFvqliLiw8pJaYgk5YkAba+W2tHP6TM9oqmHAJECEywesxXNez3HThXZpKm4ZLHXXnrTbf+Eod2fEXMaAazXpYcUMmNwyfhnmZk+Wjn19b17EG1p3rOyFZ9pk9ABM9BNUMVauYeMwym5bVwDu1u4siDzBG4/I1K94947ElTc9LzVtWE1413wd0JYBpXUmNCCAOU6e6io0qQaOwfBz2PFq3be4yEG0jAAnP3j5XbyAEKOckcqI9uOE28OBjrYGdG8akwHDgWzMzBGnlqaTOzva50thDPhAUdQBoOX8xVrj3au5fUWVYZY8fhDTp6JkEecx0r5zpZXn5S/qOvjrQscR4p35a68d6coB5qMx21iY+dE0HKgGTtJ0OoA9XunrR39HA7hiepOtaXeFzsK9mOWMVSB0za7iHlO6uHdQBqq+EAhsimI20IPrrsvAuIWkw1kd0gAtrGWMu2sMvhPrFcRfheQghY2mGbUfOEEHcab098P7fuihFxVkKoACXLQUoAIjwso28qMnyXtYs18gzthxZxje9RTatXUNsnLAdlzbjTxQQNRsedLl3g17MbiqzKjOS2nzIuvt/dadhOvSpu13aJ8Q0m6LpEaqvgESBE89dd6B4fjTqZDZY2y6QeoA5mNTz510xboi1QbwXFFuXSbzKRkMECYbSJzDSJ9QjnR63xq1aXvLDMiMXEOwOZplQRAgb7fSXpqgWmBkjQ5hHq1nX86s2SWgMTlDctNTrMV1Q4RjfkEm5vYyLx8u8spYH7DI3BGorrHBcDhrOGUH5qyzDQsd2aB11MdBXFrNoqPChPrrY9pr1u0EuBiyzlLTEbCRoCN/OuFt5NId41HY7cbv4dQz2gbqLcKrqYkySQTvqDtprS/wLjD2HJHhBJIPSTPrHrqhj+1DYgIqLCrqw6tEcvaa1wuaZYcuhI+6pyVR4vsCSv3IY8ZxzvPFqZOoJ06bmhmEcB8x1jQchOsHTXTeBQm4wBMTvoACB7q9wuICkEkqRMEGN96OGKj2FSddgtjMWq3ASNzCmTC676dN6qYfiZ77xFMswNTMjWdOmvuFB+IY/O0iPDpr9hmhveEXMzewjlTOuwyi+49/pFf1g/xV5Sp+kR1b7ayo9JD2/gFs56n3msN0xOY++tXatGuVbuVsmQnck++trbHqffUaP/Psr20daAUTkkczW3xt49I1oTWrH8PvNKMbi8xgEz7B+Vb9+y7Ej1AflUCNW1w7fzzoikj3WY6mfWAfvFereZdjHsH5VGTrXrnQeqsYla4dJ+4edbjGuuxj2VBOo9X51l1qFJhLH6RufSP/APa8/St3XxH7fzqsWrUH7aPFfBrLn6Vun51aPeJ1aD6wKrI9Shq1UbubfGGGgMDyqu5k6gH2Ct3NaUUBpEiuY3+wflWi3CDppryA/KtQ2ntFeI1E2iV8U30m99aPfaNWY7aSedR3WrxmrUgNm4uGNzW8+v31XD/z7q3Fyi0gJkjHTn7z5/lUd0gfz668LaVFcuVkkZmZqjuV6G3rS6dqILPK9rIrKBrPbm59dQPXtZVCKNl/n3VLb/GsrKVlUWkre5+X31lZU2UR5brduX8869rKATK1P/SaysrGJOfsFePWVlbyY8/n7a8O9e1lMKaL+FTLXlZQCavtXn5fnWVlZBIxsPXXiVlZRFNbtaGsrKKEZqagNZWUxkRXtqq8xWVlFCMy7sK0t+kPX+IrKyiBhisrKylEP//Z"/>
          <p:cNvSpPr>
            <a:spLocks noChangeAspect="1" noChangeArrowheads="1"/>
          </p:cNvSpPr>
          <p:nvPr/>
        </p:nvSpPr>
        <p:spPr bwMode="auto">
          <a:xfrm>
            <a:off x="0" y="-1028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Examples of Drug-related Accessories </a:t>
            </a:r>
          </a:p>
        </p:txBody>
      </p:sp>
      <p:sp>
        <p:nvSpPr>
          <p:cNvPr id="12" name="TextBox 6"/>
          <p:cNvSpPr txBox="1">
            <a:spLocks noChangeArrowheads="1"/>
          </p:cNvSpPr>
          <p:nvPr/>
        </p:nvSpPr>
        <p:spPr bwMode="auto">
          <a:xfrm>
            <a:off x="1981200" y="1752600"/>
            <a:ext cx="2667000" cy="369888"/>
          </a:xfrm>
          <a:prstGeom prst="rect">
            <a:avLst/>
          </a:prstGeom>
          <a:noFill/>
          <a:ln w="9525">
            <a:noFill/>
            <a:miter lim="800000"/>
            <a:headEnd/>
            <a:tailEnd/>
          </a:ln>
        </p:spPr>
        <p:txBody>
          <a:bodyPr>
            <a:spAutoFit/>
          </a:bodyPr>
          <a:lstStyle/>
          <a:p>
            <a:pPr algn="ctr">
              <a:defRPr/>
            </a:pPr>
            <a:r>
              <a:rPr lang="en-US" dirty="0">
                <a:latin typeface="+mn-lt"/>
              </a:rPr>
              <a:t>Rolling papers</a:t>
            </a:r>
          </a:p>
        </p:txBody>
      </p:sp>
      <p:sp>
        <p:nvSpPr>
          <p:cNvPr id="13" name="TextBox 6"/>
          <p:cNvSpPr txBox="1">
            <a:spLocks noChangeArrowheads="1"/>
          </p:cNvSpPr>
          <p:nvPr/>
        </p:nvSpPr>
        <p:spPr bwMode="auto">
          <a:xfrm>
            <a:off x="5105400" y="1600200"/>
            <a:ext cx="3124200" cy="369888"/>
          </a:xfrm>
          <a:prstGeom prst="rect">
            <a:avLst/>
          </a:prstGeom>
          <a:noFill/>
          <a:ln w="9525">
            <a:noFill/>
            <a:miter lim="800000"/>
            <a:headEnd/>
            <a:tailEnd/>
          </a:ln>
        </p:spPr>
        <p:txBody>
          <a:bodyPr>
            <a:spAutoFit/>
          </a:bodyPr>
          <a:lstStyle/>
          <a:p>
            <a:pPr algn="ctr">
              <a:defRPr/>
            </a:pPr>
            <a:r>
              <a:rPr lang="en-US" dirty="0">
                <a:latin typeface="+mn-lt"/>
              </a:rPr>
              <a:t>Small glass pipes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sz="3600" dirty="0" smtClean="0"/>
              <a:t>Section E: Notes</a:t>
            </a:r>
          </a:p>
        </p:txBody>
      </p:sp>
      <p:sp>
        <p:nvSpPr>
          <p:cNvPr id="9" name="Content Placeholder 8"/>
          <p:cNvSpPr>
            <a:spLocks noGrp="1"/>
          </p:cNvSpPr>
          <p:nvPr>
            <p:ph idx="1"/>
          </p:nvPr>
        </p:nvSpPr>
        <p:spPr>
          <a:xfrm>
            <a:off x="1600200" y="1447800"/>
            <a:ext cx="7391400" cy="4525963"/>
          </a:xfrm>
        </p:spPr>
        <p:txBody>
          <a:bodyPr>
            <a:normAutofit/>
          </a:bodyPr>
          <a:lstStyle/>
          <a:p>
            <a:pPr>
              <a:defRPr/>
            </a:pPr>
            <a:r>
              <a:rPr lang="en-US" dirty="0" smtClean="0"/>
              <a:t>This section is for your team to document any findings you may have discovered as you were surveying the store. </a:t>
            </a:r>
          </a:p>
          <a:p>
            <a:pPr>
              <a:defRPr/>
            </a:pPr>
            <a:r>
              <a:rPr lang="en-US" dirty="0" smtClean="0"/>
              <a:t>Examples might include advertising </a:t>
            </a:r>
            <a:br>
              <a:rPr lang="en-US" dirty="0" smtClean="0"/>
            </a:br>
            <a:r>
              <a:rPr lang="en-US" dirty="0" smtClean="0"/>
              <a:t>that targets youth, items that support binge drinking sold near alcohol products, and any new products </a:t>
            </a:r>
            <a:br>
              <a:rPr lang="en-US" dirty="0" smtClean="0"/>
            </a:br>
            <a:r>
              <a:rPr lang="en-US" dirty="0" smtClean="0"/>
              <a:t>available for sale.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3" name="AutoShape 4"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4" name="AutoShape 6"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5" name="AutoShape 8" descr="data:image/jpeg;base64,/9j/4AAQSkZJRgABAQAAAQABAAD/2wCEAAkGBhQSERUUExQWFRUWGBwYGBgXFxwdGRgXGBwYHBcYGRwaGyYeGRwkGRwYHy8gJCcpLCwsGB4xNTAqNSYrLCkBCQoKDgwOGg8PGiwkHyQsLCwpLCksLCwsLCwsLCwsLCosLCwsLCwsLCkpLCwsLCwsLCwsLCksLCwsKSwsKiwsLP/AABEIAMIBBAMBIgACEQEDEQH/xAAcAAACAgMBAQAAAAAAAAAAAAAFBgMEAAIHAQj/xABLEAACAQIEBAMEBwMJBgQHAAABAhEAAwQSITEFBkFREyJhMnGBkQcUI6GxwdFCUvAWJDNicoLC0uEVQ1OSsvE0g5OiF2Nzo7PT4v/EABoBAAMBAQEBAAAAAAAAAAAAAAIDBAEABQb/xAAwEQACAgICAQMDAQcFAQAAAAAAAQIRAyESMQQiMkETUWFxBRSRobHB0SNigeHwFf/aAAwDAQACEQMRAD8AW7TNbDlY8sAjvPWqtvigLQUDTIDaie3XSmm3wTwHuriUuDOsCFHTYhiY+U0q4rg2UyhkE6T0Hr6+tQxdrsVFktnFBpIgRGhmaJHAxvctjvJ299K95WQvrEiRB7HWvU4w5MZiZXKcxOgPTfYUQY2rwiRPiLHuP6UQ4dyZdv2/EtHOhkAgbkb7waU8Fx26jaFnERBkg9iBvXSeTeNGxhVVhlEk6gjf30UdujWmlZQ4XyfibdwB7RFskhmLoJXXcAk7VnFvote4rNauqXUgEMIU+UGQdY3inTC4o4gZlJIBIgb6Rr6DWiyHJbfNljoN5GUCD66bmi0mEoNqxGw30a3xhha8Kxn/AOILzan1Hhaj0mkjmHhH1bEvbZhKFSwDHUMAdJGunWK6n/Kp7BNohfLsTMkHUbGNiKVOMcg3uJ4hsUl60imFg5plRrsI6xvRSqKtmLbEXiC5sMjgeycs/EmBprAIqrinYW7B1Oa3MHTqyyO/sg12HgP0a2rKqb5a/l1AeRZU9whOvvb5CmLiGHw1621u8tt0BGjQQNBsf2feIqV518IfwOIYcKmEUkXgSxkplybELuAc2rahtmIqtwjiaiA+SC0ElZPTWAw/ia6JjvorwztNu+9tT+yYcDtBJBj0M0o8Z5STA4zDgXPFt+IhYso011BgkERRfWi0Y8TR0X6ML1ljiBadX0SctsqB/SRq3tU2YspdsXfCdJKsuYAMAwEajUGO1VeXOY8PiQVsuHKKC0KQIJIBGgBGm4ketEMZcBS4BPs9u46SINVxfpQjXyc9xvIHi2TduYu9fK7gkge4CSR8IpZx1q1hgiu7QwOQGTMaFSesevemjE33t2WtWTcd2P2huN5lMZgSjjIoOvlABGWIJ2WuLjwQwumAtx1EklfMEe2VzagESI6VLm5xakyuM8UsUopbvT/B0rlK74eGVCFyhwiGQSVfzJI3EAgAbkRV3F4dWt3begMBmMQBPc/A0rct4+3Fpbl2C72yqraUwMptorOyyMxUwRqJ3ANWeD3V8J1mbfiXF1YaKEghiCYIKn8a55XDGn+CKUVOVBDkOyUwsMNVZwY7qzDSiCcXg2w1th4jOBmAUgLMEqTOojbvQLlFsti4B9oIuQNYcByJ0HY6kd68S4AbB8JbUs6BQ8BSMxLhI3YNJnXap4usKf8Au/yG/dSA/PbAY6ydNc0fELRzjnGfDCZQDkCgyYElZ6AnaNqWOdW/nGEPdR/0JV/jGLKsxEE+TQhiNE0MKQdwPhPWpEk2Ol0HOKYoOuVygyXLJ0YFgrZSZX3qY71FxvEh8FbjcOAeuoDSJ661T4hiMlt7MoUtiwVVfamQSYOsagbkR6zWmJP8zgrB8WZ/ezZyD8quhOWlfwT0uwIWpU53Y/ZRG7fLSmo0p89bWtY9r/DTF2cuxXa4Z0j+O1Rvejrp981FdvdqiFwddTTUgyR7jH0FWioqgbxJEmr80aQqRYtYVCJZoJ6ATp666e73VlVqytoCz6M/lVh/CFxnBTSWUFwCe+UEr28wFLXM3M+DvqgW4pgkeZSBqB3FAucOOsbtk4c22MQLlshszXIBtOIykT+ywmDqBSrzIU8V/DgKGGiiBmyw+XX2c0x6RUM/GUXxszGnLsMY7gtlxmUgdipBHyNL2I5fZHzpDe7Q/I6UW4VhVNiQ+Rp18yrIb2TqQdANh3qDHY1rWgYOAPTWdjpWLnBaZXGF6D/Jth7dmHBU5yddJBgg6US5xxGtog/sEfI/60O5Q4scTbMqAVIXT3etWsVdXEhcp9gdY/b2GnURU+GTjnbke04/V8eEV2XOBYjEWUYbhwGUK65pEZhG+xUkT29YL3MRkDZmzkqbnlLewglmiZEa76yCK1wfA38MOGCt9pllmIBuWFtqCvcOpaROgAntYt8ssVZHjyy1vKAWg2wkmAFBzqLgUSJ0O5r1uEZ7PH+vkxXBUL3HsGzO7Fj5QwCwIiyyW2AOYmRmQyQJk9qF4PmPEWB4dm4w8QgBRE5iYAWZgkn46U88S4BCXHzMdLhhtpuumaNMxgKoEnTU6yIR8LibGHxiNfDBSjjOu9t20W4PcJ1GomeldOST4mwxuWJz/NDBg2SWnFlr6uUfNDs7KPO1pSXItrJ2TM3hnzaiLdnK7SUv3Hy5pe41sLKFgEDEOZYEAlSIAnY1znChrGKEs4ZTKNbUOWB2ZQQQwKkmYI99OGB4Ni8Zm8WzeykaNfaBBDSMrGV3EZVNc8uNL2i44ZN+6haXi3juEvKMzEKtxEUMGJiHAAFwGf7Q3E7UD41cKnUzkeCk6EgkGBtr3j9K6Lf5OsYUl8RirFkgMUUQXzEEIxLmWjcALvrJrlfEMUYWBOUyT31BGvvn50mDTdpaGS6pO2dx+jgN4bdAUkDLljMSRBYksfMZMADpppTTjLZW3dYt/uoJJiCoeTIBjfoOlc3+hzidq7fu5LNxX8IZrly+bhYZx5QMihRr07U6hm+qYhi7ktYNySxMMyPOX90eUaDSqkT0I97j53RT4Y2vX5S0uoINm1MkiNCcxPXSKXudcd9YsrczEh7YEkAea0zKxIXQaAGBsDQ3hvDsTeIuZHcHTM7R6budvdNMH8nLlzCm2zWwbbzoSxy3AAZ0H7Sj51PPKn21osXjza9EHv5YU5dvlWwxJyqfC1+yEs11/Lmds+oXZQdCdpo/w/GC4pJdrn2xENbVIGQjKFDEHvSnwNzb+prBYsFVgsAgC9mOb7N3KAwSBAkCSN6Zjhrlt70w10XPHNtTJdGzKp0UazvE/gKjzNPGv0Joxak0yfhP9DiBoBNwRldoAdCdEgmA2yme21Q2GyrYGRki64ymLYzQpkqS5YZf642IiRrpwkD6riXO5Zl6RLm20eYEe0QBOn41rwrh117VmfCi3dZmCNbA2GX+iUrm7iZjrrS45EvH2+n/AGNkm8ugRzm83cGR2H/SP0qbjF/ysSA2xgk6+QxtB12j1Oh2rTnKxFzCj90x8lqfG8N8VSAQJA3EgECBpsfcd6lx5I6b/wDbHyjaot42/BZSQSLdr9tSScw1gjxAPUsfdtUTv/NWgR9qOszo+sz3nTSNqr8SdlIQ3QfskAUloDBx54IywdBvPcVuWH1QkEEG4hG0gMrNB67ERPSrcbtr9CZqgcWpT54H9F/e/wANNOalPnltbX97/DVa7MQo5eteYm1lNSfWAFyxrvVa45O+tNOPAdaOYLDB1Jgkg9M3y0Uj76B2jqKK2jGoj4gH8aMXIvHBr+63/u/y1lRPilP7P/T/AJayuBtHRuJ8ytdUC0bd26mbK1tCliznEEpm1e4RPmO0kikq7wdkK+JsW9d+xmNY1rtSfRtgmEeEoHXKXGvWfPr/AN69xX0X4NkCi2EII8yzm06Ekkn11pKjLto6CcX0cgwr5LikKPKuQ5tgN1ZpPwknpUXFbAJlWD5hqQNNJkDeemtdRv8A0Y4a2wKm+CNypXUHoc5MgVI30TWC0tevknTZAB8kgVn03LSKlJx20c/+iwk+OIkgo33sKa8Fh7JkW9SBlMzMAt3A6s2opm5c+jfD4Msbb3WzAA5ysaGf2UFFLHK1hJyqRJYkyJJc5jOmuv3Cp5eHJ5JST0y3F5ago2uhZwl+6jiLhy5kAUnQqfq5ciToABeGmpLEbAVBba67KbzCFUAhm9pgwJjfQqAD6geppuxfB0gDKTPrH4LUKct2WQFrbT2Fxx8JBWfjVcea9NoRJYJep3/IXvCzNmzgALoi6gfZKmnkB0YAdBA2pF5zwLvdthFk5CTsNj3Pv++uwjlTDf8ADn3u5/Fqnw/L+HSctlNe4n8ZrPpScuTYbz4lieOKe9nHuC87YjCYZLFpMOpWftLl1M0OxYDLnWAJ6kx1ArTFc9425I+sWlJABNpJ+9VbUSZ+6a7HiuGrpktoO/kBrLeAGQeRM0dVAE+4dPjXfSTdUT8kldnz9d4ebjszXLtxzqWFi4xb1JaD86nw/CVNrJcGQnUh8ykkFo92neN6+hEwyjZVHwrmPPHh/wC0D4ns+GuxI1jfT0qiMeKba6EtqWouv1BXLvExgczWLVicsM2ZyxXQwT4pG4EaDaBO1N+J4xfOHyLhDFywwYgkBEyxIzCCBmmCZpFv4a0SvhsSCTM6wOnU/wACjFvmPFqsfWT2hspOg11KzvpM670yCjKNpCsnLHKmyna4goAzqx0G+2g3AOkamss8fIzgqiqymIBY5pBUnVRFTYh7t9lW5czDMIPmMTInbTb0mRvWuP5cyWy4ctAmMsadTvsKX+64O2t/qUz/AGn5HtUv5KyzyXwy5duKbi31Ulh5DcS2VWGtk5SAQWZgQZB+JmXimHxty4n83uK9uU8W2GBZdoMaR1p/4NIw9ncjwrcADbyiatmxnmQR2lQdP41pSwwTur+yEzlLI9sU+S+BsMO9vEWoHiHy3Bo0EMDB3Ex74pj/ANmBVi2qqN4QBR06DSrBw2kQdgJhZnv76tW9AOlTS8DHJbv7hxyOJz/m7lvEXXssiSFeScyiBB11YVcscFuQJC6f1h+Rpyu31AkkD3kCoX4taG922Pe6/rQ//PxRVbC+qxT4/wAEe5hmtqVzGIBOmm+sGhOK4dcs4JVukFi4krtswA2GwAFPGK4lacQlxHIVmyo4LEKNYAmenukUpcx4tXw4ysphwCFbMVOUyrdm9KYsUcaqKMbt2xXmlPno62f73+GmkmlTng62v73+GtXZi7FQxrOtRsuhqRh31qzhcGXGvsjc/kKajSlZHmHvoqrT0rzH2FHhACAS34xXrCiTsVk0z3Ie3315WsnvWUQs+iP/AIpcPH++/wDY36VE/wBLWAH+8Y/3D+dfO2YVqWrOY+n9z6Ef6YMB3uH+4P8ANUT/AE0YEbC6f7q/5q4AXrzNXcvwdT+53l/puwY2t3T/AMv61A/054bpZuf8y/pXDc9Znref4O4/k7Zc+nez0w7fFx/lqB/p6Xphvnc//iuNeJWeJWczeJ11/p5bphl+LH9Khf6d73TD2/iW/WuUZ6vLwq4UDiIImOsfKtUmzOKOgv8ATrielmyPg3+eoLn044zolkf3D+bVzVnopY4G72xcBEEEgQSYBgnaN/WuUpHcUNz/AE1447eEP/L/AFNe/XrmOZbt0zcuATAAGkgQI00rnZvRT5yzd+xtn+qfxNOxNt7FZVS0P3Lf0eIyrduu0HUBSBPb9mY/j33ON8jqBntO8KNVzGdO2hn40W/2kGs2yh8uRYj3D8NvhUNzjHhozMfKASfdFIl5VSoxYk1YJ4JyNnC3Wd1EhljKSYjcNb0BAG2pq5zbw4pZuFVDAoVBmCs9+46fLarNzjRYAoYECI7VDjuLRYcOdCpGvc6D74oP3lOVUb9FVs4fjObcajsgxN4KpygC4wAA0AAB0EVSfmrGHfE3v/Vf9aqceJS/cHrPz1qrZw1x1LKug9QKc229DVFUXbvH8T1v3T/5jfrUI4ndb2rrn3sf1oc9wzBq9b4RcZM0gAgmNdY+EffWbNpFpOJl/LJ0nUn0NNf0Z4NL1y6twKwCgjNvOaBHxyg+lc6S4Qa6P9DyN4t5unhj7nB/KlzvizUlZe49xe9w24PAIDEOmZlBOVvDbyzsdBW3LfFHv4S67mWN9ZMATCbmNJiPlXn0vYbz2YEElhp/d37/AKVR5J0wd0HpfH/RSl7DZKmF5pV52Otr+9/hpoml7mlQXtz0B/EViMXYsWMGfabbt3q8t4xG3u7VD4str6/hWq8QRNSJI29/8da17GpUbcSJm1pHtafGtTVV+INduAt02pg4fyzdvIHBRUP7TMANN96aqitk07lLQJrKcLX0cswBN4a9lJFZW80DxEXC4G5cMKBtJzNA+ZNaXcI6sVMT6aj511LF8CS3d0TIsKJVQIDMgJEAd6znXlCzYur4ZYzIJdwddI2AjSoV5a0qZW8dfJyc22rMrV2bgPJCX8IkHDqXLRn9swxAEgSTIPXaIqPjXK62cKDat2pEZmVQOmp8wn31S8kYpOQtJvo46EY9dq1Kn1ruvFeSLbWEHi2ldV2FvfQtCbeaJ77Up4zl76pdt3gSwUyZC9iexGwNNsGznKI3QE/fWySdI1p4uYk8QcKTka75c2QAAjXXLE6VVcfU7rsGlyuUoNspkBg3eQJH30t5IqXH5Dp1YpQ3Y/I13Lljk6y/DMPcueIHeydRcAAzksAFjUbGK5rjbV6/ba7l0yhozaxsCR6xpOux60Tt8+4hLFu0AgREVQMs6ARrr6mi9L7dCZuVelWDeYeWYIdMsH9lQemh7nUjr91dR5J5Sw7cOw7XLZZ2tyxNxhEknKMuw/WuY8U4sz2A3WWGnvHbbepOG874lLaIrhVUQPKpIHlO5H9UfKqM8I1aJsEszVNbWgNzdwsWMS6jVZlZ7GY6mff1ph5bf7C3p+z/AIjSlzDxVrr+aJURMdJJFM3Lb/ze17j/ANRrsGh+W6VnUOTeFXFsi69wraactuB5jJGaT7I929W+ZOWjeRvCumV18MxlaOxHX3/dVbhvFfFwloL+wuUgdCum1ePxTw1LEwAJNRzyVO62FGPp7KPKPDbvhgu8IfYQiT756DqB+FWuZeX3Nsut3OE1KZYgfvaHX41TwfGM6KynSJA7f9q9tY50zu7aEFcu/l/ZE++THr6UCnUroKtHLefuFBLouTGezacADeVAnfuKt8q4MHDyTENm0idJjcGdzpQzmV7lx7urME01JOVAdI7L91R8L5pe1bChLZA6wZPv1j5AU+cZcVXZb4rxRleTqiji+H/bXSCCFcb9QSP1rrfKHCsO2GAZQ7SywXYKswCQAfNOnbf3VyJsYX8doCkqD5ehDL3qfC80YhFCrciNBCr27xScuOU0qdDP9NX+egbjrHh3rifusy/IkV1z6KQlvDM5CSVJJO8eIoAJnb4VxzEX2dyzGWYyT3Jpw5I4g4TELnaBYkAHSRct/wCppuSDcaJU1bGv6SLqtdtdQHPxkKfxqhywf5veH/z/APDVfn64wdddVJgjX9lYNZyjm+quWMlrs/dFJgqiO8iqVfgLTS/zP7Sax5T+NHppY5x1a3/ZP40ZIuwDfxIk9ulUblya9Zu9SYO0HeD2P+lNSrYbk6NcL7QrpnDFH1PCgxrfGpjYGTrXO2sBGEetN/DucVs2URbSsyg+ZvUzp2oZq1oCE1CVseVxzuWNpVZQcuYncgCY7iTHwrykW7z9iSdMgHYKPzrKXwZv1Y/Y6dzVhnDKsLDgLLhshggxKgkagdOtLPMuLkgQs7kqrEdZUB8s9NYFdZdmgRbY/L9apYrhPjjzJkI2YqpPurzoeRKK9UA/p27sXuVsfh7WGtC6ri6uYlSjQGDsQSB5ZAj3Vrx5s2HJAIVl8ogiROkjvTXwzhCWEyrJ9T1PeBpU19EuAo+Vgehig8jyI5KpdBY1xsXhxrDC3nFq77MFvDOUToSJYL8aRuKcXa+psW7KjODBzktpIEgCF93rXTrvL9op4ZkJ2009xIkfOqWC5KsW2zDO3YMRA69FFVrzcaSFcHZyvl3lHFLiLcW2KpdDkwR5QIO+2/Xes5l5ZuXcQyqDngaQZgSdq7XdxSKDrtuACY94A0+NQs9i6QTlLCQrEQR0OUkfhUn703k51ob8UcRv8HvAG0FcQkZS5nLA0Byggb6djFMPD+VsJ9UTxkP1gggBSQFBPkL9GYDoD2Bpx5i4RaXI6gly+QwdSMrHYK2uYKJyneoeH8MhldgmXQMjRn0kMzCCc0mN2Om42r2MPk4OH1J/wPPzryHccVL8it/JK3cssip5UEmD5pP7XcmBr7qj4JyxhbVm74yl3afBcoSEOXSfMA3mjSOnrT5YwC2jdy5wLgMHI5K76ER3nWoMRwtTbt2FOVB53ZgQZ7Q2xM02f7SxTdSWtV+lbI8Xh+TiVxlbfae7dnFMbyRfu3VVcmd2CjzaFiQOo7mjtzg74Yiw4AZABAIOkSDI7gg/GmHm24Uv2DZR0h0CHLqSCRIEGSTsIMxtQ7mbMMS+YEHT2iSYyiCZJMka7/AbAsUlKdx9tdfJZym8a5938DNyXy59n9YuOyqZCopjNBOrntMgAdqJ8d5UtYlCquyuBI8xyT2I/PehHL3Gxcwy2wfNb0I9NwfjVm9xDw1LMYA71NlyPn0OitArlflg2wWuswkkBAdNNJPr7oozxnlJHtsbVxsyScrEZWA7RsaGYDi/jJmU+8dj61Yu8TNpczH/AFPQUtTkpXWw60J/FuSsQuGvYoMjWrtrVSTnBnKgAiDBjrsaEcucnWHsXXxFxrbKQEVYJffNp0A01J+FdL4ldngx9EH/AOQfOguE4WWQouW3BDL4ky2hAAlAYOpMxv7PWk4/J90pNadF2KCdJp/9CpgOXbanw0AJeBmfqD+z2A2qzheV8PbuNbvWHJVsxKNOVANRl6rMGQRuR2jojcCRrlu9kIZAMwCEKzaag6agz/GtR4nAgG7cQMLl3yhnAhVIExB7a67xU/75JO0j0ZywTShRwziHAwpLZhBaBAMa/hTj9H3DrWZrdxS5ZWGkjykDQneC0e7WrfO/C/Cw9tEQlFuKS7e0zt6bgAA0Y4FgyLi3MuR8sMJGUgR5gdp02qleS5JV8kmTFihbQM5k4aCWIAAt6Eb7kLlFQ8OthbVwKuVfFkL2DCQPgDFNPFLS+IzGB4mVvaUbHMPvFL7JlVx/XHvjLpPrWY5u3FoX5EouCoipW5ychrek+U/jTPNLHN586f2T+NVLsgQqO2tbWHg7xXjrXqWJ2j3daccXLLy6yZHXvHWiBSz3ue8AfrQnD2SDG1WPAO2Y/wAfGtQqReXwSBrcGgnRTr1jXaayqtzAsphmKkgGD2IkHftWV2waPpe3xzEwJwxGmpEkT5SDG5EZ9N5AFWsHiHvofERrZDCB5gYKg76TqSPSK1bEkden8day1eLAgvuCJHrXkw85TkotdlrwNK7FDmXjg8V7Nq+LRthXJYqwbMSAg8R4DGBqVaPETbWhOGzeKlx7+IdswT2mS1pcKkkMFDTocsQCxEbUT5i5VLFsvnRlhwDkZ2GULLzCjKCDO8LrIoUcJxG4R4dmxa13u3VuHtIUZtNT5Y7VbHjXqSJnd6LfKfNt29dazesNoxIcrAy5lEEbBgGBOXQgHQblEN51xGIu3rlxrVi4wCm6wFy4Xi3aBnaJcx+yh2muv8I4E9lA11zduRGYqFkdgo0QDYDfzEkydOT8f4ytrEY3B3RNi7eNwMF89q5oRcWdxoAy6SNiDvsYqm0tBfNBK4lm/chL1zErnUFcxMFhcWFGVLdsH7NgwGmQ1l4HC2Lq4W2yXISQSCzeZ/EZ7ZLK6QhGXXQsdgZqYLDBR/NLeHuZwM7fWlRQwEybbsGRQS0AiatPjcRa1v3sPhrejBcP4d28+UQotqC2Xyn2mIA31o3PG9aB4y+CPlKwFx+GuBGsNdNxWtAnyFcvmQHzKjSRlMwVYT0D297G5wpZFC58zStoSmbLE6lG8msn2o1ymuYcD4sbnFEvsjIgJhRJKooMLmOpO8sdySetdfe5bfIXRA7QLYIDMBObWRp+U+lSZlKDUnG1/QJSjbjewbbwTgKfrFvyuhJa83sqLyrJKkFjKNoACVaIgVDh8HdHhlLudlVQwS6c2V28WFF1lz/ZwAf67R7MVa4pxO3burbZjqQMqW5WQSYJEd+3ymrDXbSXVLFfMJtvlGUAAg+YmdmgdhXZJqqjt/ajo63LS+4v8au3muYR7wyt9ZSVgCAL8KNCQYBPm6iDQ/6QkKYxmbQOFKydwFCnbsQRV/mPGh72HnJmS/ago0g5rtv8gfnVH6XbpOItA9LX4u36UXjqcM0U1VpmSlCcW4u0mLWHwV15a0rNHVenyNZirOIAm6HCjq0wPnTzynyaiWFxN5mDuvkQMVhTOXNBEkgzB0FCOauXmuKWRmOXZc0g+4dD61bLIuQCjoWsNave1bVj6rP5VZueICPEzD1eRtvE0e4Fy94Se2ZOu+mm+nQ9qo848C8MC6rs6sIbOZKt6eh/jfTI5E5G8dDLj7UcGdWBDC2dI/ryPXUd6HXvrCLFq6FUhcudgqjNIKlvaLTBGuoY6eWmbmpCMBfWNPCP4ClbhXHl8ENcChFhVT2mdgN9a+ex5JW51e+j2o4+UKTCmCwStc/p7bk6KQGcyyX0XzZRHkKmJIm2ToTrVbh9pVJ8VdQgDNaYJNlEYTJLb5SDGnn71Pi8X4doKXuM7qWCID4gSZiM+WVBA0Fa3eJgWjehptmHt6AqW9QNYBmPhVTzWrROvHlyoBc24O4mGIdgVV7KoA07ZgxMqPMTBOnWrWEGS5muEMhLBRqW1IZe0QR32JFCebuY1uplRyykqYZYylSOvWo7HMWZQuruxgg6BQe0b1sHkUVJodkweniN/GMPbOQqzw2YwADBAj0jfb9aW0t5UI38w3EHY7/Ci2Ato9zwncrFtrhMAxEQAI13PuAoMl/MLmsgPHuga/fNUKbnK10RfT4RaZ5Stzd/S2/7B/Gmmlbm0/a2/wCwfxNVIQgGUBjt199VHWDW11KjYzTUcW8Cd/dVy2+VgYB6wdvlVHB0WPD29Pv/AErRMuyPE45nILAEhQs9SB37n1rKnHC2/q/P/SsrgTulri2Oj/wQ/wCdv8tacMvY5r48W04tsSHDZctv902yBLdiD3nSKbUx9gAee1t+8n614eJ4f/iWv+dP1qZeFiXSKPqyfbK5sZT1MdQVj8a1RzIIUztBdJ9512/Wg9jh2GW54n1m1uxIm3Pmkb5jtofhRTBYrDWzP1i0ZAGt1OnXfc9a6OBy9za/5Nm4xfp2iw2NcAAWvf500+/WkXmX6K7WIxN7EXLzfaRCIUUqwAEy5IYQNtNTT8eP4X/j2P8A1U/WhPG8Xg7+UNibK5TI+0tkfGTRSwOKuLd/qbCUW6lpCUfonwYUDw7txiPb+s2xBnttqPQ6GrafRZhV9m25OoDjEqN+oWMumq7frTFZu4JUCfXEAClQfGQaFs0+U7g6e6i9vmjCKAPrVjQR/Sp+tcvHtW3L+ILnt1VCEeQrNm3duxcDoCyl7yNPpltqNBr8/SqnD+NG02c+Y5SqknY9IntXRbvOGDA/8Vh//VT/ADUh84X8JiIy4myTJMrcQ9u7VTGX08bhTlf3ZHl8ZZcim5ca+yIMPxdPCuZvbckzPtSpEGNKhvcTuXbSobYOT2WEzHbtQFFthQovWYGn9OskTI6Gjtji1hQA1+wD28VdPvpayqEnNQ3d/OgZeG5R4Obqq6W/krJw6472sq6i5bYnYAI6sfuBqD6R8Z42MJGwRV/E/nTTwrjeFkH6xY9PtF/Wkzm++r4q4UIZdIKmQfKux99ZHI8+dTl2lQzHgj4+PhHduxn4Tx5b2Htpmh0UArOunUdxVLjfHUs2yJBc7LOvx7Cmvg/CMNhcMgKK1xgM7kAse8E7AbAUA5i5dsXkzABXDTI6rpINJko8tj1dFTh3FEuICrfqPf2NDOZeMK6+EpnUFjvEERTJw/h9hFylFiNBA39fSJoFzlwmyrpctKEDEBlG06Sw7aTW4lFzOfQw4zmO1ibNy0HAzqVDGSO2uUE0I4d9GWJBVxesmCCPLdI0/wDLFU8GMKoy+LbygmPK5MEg6kEdQKesHz3hFQDxhoI8ttgPwP4mpsGHHitd2WPPlXtAf8nXsYnxsRiLRLA+U27hhfSRpFZc5Pul7jJilVLv7PhMZDezuffFEOK828OvgF3ZtwIVwfXQAaa1RXnXh4AZ7hPhZRpZcFfDkLINyTv1FOWOPK6QcvJnxTi3fzoEcR+ipktO/jzlUtHhETlExJfTavLX0di2c31hwR2tL+d6jWP+lXAXrNy2l1yzoyqPDYasCBrMVRv/AEg4ZpAa40aGEGn/ADNFNaXVCX5GV9shwHC7WHY3mv3LkjKQbaahmG/2pOsEabRVfiXClsSFLedsxzEHUztCjT5++o/5T4UaAORocpRYMSRqDM6zWmJ42uJBZVKhWjUjXc9KX80ZKUmtlalbmsHxrfbJ+Zpopa5nsZryRuE/M0xCkLFwGa0ZYq4eHNOw+detwq4Y0HbemJo2iPBrNHcPiwfa0IG+mv3E0HwawSD0MVb900QiXYSXEKP2lPz/AMu1ZQyY/wC1ZXGAbxjWjOak8KYCqZNY1gqQXBj8a6x9I0kmvA5qxZwD3D9mhI9KtWuCMbecoQBu06VrlR1IG6zWzA7USuYNsuZEMR7Xp+Vavw3IAxgzpvP4VnI2gXmr0TV29gCDOXQ7a1VdJMLGtbZ1EZY1u6QNfxq8OHlNGCtO0GSP0ofc3rLs6j3DN5xO01Z4kwLaRt0qjVhMKT6VjSu7CXVHYvoW5esjDPiboV3dmRQwkIixm0IOrN17AetCubnBxl+Ns5A+Gn5UW+ie9kwBDGIvPHxCH86BYllfFODojXYPopf9Kk8WcpZ8l/HQGZVFB/hnOFu5bVLrhXURJOhjrVXjHNigZLJDGRJ6RuR6zTfx7FIEFtECgADQfcKV72EGYH9rUDvGlG3C7AVm2H49bdQTIMbZSfwFLvHuO+Kw3CrqJ6+tNGCTI0np3pR49hVuXXyjQSNOsjUenm/CujKELkGouToFvjhuJ67ADYTpPXf5GsTFwQPNvl6b6DX4kCtrOFgAeGoA7kmBrPp1NbrZmCFtyDoRr5o0++kegr9RHbxinzTlYDdugOgJjTfah3FVAB0ysVM+oiZnrRNOEZwZBTbQGQYHrr6VZ4xhgbLyNQrEeldHJGLSRzT+RM4efOPj+BozhXAUawDp7zQrhKTcUUx38IGUCNB2p+WaUqFRWio18RAGg+GtH+Wrk2n/ALf5UG8HL2iNzqaOcvpFtvVh+BoItM6fQSpe4+0Xl75PzNMMUs8yX2W8sDTIPnLU0SuwaTM+h/WruFcllmN6EviTrr12NXMFj7UjPowM7fKuoc6SKllJLH+sasZjVbDaz75qeaeRy7JkY+lZWisKyss1QbIEwIW9bBYhSdWGuUelU+JI0knMRJgtOo7iRrRXG4K4biZTl1gNMBesyPZqDiHC3yB2vC4xMBcxZo76/lPuFDjdrZZnjxlQ8fRDy1ZxFm+90P5XVfKxGgUk+/UiqnMN0LZe0qNbXOxytPlE6ATrrEk9yag5P5gxWFsslsWYuOPbksDlC6ZWGkD1rTirX7qu12C0n2AIC9D/ABNKySr5H+Jh5SbktUMXBOC2Rwmzc8B7ly5mky5UQTBKKYJ6DSue8WuraDWoIuA66RBpm4Dzbi7dhbKPZS2oMFklgAfSZMnqKVeJ+LdZi5k5iSx0kmNO3QadKYvyTyg7ZUF3QejAz1g1pjMOFcdpn76J/wAnQySLomBAg6nqJrfiXCHdlYagwCR0jQmP0rrVhRxvi3QL8WGMToxiN/hNVX8zaAyT3mieJ4aEWVcs07Rt079fdWYTh5USfaP3D9a1tLYtRs24fgQQdASDEnQA++i1jhI8h1ke11+IqtwZDlcKSCHMx2ii1ux+8xmN47g67k96mlK32GlXQzcn4pLavZLQz3C6DYEQogT102oCMM126VXVnfKPeSan4XhLeZmuyVELmPsox2kgkpoDDRvG3XThmNFq6r/utmPu2P3E60zxcai5TTuxXkO6R0THcHe1bUM/iMAJMR/HalPEYG4b+Z2gL7Mab70ebE5vMLmdenoOmvXTTWqfjlrvsHLG/r8aBzSYCTPTg2ZG88GNCO/Y0r28PuD3pi4jjPCXcCe/y2pT4jiPDVHYEyxBgwAW6n+O9Km+UeKY7GuLsl4hg1ZGUkLmEA0O5f4f4YbM6ksQAoOmkgfE1LfY5mWLhyQSZBG2gHqfyqLh32jIArhWJ8xiBoZ2OkfpXLE1BqxvJdhjB2HBOePSBEDtvUPF0+yf+w34VWtYrM2ZRfZQ4GYABS0x30GtEuLWvs2/st+FIcHGSs3lZz3gg+1X302qmlKvAB9qv8dKa8QpFv2S22g9/uqnPudC4ukVsXY0MmARG1FuDEZGjuPwNArilRBRhpIzEa66zG29GOXSfDef3gPu1++ijCgJu0FKXOZB9oJGhUCfWTTHlqtjMGt0FTuAJ9J2NNsWjn2KswSarGj2MwJVijfA96oXOHELI3n501NGtk3CsObhVF3YwPeaZ8JySzkg3bYPUKcxHvjQfE0F5WT+c2R/WH5V0DB3yHvsqsS9wBfKYgCMxMRlG80E5NHQxqV2C15BtLo18z7lH4mvKPcNS4qnxLZLZmJMrrJ03PbT4VlDyYbjToRUxMg6GBoTGnqDIiveH37bXVSJJkRl9DRDiF241pk8wJESckQW84hZ1OZDIB1Oh0oXwFTbx2HUmSLoX5+UgfEmKyWJFEPLk9tIOLgltyQmX1g/n+VRjGgHLqSRsNT74HTfU1e4/wAXe5dAtKSqyCrL7XTUTtmM/Baq2L0aJvvCwwiF6oekDcxsYBBBBYFLtlT/AGjkgq4pGWuGLdkrbzkbwNapY7Diy+W6PDBUEAjQ7zArbCcOu2rq+HcYOzQdR1nUgbSR31ANEPpAw4N3Ds+gOYHtpBA9B0+NFHEk+xWTzZSSSilf4BN5dJGbJrDFSAQATPZdBMEgxWot3ApJtsAsyTHTfrOkiffW/D0uCS91ctyXyIGLy2x8okezG8QD0NXsRZUq6uvlJnW4EA/ajzkt1IjXoNZpqgiZ+VkTF/EcXVejfDY+4zVVccG22A/1P3/hU/H3tgZba2wDsULNtpqx327bnc1UwmD8sfvULikbPLKemR8IxZDPuRMx0noTFHxjJyrm1bViCQfQCswnK6ZBIM76Gp/5NJ/W/wCY0EoJuwOYxcl4oMLynzQFBGhkebeaq8ycFvLafwbdxbU5mWAdBoIYNmyAa5ToOlW+R8Atp72+qruZ2LfrTDexUftbeteXOcsWV8RkXaOccD5muYeFZS9vtKyvqpnb0putcazEfZvB65dPfM0F5i5bDtns6Hdl6Hvl7H0291R4D7MfYtoIGV51Ye2XB/oW9BptvNOeOGZco9hy+5d5lkrm7R+INDMfgmu2gqZZkHX091F8UfrFo6FCDlYGDDCD033Fa2uFsNnb5Csxxkl+gEmgUuDuqXgLkcAlZMhwOgjQZp+BqPg3D3tlQyCM2rSZy6zpEUft8PImYaepGv4Vt9QPRR/Hwp/1MlNcQVQDHCboUWgwCB8wdSwaDuCo0M/KiXFFlD7j+Bqx9UYbLHu/7VUxeHcj2fupcuc2m0auKOecuL9sPj+FN2Jw+e3lmDpQfB8Ee3eOhka7dG/1o7bsNG1U5E3K0AmqBhwbZYJXQEDfqRJMnsKLcFsZUbUmWB19xH5V4MIx6VcwuGyKdIkg/jWxcm9gyqiSgnE8Q1q+txdsoBHQjqKOGlzifER9a8FzCuq5Sf2X/Q6D3x600WgzisEmJtBl94PY9jS1dw5WUYQw6fmKL8CuPbuFP2TuDsCOvv6UU4rwoXRI0ceye/p6ihUq0axI4Xims3A4Aldp70UxHOOJf/eZf7OlVjh7ltmm0dT1QmK0JcGfBXaD9m2u36U7XYvZFc4ndJk3HJ/tGsqU4kdbVvT+qw/OsrdA7NPCb/hnToSSB7gev6Vtg1K3UcK5Kurax0YHtXd8Fy3aAzFFDOQzZnJMkAdW00jT0qTFcr2Li5WRI30cg6eoaaHiVc4S7sU+PcIt4g5iQrjXMPunb50AblYsYfEKUn9/yjT90R270xHA22v+H9WgZioPjX+gJBgaem+5FX+Hcr2LjEGw6jKCS9y6Pa6CX0INLj6un/UfKMMLSk3/AAT/ALg7gfL2HsiVdC3eQAO8Cd/UyaB/SQivZs5GDw5Hl13HX7qfDyHhf3f/AL9z/wDZVTjfKmGtWc4tZ8uwF65J95BJ+6trjttAqOLJKk3fxpHGbNi8JAUwdDrG22oImsTBvr9iJ31nT5muq4DDo6lvqzrlbLpdunpIMkCAdR76McO5XsuviFGQuB7V64DA2mToQZpiVq/8gSlGD4uziT4AtJKMT6/xApz5L5Z8YJmXRRr8NI+NdDfk+wRBBj/6zfrW5C4CwTZtK4nUeIxOvUkk6VkkquwfTLUOyK1ysp/ZqyOVE/drzC843GtC59XABLbSfZIHbrM/OjCcWeNVtqeoJ1H31iSasTJU6Yu8T4KthMyiJMfiaT8bxBg5UW3YzuBuN52JHUa9RT9zDjy9qGyaGZB16+tc+4v51YKQD0JWQD3jr2rzc6Sy7KMft0Uzirsibbbj56AzK6RJ37VXUi4wBDJdjRgNYEHzSBI1iCO9avZOaOsGGyLAolw60QigkGBuO/WBOg9K6bjFXEKN/Jc5YwDIHW7BzXJB6GQPlttTqnCF7UpW2YNbywRm1nt/GlE8Nzrca74Yww3I9pug06dadilat/IMoSldfAeXhC9qlXg69qpcP5ge4SDZVAI1Jbc9NYokvE27W/mf81V0T2a/7HTsK8bgydhW13H5hDLaYdm1HpoWrG4q3a38z/nrqOAHG+Col21cjQzab4+ZPvBHxrRuFL2ohxPiOdCrLbI9rRmBldQR5+4oQnG2PS39/wDnrjD3/Zy+npQXjdkKR8Pzow/FCelv5E/46CcXvFjJMn3Ad9IgfhWUaD6ROc//ABH91fwp7pF5uWcQ3oF/AUUezUMXK2KN20rPBcHISNzGxb1imrCkiuO4HiNyw2a2xU9ex9COtOPCfpEXQXkK/wBZNR8jr95oJ432gkx3S0JmPhJA+QqPGvlAZR1ggnefwiqOE5ow1z2bye5jlP8A7oq3ieJWQhZriZRqYYHb3GlUzUDsTxQhtbSH1P8A2rypRzFw4+1etz6hj7q9reE/hlUcmBLcWdNuGFEaeVdvhUninufnWVlWHmMF3bh8+p/pD1/tUQsKAFMa5AZ9e/vrysoX7g2T+Ke5+dV8febw21P7PX+sK8rKNgogNwlxJJ0HWrCXCAIJG/X1ryspS7NfR619v3j8zUd282Xc7jr76yso30DEB4pBncwJzH8qKYS6QigEgQOvoK9rK40ocwXSbRknp1pGvXDnbU7L+de1lQZ/eU4vaVrd066nbv61JhLpLgSY161lZSZdDRhwR1H8dq9xmKcuoLsRmOhJj9rpWVlU+N7BGT3BPhAgkjtRUXD3PzrKyqxJ4109z86r3rzdz86ysoTCm9w66nY9fSgjOdNTsPwrKytCJLTEsJM0OxDks8nZ4HoI2FZWUDCXRDSNzX/4h/7I/wCkVlZWx7NQBO1e4VZYTWVlOOLCKMv94VHj1AcwIrKygCKwrKyspiNP/9k="/>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6" name="Picture 10" descr="http://consumermediallc.files.wordpress.com/2012/06/beerpong.jpg?w=340&amp;h=2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971800"/>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1905000" y="5562600"/>
            <a:ext cx="2895600" cy="246063"/>
          </a:xfrm>
          <a:prstGeom prst="rect">
            <a:avLst/>
          </a:prstGeom>
          <a:noFill/>
          <a:ln w="9525">
            <a:noFill/>
            <a:miter lim="800000"/>
            <a:headEnd/>
            <a:tailEnd/>
          </a:ln>
        </p:spPr>
        <p:txBody>
          <a:bodyPr>
            <a:spAutoFit/>
          </a:bodyPr>
          <a:lstStyle/>
          <a:p>
            <a:pPr>
              <a:defRPr/>
            </a:pPr>
            <a:r>
              <a:rPr lang="en-US" sz="1000" dirty="0">
                <a:latin typeface="+mn-lt"/>
              </a:rPr>
              <a:t>Consumerist, 2010.</a:t>
            </a:r>
          </a:p>
        </p:txBody>
      </p:sp>
      <p:sp>
        <p:nvSpPr>
          <p:cNvPr id="25608" name="Title 7"/>
          <p:cNvSpPr>
            <a:spLocks noGrp="1"/>
          </p:cNvSpPr>
          <p:nvPr>
            <p:ph type="title"/>
          </p:nvPr>
        </p:nvSpPr>
        <p:spPr>
          <a:xfrm>
            <a:off x="1676400" y="274638"/>
            <a:ext cx="7010400" cy="1143000"/>
          </a:xfrm>
        </p:spPr>
        <p:txBody>
          <a:bodyPr/>
          <a:lstStyle/>
          <a:p>
            <a:pPr algn="ctr"/>
            <a:r>
              <a:rPr lang="en-US" sz="3600" smtClean="0"/>
              <a:t>Examples of items not in the survey, but you may want to note</a:t>
            </a:r>
          </a:p>
        </p:txBody>
      </p:sp>
      <p:sp>
        <p:nvSpPr>
          <p:cNvPr id="11" name="TextBox 11"/>
          <p:cNvSpPr txBox="1">
            <a:spLocks noChangeArrowheads="1"/>
          </p:cNvSpPr>
          <p:nvPr/>
        </p:nvSpPr>
        <p:spPr bwMode="auto">
          <a:xfrm>
            <a:off x="1981200" y="2286000"/>
            <a:ext cx="3200400" cy="646113"/>
          </a:xfrm>
          <a:prstGeom prst="rect">
            <a:avLst/>
          </a:prstGeom>
          <a:noFill/>
          <a:ln w="9525">
            <a:noFill/>
            <a:miter lim="800000"/>
            <a:headEnd/>
            <a:tailEnd/>
          </a:ln>
        </p:spPr>
        <p:txBody>
          <a:bodyPr>
            <a:spAutoFit/>
          </a:bodyPr>
          <a:lstStyle/>
          <a:p>
            <a:pPr algn="ctr">
              <a:defRPr/>
            </a:pPr>
            <a:r>
              <a:rPr lang="en-US" dirty="0">
                <a:latin typeface="+mn-lt"/>
              </a:rPr>
              <a:t>Drinking games and accessories (beer pong, funnels, etc.)</a:t>
            </a:r>
          </a:p>
        </p:txBody>
      </p:sp>
      <p:pic>
        <p:nvPicPr>
          <p:cNvPr id="3074" name="Picture 2" descr="C:\Users\Mamacita\Documents\RAY's\EUDL Position\circa Feb 25, 2013\Flask2Go - back of pack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999" y="3886200"/>
            <a:ext cx="1408481" cy="15525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macita\Documents\RAY's\EUDL Position\circa Feb 25, 2013\Flask2Go - front of pack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2590732"/>
            <a:ext cx="1574800" cy="2848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
          <p:cNvSpPr txBox="1">
            <a:spLocks noChangeArrowheads="1"/>
          </p:cNvSpPr>
          <p:nvPr/>
        </p:nvSpPr>
        <p:spPr bwMode="auto">
          <a:xfrm>
            <a:off x="5486400" y="1804987"/>
            <a:ext cx="3200400" cy="646331"/>
          </a:xfrm>
          <a:prstGeom prst="rect">
            <a:avLst/>
          </a:prstGeom>
          <a:noFill/>
          <a:ln w="9525">
            <a:noFill/>
            <a:miter lim="800000"/>
            <a:headEnd/>
            <a:tailEnd/>
          </a:ln>
        </p:spPr>
        <p:txBody>
          <a:bodyPr>
            <a:spAutoFit/>
          </a:bodyPr>
          <a:lstStyle/>
          <a:p>
            <a:pPr algn="ctr">
              <a:defRPr/>
            </a:pPr>
            <a:r>
              <a:rPr lang="en-US" dirty="0" smtClean="0">
                <a:latin typeface="+mn-lt"/>
              </a:rPr>
              <a:t>Products that help to </a:t>
            </a:r>
            <a:br>
              <a:rPr lang="en-US" dirty="0" smtClean="0">
                <a:latin typeface="+mn-lt"/>
              </a:rPr>
            </a:br>
            <a:r>
              <a:rPr lang="en-US" dirty="0" smtClean="0">
                <a:latin typeface="+mn-lt"/>
              </a:rPr>
              <a:t>hide alcohol in plain site.</a:t>
            </a:r>
            <a:endParaRPr lang="en-US" dirty="0">
              <a:latin typeface="+mn-lt"/>
            </a:endParaRPr>
          </a:p>
        </p:txBody>
      </p:sp>
      <p:sp>
        <p:nvSpPr>
          <p:cNvPr id="15" name="TextBox 11"/>
          <p:cNvSpPr txBox="1">
            <a:spLocks noChangeArrowheads="1"/>
          </p:cNvSpPr>
          <p:nvPr/>
        </p:nvSpPr>
        <p:spPr bwMode="auto">
          <a:xfrm>
            <a:off x="5511800" y="5604668"/>
            <a:ext cx="2895600" cy="246063"/>
          </a:xfrm>
          <a:prstGeom prst="rect">
            <a:avLst/>
          </a:prstGeom>
          <a:noFill/>
          <a:ln w="9525">
            <a:noFill/>
            <a:miter lim="800000"/>
            <a:headEnd/>
            <a:tailEnd/>
          </a:ln>
        </p:spPr>
        <p:txBody>
          <a:bodyPr>
            <a:spAutoFit/>
          </a:bodyPr>
          <a:lstStyle/>
          <a:p>
            <a:pPr>
              <a:defRPr/>
            </a:pPr>
            <a:r>
              <a:rPr lang="en-US" sz="1000" dirty="0" smtClean="0">
                <a:latin typeface="+mn-lt"/>
              </a:rPr>
              <a:t>Let’s Draw the Line, 2013.</a:t>
            </a:r>
            <a:endParaRPr lang="en-US" sz="10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sz="3200" smtClean="0"/>
              <a:t>Preparing to Conduct the CANS Survey</a:t>
            </a:r>
          </a:p>
        </p:txBody>
      </p:sp>
      <p:sp>
        <p:nvSpPr>
          <p:cNvPr id="3" name="Content Placeholder 2"/>
          <p:cNvSpPr>
            <a:spLocks noGrp="1"/>
          </p:cNvSpPr>
          <p:nvPr>
            <p:ph idx="1"/>
          </p:nvPr>
        </p:nvSpPr>
        <p:spPr/>
        <p:txBody>
          <a:bodyPr>
            <a:normAutofit fontScale="70000" lnSpcReduction="20000"/>
          </a:bodyPr>
          <a:lstStyle/>
          <a:p>
            <a:pPr>
              <a:defRPr/>
            </a:pPr>
            <a:r>
              <a:rPr lang="en-US" dirty="0" smtClean="0"/>
              <a:t>Organize Survey Teams of no more than 4 members per group (per store) that will go to stores and implement the CANS Surveys.</a:t>
            </a:r>
          </a:p>
          <a:p>
            <a:pPr>
              <a:buFont typeface="Arial" pitchFamily="34" charset="0"/>
              <a:buNone/>
              <a:defRPr/>
            </a:pPr>
            <a:endParaRPr lang="en-US" dirty="0" smtClean="0"/>
          </a:p>
          <a:p>
            <a:pPr>
              <a:defRPr/>
            </a:pPr>
            <a:r>
              <a:rPr lang="en-US" dirty="0" smtClean="0"/>
              <a:t>Using the list provided to your group, decide which stores your team will survey and what day/time will work best. </a:t>
            </a:r>
          </a:p>
          <a:p>
            <a:pPr>
              <a:buFont typeface="Arial" pitchFamily="34" charset="0"/>
              <a:buNone/>
              <a:defRPr/>
            </a:pPr>
            <a:endParaRPr lang="en-US" dirty="0" smtClean="0"/>
          </a:p>
          <a:p>
            <a:pPr>
              <a:defRPr/>
            </a:pPr>
            <a:r>
              <a:rPr lang="en-US" dirty="0" smtClean="0"/>
              <a:t>Before you approach the store:</a:t>
            </a:r>
          </a:p>
          <a:p>
            <a:pPr lvl="1">
              <a:defRPr/>
            </a:pPr>
            <a:r>
              <a:rPr lang="en-US" dirty="0" smtClean="0"/>
              <a:t>Decide as a group who will talk to the clerk (youth leader or adult) first, and what they will say. </a:t>
            </a:r>
          </a:p>
          <a:p>
            <a:pPr lvl="1">
              <a:defRPr/>
            </a:pPr>
            <a:r>
              <a:rPr lang="en-US" dirty="0" smtClean="0"/>
              <a:t>Assign duties to the “Survey Group.”</a:t>
            </a:r>
          </a:p>
          <a:p>
            <a:pPr lvl="1">
              <a:defRPr/>
            </a:pPr>
            <a:r>
              <a:rPr lang="en-US" dirty="0" smtClean="0"/>
              <a:t>Be sure to bring a copy of the CANS Survey &amp; any other “Lets Draw the Line” resource materials you have to leave with the store clerk.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sz="3600" smtClean="0"/>
              <a:t>CANS Survey Team Assigned Duties</a:t>
            </a:r>
          </a:p>
        </p:txBody>
      </p:sp>
      <p:sp>
        <p:nvSpPr>
          <p:cNvPr id="27651" name="Content Placeholder 2"/>
          <p:cNvSpPr>
            <a:spLocks noGrp="1"/>
          </p:cNvSpPr>
          <p:nvPr>
            <p:ph idx="1"/>
          </p:nvPr>
        </p:nvSpPr>
        <p:spPr/>
        <p:txBody>
          <a:bodyPr/>
          <a:lstStyle/>
          <a:p>
            <a:pPr>
              <a:spcAft>
                <a:spcPts val="1200"/>
              </a:spcAft>
            </a:pPr>
            <a:r>
              <a:rPr lang="en-US" dirty="0" smtClean="0"/>
              <a:t>Survey Team Assigned Duties: </a:t>
            </a:r>
          </a:p>
          <a:p>
            <a:pPr marL="1139825" lvl="1" indent="-514350">
              <a:spcAft>
                <a:spcPts val="1800"/>
              </a:spcAft>
              <a:buFont typeface="+mj-lt"/>
              <a:buAutoNum type="arabicPeriod"/>
            </a:pPr>
            <a:r>
              <a:rPr lang="en-US" dirty="0" smtClean="0"/>
              <a:t>One Adult or Youth Leader to enter the store and speak to the store clerk.</a:t>
            </a:r>
          </a:p>
          <a:p>
            <a:pPr marL="1139825" lvl="1" indent="-514350">
              <a:spcAft>
                <a:spcPts val="1800"/>
              </a:spcAft>
              <a:buFont typeface="+mj-lt"/>
              <a:buAutoNum type="arabicPeriod"/>
            </a:pPr>
            <a:r>
              <a:rPr lang="en-US" dirty="0" smtClean="0"/>
              <a:t>One Person to fill out CANS Survey.</a:t>
            </a:r>
          </a:p>
          <a:p>
            <a:pPr marL="1139825" lvl="1" indent="-514350">
              <a:spcAft>
                <a:spcPts val="1800"/>
              </a:spcAft>
              <a:buFont typeface="+mj-lt"/>
              <a:buAutoNum type="arabicPeriod"/>
            </a:pPr>
            <a:r>
              <a:rPr lang="en-US" dirty="0" smtClean="0"/>
              <a:t>One Person to count alcohol &amp; tobacco ads.  </a:t>
            </a:r>
            <a:r>
              <a:rPr lang="en-US" sz="2400" dirty="0" smtClean="0"/>
              <a:t>(Others in the group can help, but have one person be in charge of making sure ads are only counted once.)</a:t>
            </a:r>
            <a:endParaRPr lang="en-US" dirty="0" smtClean="0"/>
          </a:p>
          <a:p>
            <a:pPr marL="914400" lvl="1" indent="-288925">
              <a:buFont typeface="Calibri" pitchFamily="34" charset="0"/>
              <a:buAutoNum type="arabicPeriod"/>
            </a:pPr>
            <a:endParaRPr lang="en-US" dirty="0" smtClean="0"/>
          </a:p>
          <a:p>
            <a:pPr>
              <a:buFont typeface="Arial" pitchFamily="34" charse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Conducting the CANS Survey…</a:t>
            </a:r>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t>Have Adult or Youth Leader enter store (alone) and introduce self &amp; purpose of the CANS Survey.  In the meantime, the rest of the group can begin their duties on front side of the CANS survey.  </a:t>
            </a:r>
          </a:p>
          <a:p>
            <a:pPr>
              <a:defRPr/>
            </a:pPr>
            <a:endParaRPr lang="en-US" dirty="0" smtClean="0"/>
          </a:p>
          <a:p>
            <a:pPr>
              <a:defRPr/>
            </a:pPr>
            <a:r>
              <a:rPr lang="en-US" dirty="0" smtClean="0"/>
              <a:t>When Adult or Youth Leader give the “OKAY” the remaining Survey Group may enter the store and finish conducting the remaining portions of the survey.</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sz="3600" smtClean="0"/>
              <a:t>Conducting the CANS Survey (cont.)</a:t>
            </a:r>
          </a:p>
        </p:txBody>
      </p:sp>
      <p:sp>
        <p:nvSpPr>
          <p:cNvPr id="29699" name="Content Placeholder 2"/>
          <p:cNvSpPr>
            <a:spLocks noGrp="1"/>
          </p:cNvSpPr>
          <p:nvPr>
            <p:ph idx="1"/>
          </p:nvPr>
        </p:nvSpPr>
        <p:spPr/>
        <p:txBody>
          <a:bodyPr/>
          <a:lstStyle/>
          <a:p>
            <a:r>
              <a:rPr lang="en-US" smtClean="0"/>
              <a:t>Thank store clerk. If you would like to, leave them with information about the Let’s Draw the Line campaign or other resources you may want to share.</a:t>
            </a:r>
          </a:p>
          <a:p>
            <a:endParaRPr lang="en-US" smtClean="0"/>
          </a:p>
          <a:p>
            <a:r>
              <a:rPr lang="en-US" smtClean="0"/>
              <a:t>Scan copies of all completed CANS surveys and send to: </a:t>
            </a:r>
            <a:r>
              <a:rPr lang="en-US" smtClean="0">
                <a:hlinkClick r:id="rId3"/>
              </a:rPr>
              <a:t>LDTL2013@dshs.gov</a:t>
            </a:r>
            <a:r>
              <a:rPr lang="en-US" smtClean="0"/>
              <a:t> </a:t>
            </a:r>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dirty="0" smtClean="0"/>
              <a:t>Taking Photos</a:t>
            </a:r>
          </a:p>
        </p:txBody>
      </p:sp>
      <p:sp>
        <p:nvSpPr>
          <p:cNvPr id="3" name="Content Placeholder 2"/>
          <p:cNvSpPr>
            <a:spLocks noGrp="1"/>
          </p:cNvSpPr>
          <p:nvPr>
            <p:ph idx="1"/>
          </p:nvPr>
        </p:nvSpPr>
        <p:spPr/>
        <p:txBody>
          <a:bodyPr>
            <a:normAutofit fontScale="92500" lnSpcReduction="10000"/>
          </a:bodyPr>
          <a:lstStyle/>
          <a:p>
            <a:pPr>
              <a:defRPr/>
            </a:pPr>
            <a:r>
              <a:rPr lang="en-US" dirty="0" smtClean="0"/>
              <a:t>You may want to take photos of the advertising and marketing you see in the stores you visit. However, photos from your CANS work is not a reporting requirement of Let’s Draw the Line 2013. </a:t>
            </a:r>
          </a:p>
          <a:p>
            <a:pPr>
              <a:defRPr/>
            </a:pPr>
            <a:endParaRPr lang="en-US" dirty="0" smtClean="0"/>
          </a:p>
          <a:p>
            <a:pPr>
              <a:defRPr/>
            </a:pPr>
            <a:r>
              <a:rPr lang="en-US" dirty="0" smtClean="0"/>
              <a:t>Many stores only allow photos to be taken outside of store. Be sure to ask the employee/manager/owner the store policy is before taking photos.</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have taken some great photos and would like to share them please post them on the Let’s Draw the Line </a:t>
            </a:r>
            <a:r>
              <a:rPr lang="en-US" dirty="0" err="1" smtClean="0"/>
              <a:t>Facebook</a:t>
            </a:r>
            <a:r>
              <a:rPr lang="en-US" dirty="0" smtClean="0"/>
              <a:t> page.</a:t>
            </a:r>
          </a:p>
          <a:p>
            <a:pPr>
              <a:buNone/>
            </a:pPr>
            <a:endParaRPr lang="en-US" dirty="0" smtClean="0"/>
          </a:p>
          <a:p>
            <a:pPr lvl="1">
              <a:buNone/>
            </a:pPr>
            <a:r>
              <a:rPr lang="en-US" sz="2400" u="sng" dirty="0" smtClean="0">
                <a:hlinkClick r:id="rId3"/>
              </a:rPr>
              <a:t>www.facebook.com/letsdrawtheline/photos</a:t>
            </a:r>
            <a:r>
              <a:rPr lang="en-US" sz="2400" dirty="0" smtClean="0"/>
              <a:t> </a:t>
            </a:r>
          </a:p>
          <a:p>
            <a:endParaRPr lang="en-US" dirty="0" smtClean="0"/>
          </a:p>
          <a:p>
            <a:pPr>
              <a:buNone/>
            </a:pPr>
            <a:endParaRPr lang="en-US" dirty="0"/>
          </a:p>
        </p:txBody>
      </p:sp>
      <p:sp>
        <p:nvSpPr>
          <p:cNvPr id="5" name="Title 1"/>
          <p:cNvSpPr>
            <a:spLocks noGrp="1"/>
          </p:cNvSpPr>
          <p:nvPr>
            <p:ph type="title"/>
          </p:nvPr>
        </p:nvSpPr>
        <p:spPr>
          <a:xfrm>
            <a:off x="1676400" y="274638"/>
            <a:ext cx="7010400" cy="1143000"/>
          </a:xfrm>
        </p:spPr>
        <p:txBody>
          <a:bodyPr/>
          <a:lstStyle/>
          <a:p>
            <a:r>
              <a:rPr dirty="0" smtClean="0"/>
              <a:t>Taking Photos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smtClean="0"/>
              <a:t>Survey Basics</a:t>
            </a:r>
          </a:p>
        </p:txBody>
      </p:sp>
      <p:sp>
        <p:nvSpPr>
          <p:cNvPr id="5123" name="Content Placeholder 2"/>
          <p:cNvSpPr>
            <a:spLocks noGrp="1"/>
          </p:cNvSpPr>
          <p:nvPr>
            <p:ph idx="1"/>
          </p:nvPr>
        </p:nvSpPr>
        <p:spPr/>
        <p:txBody>
          <a:bodyPr/>
          <a:lstStyle/>
          <a:p>
            <a:r>
              <a:rPr lang="en-US" smtClean="0"/>
              <a:t>A tool to assess your community stores</a:t>
            </a:r>
          </a:p>
          <a:p>
            <a:r>
              <a:rPr lang="en-US" smtClean="0"/>
              <a:t>Looks at advertising, marketing, and products available</a:t>
            </a:r>
          </a:p>
          <a:p>
            <a:r>
              <a:rPr lang="en-US" smtClean="0"/>
              <a:t>Can use results to make positive changes to individual stores</a:t>
            </a:r>
          </a:p>
          <a:p>
            <a:pPr lvl="1"/>
            <a:r>
              <a:rPr lang="en-US" smtClean="0"/>
              <a:t>Or can use to make changes to your whole community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smtClean="0"/>
              <a:t>Resources</a:t>
            </a:r>
          </a:p>
        </p:txBody>
      </p:sp>
      <p:sp>
        <p:nvSpPr>
          <p:cNvPr id="3" name="Content Placeholder 2"/>
          <p:cNvSpPr>
            <a:spLocks noGrp="1"/>
          </p:cNvSpPr>
          <p:nvPr>
            <p:ph idx="1"/>
          </p:nvPr>
        </p:nvSpPr>
        <p:spPr/>
        <p:txBody>
          <a:bodyPr/>
          <a:lstStyle/>
          <a:p>
            <a:pPr>
              <a:defRPr/>
            </a:pPr>
            <a:r>
              <a:rPr lang="en-US" dirty="0" smtClean="0"/>
              <a:t>Let’s Draw the Line 2013</a:t>
            </a:r>
          </a:p>
          <a:p>
            <a:pPr marL="400050" lvl="1" indent="0">
              <a:buFont typeface="Arial" pitchFamily="34" charset="0"/>
              <a:buNone/>
              <a:defRPr/>
            </a:pPr>
            <a:r>
              <a:rPr lang="en-US" sz="2000" dirty="0" smtClean="0">
                <a:hlinkClick r:id="rId2"/>
              </a:rPr>
              <a:t>www.starttalkingnow.org/our-efforts/free-materialsresources/lets-draw-line-between-youth-and-alcohol</a:t>
            </a:r>
            <a:endParaRPr lang="en-US" sz="2000" dirty="0" smtClean="0"/>
          </a:p>
          <a:p>
            <a:pPr marL="400050" lvl="1" indent="0">
              <a:buFont typeface="Arial" pitchFamily="34" charset="0"/>
              <a:buNone/>
              <a:defRPr/>
            </a:pPr>
            <a:endParaRPr lang="en-US" sz="2000" dirty="0" smtClean="0"/>
          </a:p>
          <a:p>
            <a:pPr>
              <a:defRPr/>
            </a:pPr>
            <a:r>
              <a:rPr lang="en-US" dirty="0" smtClean="0"/>
              <a:t>Washington Responsible Vendor information </a:t>
            </a:r>
            <a:br>
              <a:rPr lang="en-US" dirty="0" smtClean="0"/>
            </a:br>
            <a:r>
              <a:rPr lang="en-US" sz="2000" dirty="0" smtClean="0">
                <a:hlinkClick r:id="rId3"/>
              </a:rPr>
              <a:t>www.liq.wa.gov/licensing/responsible-vendor-program</a:t>
            </a:r>
            <a:endParaRPr lang="en-US" sz="2000" dirty="0" smtClean="0"/>
          </a:p>
          <a:p>
            <a:pPr>
              <a:defRPr/>
            </a:pPr>
            <a:endParaRPr lang="en-US" dirty="0" smtClean="0"/>
          </a:p>
          <a:p>
            <a:pPr marL="0" indent="0">
              <a:buFont typeface="Arial" pitchFamily="34" charset="0"/>
              <a:buNone/>
              <a:defRPr/>
            </a:pP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a:t>
            </a:r>
            <a:endParaRPr lang="en-US" dirty="0"/>
          </a:p>
        </p:txBody>
      </p:sp>
      <p:sp>
        <p:nvSpPr>
          <p:cNvPr id="3" name="Content Placeholder 2"/>
          <p:cNvSpPr>
            <a:spLocks noGrp="1"/>
          </p:cNvSpPr>
          <p:nvPr>
            <p:ph idx="1"/>
          </p:nvPr>
        </p:nvSpPr>
        <p:spPr/>
        <p:txBody>
          <a:bodyPr/>
          <a:lstStyle/>
          <a:p>
            <a:r>
              <a:rPr lang="en-US" dirty="0" smtClean="0"/>
              <a:t>Center on Alcohol Marketing and Youth </a:t>
            </a:r>
          </a:p>
          <a:p>
            <a:pPr lvl="1">
              <a:buNone/>
            </a:pPr>
            <a:r>
              <a:rPr lang="en-US" dirty="0" smtClean="0">
                <a:hlinkClick r:id="rId2"/>
              </a:rPr>
              <a:t>www.camy.org</a:t>
            </a:r>
            <a:endParaRPr lang="en-US" dirty="0" smtClean="0"/>
          </a:p>
          <a:p>
            <a:pPr lvl="1">
              <a:buNone/>
            </a:pPr>
            <a:endParaRPr lang="en-US" sz="2000" dirty="0" smtClean="0"/>
          </a:p>
          <a:p>
            <a:r>
              <a:rPr lang="en-US" dirty="0" smtClean="0"/>
              <a:t>Alcohol Justice </a:t>
            </a:r>
          </a:p>
          <a:p>
            <a:pPr lvl="1">
              <a:buNone/>
            </a:pPr>
            <a:r>
              <a:rPr lang="en-US" dirty="0" smtClean="0">
                <a:hlinkClick r:id="rId3"/>
              </a:rPr>
              <a:t>www.alcoholjustice.org</a:t>
            </a:r>
            <a:endParaRPr lang="en-US" dirty="0" smtClean="0"/>
          </a:p>
          <a:p>
            <a:pPr>
              <a:buNone/>
            </a:pPr>
            <a:endParaRPr lang="en-US" sz="2000" dirty="0" smtClean="0"/>
          </a:p>
          <a:p>
            <a:r>
              <a:rPr lang="en-US" dirty="0" err="1" smtClean="0"/>
              <a:t>CounterTobacco</a:t>
            </a:r>
            <a:endParaRPr lang="en-US" dirty="0" smtClean="0"/>
          </a:p>
          <a:p>
            <a:pPr lvl="1">
              <a:buNone/>
            </a:pPr>
            <a:r>
              <a:rPr lang="en-US" dirty="0" smtClean="0">
                <a:hlinkClick r:id="rId4"/>
              </a:rPr>
              <a:t>www.countertobacco.org</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smtClean="0"/>
              <a:t>Questions?</a:t>
            </a:r>
          </a:p>
        </p:txBody>
      </p:sp>
      <p:sp>
        <p:nvSpPr>
          <p:cNvPr id="32771" name="Content Placeholder 2"/>
          <p:cNvSpPr>
            <a:spLocks noGrp="1"/>
          </p:cNvSpPr>
          <p:nvPr>
            <p:ph idx="1"/>
          </p:nvPr>
        </p:nvSpPr>
        <p:spPr/>
        <p:txBody>
          <a:bodyPr/>
          <a:lstStyle/>
          <a:p>
            <a:pPr marL="0" indent="0">
              <a:buFont typeface="Arial" pitchFamily="34" charset="0"/>
              <a:buNone/>
            </a:pPr>
            <a:r>
              <a:rPr lang="en-US" dirty="0" smtClean="0"/>
              <a:t>For general questions about Let’s Draw the Line 2013, including reporting requirements, e-mail </a:t>
            </a:r>
            <a:r>
              <a:rPr lang="en-US" dirty="0" smtClean="0">
                <a:hlinkClick r:id="rId2"/>
              </a:rPr>
              <a:t>LDTL2013@dshs.wa.gov</a:t>
            </a:r>
            <a:r>
              <a:rPr lang="en-US" dirty="0" smtClean="0"/>
              <a:t> </a:t>
            </a:r>
            <a:br>
              <a:rPr lang="en-US" dirty="0" smtClean="0"/>
            </a:br>
            <a:r>
              <a:rPr lang="en-US" dirty="0" smtClean="0"/>
              <a:t>or call Ray Horodowicz at (360) 725-1528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smtClean="0"/>
              <a:t>More Questions?</a:t>
            </a:r>
          </a:p>
        </p:txBody>
      </p:sp>
      <p:sp>
        <p:nvSpPr>
          <p:cNvPr id="33795" name="Content Placeholder 2"/>
          <p:cNvSpPr>
            <a:spLocks noGrp="1"/>
          </p:cNvSpPr>
          <p:nvPr>
            <p:ph idx="1"/>
          </p:nvPr>
        </p:nvSpPr>
        <p:spPr/>
        <p:txBody>
          <a:bodyPr/>
          <a:lstStyle/>
          <a:p>
            <a:pPr marL="0" indent="0">
              <a:buFont typeface="Arial" pitchFamily="34" charset="0"/>
              <a:buNone/>
              <a:defRPr/>
            </a:pPr>
            <a:r>
              <a:rPr lang="en-US" dirty="0" smtClean="0"/>
              <a:t>Do you need any assistance with the CANS survey or working with retailers and/or your community?</a:t>
            </a:r>
          </a:p>
          <a:p>
            <a:pPr>
              <a:defRPr/>
            </a:pPr>
            <a:r>
              <a:rPr lang="en-US" dirty="0" smtClean="0"/>
              <a:t>Contact Andrea Valdez, Washington Office of Healthy Communities</a:t>
            </a:r>
          </a:p>
          <a:p>
            <a:pPr lvl="1">
              <a:defRPr/>
            </a:pPr>
            <a:r>
              <a:rPr lang="en-US" dirty="0" smtClean="0">
                <a:hlinkClick r:id="rId2"/>
              </a:rPr>
              <a:t>Andrea.valdez@doh.wa.gov</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smtClean="0"/>
              <a:t>Why look at advertising?</a:t>
            </a:r>
          </a:p>
        </p:txBody>
      </p:sp>
      <p:sp>
        <p:nvSpPr>
          <p:cNvPr id="5123" name="Content Placeholder 2"/>
          <p:cNvSpPr>
            <a:spLocks noGrp="1"/>
          </p:cNvSpPr>
          <p:nvPr>
            <p:ph idx="1"/>
          </p:nvPr>
        </p:nvSpPr>
        <p:spPr/>
        <p:txBody>
          <a:bodyPr/>
          <a:lstStyle/>
          <a:p>
            <a:pPr marL="0" indent="0" eaLnBrk="1" hangingPunct="1">
              <a:spcAft>
                <a:spcPts val="1200"/>
              </a:spcAft>
              <a:buFont typeface="Arial" pitchFamily="34" charset="0"/>
              <a:buNone/>
              <a:defRPr/>
            </a:pPr>
            <a:r>
              <a:rPr lang="en-US" sz="3600" dirty="0" smtClean="0"/>
              <a:t>Alcohol </a:t>
            </a:r>
            <a:r>
              <a:rPr lang="en-US" sz="3600" dirty="0" smtClean="0"/>
              <a:t>ads </a:t>
            </a:r>
            <a:r>
              <a:rPr lang="en-US" sz="3600" dirty="0" smtClean="0"/>
              <a:t>can encourage </a:t>
            </a:r>
            <a:br>
              <a:rPr lang="en-US" sz="3600" dirty="0" smtClean="0"/>
            </a:br>
            <a:r>
              <a:rPr lang="en-US" sz="3600" dirty="0" smtClean="0"/>
              <a:t>youth to drink.</a:t>
            </a:r>
            <a:endParaRPr lang="en-US" sz="3600" dirty="0" smtClean="0"/>
          </a:p>
          <a:p>
            <a:pPr eaLnBrk="1" hangingPunct="1">
              <a:defRPr/>
            </a:pPr>
            <a:r>
              <a:rPr lang="en-US" dirty="0" smtClean="0"/>
              <a:t>Findings </a:t>
            </a:r>
            <a:r>
              <a:rPr lang="en-US" dirty="0" smtClean="0"/>
              <a:t>from a 2006 study:</a:t>
            </a:r>
          </a:p>
          <a:p>
            <a:pPr lvl="1" eaLnBrk="1" hangingPunct="1">
              <a:defRPr/>
            </a:pPr>
            <a:r>
              <a:rPr lang="en-US" sz="2400" dirty="0" smtClean="0"/>
              <a:t>Youth are exposed to an average of 23 alcohol ads each month.</a:t>
            </a:r>
          </a:p>
          <a:p>
            <a:pPr lvl="1" eaLnBrk="1" hangingPunct="1">
              <a:defRPr/>
            </a:pPr>
            <a:r>
              <a:rPr lang="en-US" sz="2400" dirty="0" smtClean="0"/>
              <a:t>For </a:t>
            </a:r>
            <a:r>
              <a:rPr lang="en-US" sz="2400" dirty="0"/>
              <a:t>each </a:t>
            </a:r>
            <a:r>
              <a:rPr lang="en-US" sz="2400" dirty="0" smtClean="0"/>
              <a:t>additional ad </a:t>
            </a:r>
            <a:r>
              <a:rPr lang="en-US" sz="2400" dirty="0"/>
              <a:t>a young person </a:t>
            </a:r>
            <a:r>
              <a:rPr lang="en-US" sz="2400" dirty="0" smtClean="0"/>
              <a:t>saw,</a:t>
            </a:r>
            <a:br>
              <a:rPr lang="en-US" sz="2400" dirty="0" smtClean="0"/>
            </a:br>
            <a:r>
              <a:rPr lang="en-US" sz="2400" dirty="0" smtClean="0"/>
              <a:t>he </a:t>
            </a:r>
            <a:r>
              <a:rPr lang="en-US" sz="2400" dirty="0"/>
              <a:t>or she drank 1% more.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9" y="1143000"/>
            <a:ext cx="2070989" cy="11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smtClean="0"/>
              <a:t>Why look at advertising?</a:t>
            </a:r>
          </a:p>
        </p:txBody>
      </p:sp>
      <p:sp>
        <p:nvSpPr>
          <p:cNvPr id="5123" name="Content Placeholder 2"/>
          <p:cNvSpPr>
            <a:spLocks noGrp="1"/>
          </p:cNvSpPr>
          <p:nvPr>
            <p:ph idx="1"/>
          </p:nvPr>
        </p:nvSpPr>
        <p:spPr/>
        <p:txBody>
          <a:bodyPr/>
          <a:lstStyle/>
          <a:p>
            <a:pPr marL="0" indent="0" eaLnBrk="1" hangingPunct="1">
              <a:buFont typeface="Arial" pitchFamily="34" charset="0"/>
              <a:buNone/>
              <a:defRPr/>
            </a:pPr>
            <a:r>
              <a:rPr lang="en-US" dirty="0" smtClean="0"/>
              <a:t>Money </a:t>
            </a:r>
            <a:r>
              <a:rPr lang="en-US" dirty="0" smtClean="0"/>
              <a:t>spent on </a:t>
            </a:r>
            <a:r>
              <a:rPr lang="en-US" dirty="0" smtClean="0"/>
              <a:t>alcohol </a:t>
            </a:r>
            <a:br>
              <a:rPr lang="en-US" dirty="0" smtClean="0"/>
            </a:br>
            <a:r>
              <a:rPr lang="en-US" dirty="0" smtClean="0"/>
              <a:t>ads is related to </a:t>
            </a:r>
            <a:br>
              <a:rPr lang="en-US" dirty="0" smtClean="0"/>
            </a:br>
            <a:r>
              <a:rPr lang="en-US" dirty="0" smtClean="0"/>
              <a:t>underage </a:t>
            </a:r>
            <a:r>
              <a:rPr lang="en-US" dirty="0" smtClean="0"/>
              <a:t>drinking.</a:t>
            </a:r>
          </a:p>
          <a:p>
            <a:pPr eaLnBrk="1" hangingPunct="1">
              <a:defRPr/>
            </a:pPr>
            <a:r>
              <a:rPr lang="en-US" dirty="0" smtClean="0"/>
              <a:t>Additional findings from the study:</a:t>
            </a:r>
          </a:p>
          <a:p>
            <a:pPr lvl="1" eaLnBrk="1" hangingPunct="1">
              <a:defRPr/>
            </a:pPr>
            <a:r>
              <a:rPr lang="en-US" sz="2400" dirty="0" smtClean="0"/>
              <a:t>The alcohol industry spends $6.80 per capita on alcohol advertising in a local market.</a:t>
            </a:r>
          </a:p>
          <a:p>
            <a:pPr lvl="1" eaLnBrk="1" hangingPunct="1">
              <a:defRPr/>
            </a:pPr>
            <a:r>
              <a:rPr lang="en-US" sz="2400" dirty="0" smtClean="0"/>
              <a:t>For each </a:t>
            </a:r>
            <a:r>
              <a:rPr lang="en-US" sz="2400" dirty="0"/>
              <a:t>additional dollar per capita spent on alcohol advertising </a:t>
            </a:r>
            <a:r>
              <a:rPr lang="en-US" sz="2400" dirty="0" smtClean="0"/>
              <a:t>, young </a:t>
            </a:r>
            <a:r>
              <a:rPr lang="en-US" sz="2400" dirty="0"/>
              <a:t>people drank 3% more.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752600"/>
            <a:ext cx="219996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8" y="1600200"/>
            <a:ext cx="7334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6"/>
          <p:cNvSpPr>
            <a:spLocks noGrp="1"/>
          </p:cNvSpPr>
          <p:nvPr>
            <p:ph type="title"/>
          </p:nvPr>
        </p:nvSpPr>
        <p:spPr>
          <a:xfrm>
            <a:off x="1828800" y="3657600"/>
            <a:ext cx="5486400" cy="1328738"/>
          </a:xfrm>
        </p:spPr>
        <p:txBody>
          <a:bodyPr anchor="ctr"/>
          <a:lstStyle/>
          <a:p>
            <a:r>
              <a:rPr lang="en-US" dirty="0" smtClean="0"/>
              <a:t>The first section of the form begins with general  information about the store, such as Store Type, Store Name and Location.</a:t>
            </a:r>
            <a:br>
              <a:rPr lang="en-US" dirty="0" smtClean="0"/>
            </a:br>
            <a:r>
              <a:rPr lang="en-US" dirty="0" smtClean="0"/>
              <a:t/>
            </a:r>
            <a:br>
              <a:rPr lang="en-US" dirty="0" smtClean="0"/>
            </a:br>
            <a:endParaRPr lang="en-US" sz="1400" b="0" dirty="0" smtClean="0">
              <a:solidFill>
                <a:schemeClr val="tx1"/>
              </a:solidFill>
            </a:endParaRPr>
          </a:p>
        </p:txBody>
      </p:sp>
      <p:sp>
        <p:nvSpPr>
          <p:cNvPr id="8196" name="Text Placeholder 14"/>
          <p:cNvSpPr>
            <a:spLocks noGrp="1"/>
          </p:cNvSpPr>
          <p:nvPr>
            <p:ph type="body" sz="half" idx="2"/>
          </p:nvPr>
        </p:nvSpPr>
        <p:spPr>
          <a:xfrm>
            <a:off x="1752600" y="4953000"/>
            <a:ext cx="5486400" cy="804862"/>
          </a:xfrm>
        </p:spPr>
        <p:txBody>
          <a:bodyPr/>
          <a:lstStyle/>
          <a:p>
            <a:r>
              <a:rPr lang="en-US" dirty="0" smtClean="0"/>
              <a:t>Note:  The entire front side of the cans Survey (with the exception of “interior ads” at the bottom of Section B) can be filled out while the group waits outside for the lead to give the okay to enter the store.</a:t>
            </a:r>
          </a:p>
        </p:txBody>
      </p:sp>
      <p:sp>
        <p:nvSpPr>
          <p:cNvPr id="16"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Survey Introduction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1792288" y="3733800"/>
            <a:ext cx="5486400" cy="1066800"/>
          </a:xfrm>
        </p:spPr>
        <p:txBody>
          <a:bodyPr anchor="t"/>
          <a:lstStyle/>
          <a:p>
            <a:r>
              <a:rPr lang="en-US" sz="1800" dirty="0" smtClean="0"/>
              <a:t>The Community Environment section of the survey asks that you do a quick assessment of what exists near the store and what is happening outside the store.</a:t>
            </a:r>
            <a:r>
              <a:rPr lang="en-US" sz="1400" dirty="0" smtClean="0"/>
              <a:t/>
            </a:r>
            <a:br>
              <a:rPr lang="en-US" sz="1400" dirty="0" smtClean="0"/>
            </a:br>
            <a:r>
              <a:rPr lang="en-US" sz="1400" dirty="0" smtClean="0"/>
              <a:t/>
            </a:r>
            <a:br>
              <a:rPr lang="en-US" sz="1400" dirty="0" smtClean="0"/>
            </a:br>
            <a:endParaRPr lang="en-US" sz="1400" b="0" dirty="0" smtClean="0">
              <a:solidFill>
                <a:schemeClr val="tx1"/>
              </a:solidFill>
            </a:endParaRPr>
          </a:p>
        </p:txBody>
      </p:sp>
      <p:sp>
        <p:nvSpPr>
          <p:cNvPr id="9219" name="Text Placeholder 14"/>
          <p:cNvSpPr>
            <a:spLocks noGrp="1"/>
          </p:cNvSpPr>
          <p:nvPr>
            <p:ph type="body" sz="half" idx="2"/>
          </p:nvPr>
        </p:nvSpPr>
        <p:spPr>
          <a:xfrm>
            <a:off x="1792288" y="4800600"/>
            <a:ext cx="5486400" cy="990600"/>
          </a:xfrm>
        </p:spPr>
        <p:txBody>
          <a:bodyPr/>
          <a:lstStyle/>
          <a:p>
            <a:r>
              <a:rPr lang="en-US" dirty="0" smtClean="0"/>
              <a:t>What schools are near by? Churches? Parks? Daycares?</a:t>
            </a:r>
            <a:br>
              <a:rPr lang="en-US" dirty="0" smtClean="0"/>
            </a:br>
            <a:endParaRPr lang="en-US" dirty="0" smtClean="0"/>
          </a:p>
          <a:p>
            <a:r>
              <a:rPr lang="en-US" dirty="0" smtClean="0"/>
              <a:t>Are there things </a:t>
            </a:r>
            <a:r>
              <a:rPr lang="en-US" dirty="0"/>
              <a:t> </a:t>
            </a:r>
            <a:r>
              <a:rPr lang="en-US" dirty="0" smtClean="0"/>
              <a:t>in front of the store </a:t>
            </a:r>
            <a:r>
              <a:rPr lang="en-US" dirty="0" smtClean="0"/>
              <a:t>that suggest youth hang </a:t>
            </a:r>
            <a:r>
              <a:rPr lang="en-US" dirty="0" smtClean="0"/>
              <a:t>out there? </a:t>
            </a:r>
            <a:endParaRPr lang="en-US" dirty="0" smtClean="0"/>
          </a:p>
          <a:p>
            <a:endParaRPr lang="en-US" dirty="0" smtClean="0"/>
          </a:p>
        </p:txBody>
      </p:sp>
      <p:pic>
        <p:nvPicPr>
          <p:cNvPr id="92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43000"/>
            <a:ext cx="7467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Section A: Community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2288" y="3581400"/>
            <a:ext cx="5980112" cy="533400"/>
          </a:xfrm>
        </p:spPr>
        <p:txBody>
          <a:bodyPr anchor="t"/>
          <a:lstStyle/>
          <a:p>
            <a:r>
              <a:rPr lang="en-US" dirty="0" smtClean="0">
                <a:cs typeface="Arial" pitchFamily="34" charset="0"/>
              </a:rPr>
              <a:t>Section B of the Survey is separated into 3 parts:</a:t>
            </a:r>
            <a:br>
              <a:rPr lang="en-US" dirty="0" smtClean="0">
                <a:cs typeface="Arial" pitchFamily="34" charset="0"/>
              </a:rPr>
            </a:br>
            <a:r>
              <a:rPr lang="en-US" dirty="0" smtClean="0">
                <a:cs typeface="Arial" pitchFamily="34" charset="0"/>
              </a:rPr>
              <a:t/>
            </a:r>
            <a:br>
              <a:rPr lang="en-US" dirty="0" smtClean="0">
                <a:cs typeface="Arial" pitchFamily="34" charset="0"/>
              </a:rPr>
            </a:br>
            <a:endParaRPr lang="en-US" dirty="0" smtClean="0"/>
          </a:p>
        </p:txBody>
      </p:sp>
      <p:sp>
        <p:nvSpPr>
          <p:cNvPr id="4" name="Text Placeholder 3"/>
          <p:cNvSpPr>
            <a:spLocks noGrp="1"/>
          </p:cNvSpPr>
          <p:nvPr>
            <p:ph type="body" sz="half" idx="2"/>
          </p:nvPr>
        </p:nvSpPr>
        <p:spPr>
          <a:xfrm>
            <a:off x="1828800" y="4114800"/>
            <a:ext cx="5486400" cy="1905000"/>
          </a:xfrm>
        </p:spPr>
        <p:txBody>
          <a:bodyPr/>
          <a:lstStyle/>
          <a:p>
            <a:pPr>
              <a:defRPr/>
            </a:pPr>
            <a:r>
              <a:rPr lang="en-US" dirty="0" smtClean="0"/>
              <a:t>The first part measures ads that might appeal to youth, or show that the store is advertising to families and kids. This includes two kinds of ads:</a:t>
            </a:r>
          </a:p>
          <a:p>
            <a:pPr marL="342900" indent="-342900">
              <a:buFont typeface="Arial" pitchFamily="34" charset="0"/>
              <a:buAutoNum type="arabicParenR"/>
              <a:defRPr/>
            </a:pPr>
            <a:r>
              <a:rPr lang="en-US" dirty="0" smtClean="0"/>
              <a:t>General ads that appeal to youth (sports, candy, soda, etc.)</a:t>
            </a:r>
          </a:p>
          <a:p>
            <a:pPr marL="342900" indent="-342900">
              <a:buFont typeface="Arial" pitchFamily="34" charset="0"/>
              <a:buAutoNum type="arabicParenR"/>
              <a:defRPr/>
            </a:pPr>
            <a:r>
              <a:rPr lang="en-US" dirty="0" smtClean="0"/>
              <a:t>Family-friendly ads (Let’s Draw the Line, Responsible Vendor certificate, etc.)</a:t>
            </a:r>
          </a:p>
          <a:p>
            <a:pPr>
              <a:defRPr/>
            </a:pPr>
            <a:endParaRPr lang="en-US" dirty="0"/>
          </a:p>
          <a:p>
            <a:pPr>
              <a:defRPr/>
            </a:pPr>
            <a:r>
              <a:rPr lang="en-US" dirty="0" smtClean="0"/>
              <a:t>You may find these ads either inside or outside the store.</a:t>
            </a:r>
          </a:p>
          <a:p>
            <a:pPr>
              <a:defRPr/>
            </a:pPr>
            <a:endParaRPr lang="en-US" dirty="0"/>
          </a:p>
        </p:txBody>
      </p:sp>
      <p:sp>
        <p:nvSpPr>
          <p:cNvPr id="5" name="Slide Number Placeholder 4"/>
          <p:cNvSpPr>
            <a:spLocks noGrp="1"/>
          </p:cNvSpPr>
          <p:nvPr>
            <p:ph type="sldNum" sz="quarter" idx="10"/>
          </p:nvPr>
        </p:nvSpPr>
        <p:spPr/>
        <p:txBody>
          <a:bodyPr/>
          <a:lstStyle/>
          <a:p>
            <a:pPr>
              <a:defRPr/>
            </a:pPr>
            <a:fld id="{8CB9691F-7A16-4B8B-B9B6-A76CA6C79E59}" type="slidenum">
              <a:rPr lang="en-US" smtClean="0"/>
              <a:pPr>
                <a:defRPr/>
              </a:pPr>
              <a:t>8</a:t>
            </a:fld>
            <a:endParaRPr lang="en-US"/>
          </a:p>
        </p:txBody>
      </p:sp>
      <p:pic>
        <p:nvPicPr>
          <p:cNvPr id="10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200"/>
            <a:ext cx="7391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Advertising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D428EA3E-2CE9-4E7D-A249-4B561A6F529B}" type="slidenum">
              <a:rPr lang="en-US" smtClean="0"/>
              <a:pPr>
                <a:defRPr/>
              </a:pPr>
              <a:t>9</a:t>
            </a:fld>
            <a:endParaRPr lang="en-US"/>
          </a:p>
        </p:txBody>
      </p:sp>
      <p:pic>
        <p:nvPicPr>
          <p:cNvPr id="11267" name="Picture 6" descr="http://3.bp.blogspot.com/-07WbfgGQrM8/TkwbXdez3SI/AAAAAAAAAqQ/Bq5TpWngrgQ/s1600/draw+the+line+window+cling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22288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1905000" y="1447800"/>
            <a:ext cx="3200400" cy="369888"/>
          </a:xfrm>
          <a:prstGeom prst="rect">
            <a:avLst/>
          </a:prstGeom>
          <a:noFill/>
          <a:ln w="9525">
            <a:noFill/>
            <a:miter lim="800000"/>
            <a:headEnd/>
            <a:tailEnd/>
          </a:ln>
        </p:spPr>
        <p:txBody>
          <a:bodyPr wrap="square">
            <a:spAutoFit/>
          </a:bodyPr>
          <a:lstStyle/>
          <a:p>
            <a:pPr>
              <a:defRPr/>
            </a:pPr>
            <a:r>
              <a:rPr lang="en-US" dirty="0">
                <a:latin typeface="+mn-lt"/>
              </a:rPr>
              <a:t>Ad for soda/ sweetened drinks</a:t>
            </a:r>
          </a:p>
        </p:txBody>
      </p:sp>
      <p:sp>
        <p:nvSpPr>
          <p:cNvPr id="9222" name="TextBox 10"/>
          <p:cNvSpPr txBox="1">
            <a:spLocks noChangeArrowheads="1"/>
          </p:cNvSpPr>
          <p:nvPr/>
        </p:nvSpPr>
        <p:spPr bwMode="auto">
          <a:xfrm>
            <a:off x="5638800" y="1447800"/>
            <a:ext cx="2209800" cy="646113"/>
          </a:xfrm>
          <a:prstGeom prst="rect">
            <a:avLst/>
          </a:prstGeom>
          <a:noFill/>
          <a:ln w="9525">
            <a:noFill/>
            <a:miter lim="800000"/>
            <a:headEnd/>
            <a:tailEnd/>
          </a:ln>
        </p:spPr>
        <p:txBody>
          <a:bodyPr>
            <a:spAutoFit/>
          </a:bodyPr>
          <a:lstStyle/>
          <a:p>
            <a:pPr algn="ctr">
              <a:defRPr/>
            </a:pPr>
            <a:r>
              <a:rPr lang="en-US" dirty="0" smtClean="0">
                <a:latin typeface="+mn-lt"/>
              </a:rPr>
              <a:t>“Let’s Draw the Line” window clings</a:t>
            </a:r>
            <a:endParaRPr lang="en-US" dirty="0">
              <a:latin typeface="+mn-lt"/>
            </a:endParaRP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200" b="1" dirty="0">
                <a:solidFill>
                  <a:srgbClr val="333366"/>
                </a:solidFill>
                <a:latin typeface="+mj-lt"/>
                <a:ea typeface="+mj-ea"/>
                <a:cs typeface="+mj-cs"/>
              </a:rPr>
              <a:t>Examples of Youth and Family-Friendly Ads Outside the Store</a:t>
            </a:r>
          </a:p>
        </p:txBody>
      </p:sp>
      <p:sp>
        <p:nvSpPr>
          <p:cNvPr id="8" name="TextBox 7"/>
          <p:cNvSpPr txBox="1"/>
          <p:nvPr/>
        </p:nvSpPr>
        <p:spPr>
          <a:xfrm>
            <a:off x="5638800" y="4572000"/>
            <a:ext cx="2286000" cy="246063"/>
          </a:xfrm>
          <a:prstGeom prst="rect">
            <a:avLst/>
          </a:prstGeom>
          <a:noFill/>
        </p:spPr>
        <p:txBody>
          <a:bodyPr>
            <a:spAutoFit/>
          </a:bodyPr>
          <a:lstStyle/>
          <a:p>
            <a:pPr>
              <a:defRPr/>
            </a:pPr>
            <a:r>
              <a:rPr lang="en-US" sz="1000" dirty="0">
                <a:latin typeface="+mj-lt"/>
              </a:rPr>
              <a:t>Letsdrawtheline.org </a:t>
            </a:r>
          </a:p>
        </p:txBody>
      </p:sp>
      <p:sp>
        <p:nvSpPr>
          <p:cNvPr id="9" name="TextBox 8"/>
          <p:cNvSpPr txBox="1"/>
          <p:nvPr/>
        </p:nvSpPr>
        <p:spPr>
          <a:xfrm>
            <a:off x="2022675" y="4800600"/>
            <a:ext cx="2743200" cy="246062"/>
          </a:xfrm>
          <a:prstGeom prst="rect">
            <a:avLst/>
          </a:prstGeom>
          <a:noFill/>
        </p:spPr>
        <p:txBody>
          <a:bodyPr>
            <a:spAutoFit/>
          </a:bodyPr>
          <a:lstStyle/>
          <a:p>
            <a:pPr>
              <a:defRPr/>
            </a:pPr>
            <a:r>
              <a:rPr lang="en-US" sz="1000" dirty="0">
                <a:latin typeface="+mn-lt"/>
              </a:rPr>
              <a:t>Let’s Draw the Line 2012</a:t>
            </a:r>
          </a:p>
        </p:txBody>
      </p:sp>
      <p:pic>
        <p:nvPicPr>
          <p:cNvPr id="11273" name="Picture 10" descr="C:\Users\horodr\Pictures\soda ad (appeals to youth).jpg"/>
          <p:cNvPicPr>
            <a:picLocks noChangeAspect="1" noChangeArrowheads="1"/>
          </p:cNvPicPr>
          <p:nvPr/>
        </p:nvPicPr>
        <p:blipFill>
          <a:blip r:embed="rId4" cstate="print">
            <a:extLst>
              <a:ext uri="{28A0092B-C50C-407E-A947-70E740481C1C}">
                <a14:useLocalDpi xmlns:a14="http://schemas.microsoft.com/office/drawing/2010/main" val="0"/>
              </a:ext>
            </a:extLst>
          </a:blip>
          <a:srcRect l="38487" t="30357" r="13087"/>
          <a:stretch>
            <a:fillRect/>
          </a:stretch>
        </p:blipFill>
        <p:spPr bwMode="auto">
          <a:xfrm>
            <a:off x="2012950" y="1846263"/>
            <a:ext cx="2755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SHS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2311</TotalTime>
  <Words>3873</Words>
  <Application>Microsoft Office PowerPoint</Application>
  <PresentationFormat>On-screen Show (4:3)</PresentationFormat>
  <Paragraphs>356</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DSHS 3</vt:lpstr>
      <vt:lpstr>Conducting CANS for Let’s Draw the Line  </vt:lpstr>
      <vt:lpstr>What is the CANS Survey???</vt:lpstr>
      <vt:lpstr>Survey Basics</vt:lpstr>
      <vt:lpstr>Why look at advertising?</vt:lpstr>
      <vt:lpstr>Why look at advertising?</vt:lpstr>
      <vt:lpstr>The first section of the form begins with general  information about the store, such as Store Type, Store Name and Location.  </vt:lpstr>
      <vt:lpstr>The Community Environment section of the survey asks that you do a quick assessment of what exists near the store and what is happening outside the store.  </vt:lpstr>
      <vt:lpstr>Section B of the Survey is separated into 3 parts:  </vt:lpstr>
      <vt:lpstr>PowerPoint Presentation</vt:lpstr>
      <vt:lpstr>The second part of Section B looks at advertising outside the store:</vt:lpstr>
      <vt:lpstr>PowerPoint Presentation</vt:lpstr>
      <vt:lpstr>The third part of Section B looks at advertising inside the store.</vt:lpstr>
      <vt:lpstr>Section B: Advertising (cont.)</vt:lpstr>
      <vt:lpstr>PowerPoint Presentation</vt:lpstr>
      <vt:lpstr>PowerPoint Presentation</vt:lpstr>
      <vt:lpstr>PowerPoint Presentation</vt:lpstr>
      <vt:lpstr>Section C asks you to check on the options for healthy foods at the store you are surveying.</vt:lpstr>
      <vt:lpstr>PowerPoint Presentation</vt:lpstr>
      <vt:lpstr>The last part of the survey asks you to look at where alcohol and tobacco products are placed and if certain specialty products are for sale. </vt:lpstr>
      <vt:lpstr>PowerPoint Presentation</vt:lpstr>
      <vt:lpstr>PowerPoint Presentation</vt:lpstr>
      <vt:lpstr>Section E: Notes</vt:lpstr>
      <vt:lpstr>Examples of items not in the survey, but you may want to note</vt:lpstr>
      <vt:lpstr>Preparing to Conduct the CANS Survey</vt:lpstr>
      <vt:lpstr>CANS Survey Team Assigned Duties</vt:lpstr>
      <vt:lpstr>Conducting the CANS Survey…</vt:lpstr>
      <vt:lpstr>Conducting the CANS Survey (cont.)</vt:lpstr>
      <vt:lpstr>Taking Photos</vt:lpstr>
      <vt:lpstr>Taking Photos</vt:lpstr>
      <vt:lpstr>Resources</vt:lpstr>
      <vt:lpstr>Resources (cont.)</vt:lpstr>
      <vt:lpstr>Questions?</vt:lpstr>
      <vt:lpstr>More Questions?</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mariase</dc:creator>
  <cp:lastModifiedBy>Mamacita</cp:lastModifiedBy>
  <cp:revision>259</cp:revision>
  <dcterms:created xsi:type="dcterms:W3CDTF">2011-03-14T20:56:24Z</dcterms:created>
  <dcterms:modified xsi:type="dcterms:W3CDTF">2013-03-02T16:33:03Z</dcterms:modified>
</cp:coreProperties>
</file>