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514" r:id="rId2"/>
    <p:sldId id="515" r:id="rId3"/>
    <p:sldId id="527" r:id="rId4"/>
    <p:sldId id="523" r:id="rId5"/>
    <p:sldId id="525" r:id="rId6"/>
    <p:sldId id="520" r:id="rId7"/>
    <p:sldId id="504" r:id="rId8"/>
    <p:sldId id="519" r:id="rId9"/>
    <p:sldId id="510" r:id="rId10"/>
    <p:sldId id="528" r:id="rId11"/>
    <p:sldId id="529" r:id="rId12"/>
    <p:sldId id="530" r:id="rId13"/>
    <p:sldId id="522" r:id="rId14"/>
    <p:sldId id="516" r:id="rId15"/>
    <p:sldId id="521" r:id="rId16"/>
    <p:sldId id="500" r:id="rId17"/>
    <p:sldId id="518" r:id="rId18"/>
  </p:sldIdLst>
  <p:sldSz cx="9144000" cy="5143500" type="screen16x9"/>
  <p:notesSz cx="6858000" cy="9144000"/>
  <p:defaultTextStyle>
    <a:lvl1pPr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1pPr>
    <a:lvl2pPr indent="85725"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2pPr>
    <a:lvl3pPr indent="171450"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3pPr>
    <a:lvl4pPr indent="257175"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4pPr>
    <a:lvl5pPr indent="342900"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5pPr>
    <a:lvl6pPr indent="428625"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6pPr>
    <a:lvl7pPr indent="514350"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7pPr>
    <a:lvl8pPr indent="600075"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8pPr>
    <a:lvl9pPr indent="685800" algn="ctr" defTabSz="219075">
      <a:defRPr sz="7900" spc="-236">
        <a:solidFill>
          <a:srgbClr val="403D75"/>
        </a:solidFill>
        <a:latin typeface="+mn-lt"/>
        <a:ea typeface="+mn-ea"/>
        <a:cs typeface="+mn-cs"/>
        <a:sym typeface="Playfair Display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dy, Margaret" initials="CM" lastIdx="11" clrIdx="0">
    <p:extLst/>
  </p:cmAuthor>
  <p:cmAuthor id="2" name="Garcia, Gino" initials="GG" lastIdx="3" clrIdx="1">
    <p:extLst>
      <p:ext uri="{19B8F6BF-5375-455C-9EA6-DF929625EA0E}">
        <p15:presenceInfo xmlns:p15="http://schemas.microsoft.com/office/powerpoint/2012/main" userId="S-1-5-21-2000478354-261903793-682003330-476270" providerId="AD"/>
      </p:ext>
    </p:extLst>
  </p:cmAuthor>
  <p:cmAuthor id="3" name="Hawks, Sean" initials="HS" lastIdx="4" clrIdx="2">
    <p:extLst>
      <p:ext uri="{19B8F6BF-5375-455C-9EA6-DF929625EA0E}">
        <p15:presenceInfo xmlns:p15="http://schemas.microsoft.com/office/powerpoint/2012/main" userId="S-1-5-21-2000478354-261903793-682003330-419354" providerId="AD"/>
      </p:ext>
    </p:extLst>
  </p:cmAuthor>
  <p:cmAuthor id="4" name="Simpson, Melissa" initials="SM" lastIdx="4" clrIdx="3">
    <p:extLst>
      <p:ext uri="{19B8F6BF-5375-455C-9EA6-DF929625EA0E}">
        <p15:presenceInfo xmlns:p15="http://schemas.microsoft.com/office/powerpoint/2012/main" userId="S-1-5-21-2000478354-261903793-682003330-419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5"/>
    <a:srgbClr val="ED8B00"/>
    <a:srgbClr val="B6BC44"/>
    <a:srgbClr val="F8981D"/>
    <a:srgbClr val="232122"/>
    <a:srgbClr val="814996"/>
    <a:srgbClr val="B1B2B2"/>
    <a:srgbClr val="CA4D3C"/>
    <a:srgbClr val="70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1" autoAdjust="0"/>
    <p:restoredTop sz="89790" autoAdjust="0"/>
  </p:normalViewPr>
  <p:slideViewPr>
    <p:cSldViewPr snapToGrid="0" snapToObjects="1">
      <p:cViewPr varScale="1">
        <p:scale>
          <a:sx n="104" d="100"/>
          <a:sy n="104" d="100"/>
        </p:scale>
        <p:origin x="50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303AA-9CB9-7D42-B386-F495E6289E6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8F4B-5A88-2D4C-9D8E-AFA18467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1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97957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85725"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171450"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257175"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342900"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428625"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514350"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600075"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685800" defTabSz="17145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1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3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Neither formative nor evaluative research was available.</a:t>
            </a:r>
          </a:p>
        </p:txBody>
      </p:sp>
    </p:spTree>
    <p:extLst>
      <p:ext uri="{BB962C8B-B14F-4D97-AF65-F5344CB8AC3E}">
        <p14:creationId xmlns:p14="http://schemas.microsoft.com/office/powerpoint/2010/main" val="271857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While </a:t>
            </a:r>
            <a:r>
              <a:rPr lang="en-US" sz="1100" dirty="0">
                <a:effectLst/>
                <a:latin typeface="Helvetica Neue"/>
                <a:sym typeface="Helvetica Neue"/>
              </a:rPr>
              <a:t>formative</a:t>
            </a:r>
            <a:r>
              <a:rPr lang="en-US" sz="1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research is included in this slide, no evaluative research was available.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6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While </a:t>
            </a:r>
            <a:r>
              <a:rPr lang="en-US" sz="11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evaluative research is included in this slide, no formative research was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dash"/>
          </a:ln>
        </p:spPr>
        <p:txBody>
          <a:bodyPr/>
          <a:lstStyle>
            <a:lvl1pPr>
              <a:defRPr sz="1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56358"/>
            <a:ext cx="3671742" cy="1430783"/>
          </a:xfrm>
        </p:spPr>
        <p:txBody>
          <a:bodyPr wrap="none" anchor="ctr">
            <a:normAutofit/>
          </a:bodyPr>
          <a:lstStyle>
            <a:lvl1pPr algn="r">
              <a:defRPr sz="3000" b="0" i="0" baseline="0">
                <a:solidFill>
                  <a:schemeClr val="bg1"/>
                </a:solidFill>
                <a:latin typeface="+mj-lt"/>
                <a:ea typeface="Helvetica Neue LT Std 45 Light" charset="0"/>
                <a:cs typeface="Helvetica Neue LT Std 45 Light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 userDrawn="1">
            <p:ph type="body" sz="quarter" idx="14"/>
          </p:nvPr>
        </p:nvSpPr>
        <p:spPr>
          <a:xfrm>
            <a:off x="790012" y="1788161"/>
            <a:ext cx="6475661" cy="2479040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0" indent="0">
              <a:lnSpc>
                <a:spcPct val="50000"/>
              </a:lnSpc>
              <a:buNone/>
              <a:defRPr sz="1500" b="0" i="0">
                <a:solidFill>
                  <a:srgbClr val="B1B2B2"/>
                </a:solidFill>
                <a:latin typeface="Helvetica Neue Light"/>
                <a:cs typeface="Helvetica Neue Light"/>
              </a:defRPr>
            </a:lvl2pPr>
            <a:lvl3pPr marL="0" indent="0">
              <a:lnSpc>
                <a:spcPct val="200000"/>
              </a:lnSpc>
              <a:buNone/>
              <a:defRPr sz="1500" b="0" i="0">
                <a:latin typeface="Helvetica Neue Light"/>
                <a:cs typeface="Helvetica Neue Light"/>
              </a:defRPr>
            </a:lvl3pPr>
            <a:lvl4pPr marL="0" indent="0">
              <a:buFont typeface="Arial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0012" y="835097"/>
            <a:ext cx="7917108" cy="54666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000" b="0" i="0" baseline="0">
                <a:solidFill>
                  <a:srgbClr val="232122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714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790012" y="341467"/>
            <a:ext cx="3515029" cy="2423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500" b="0" i="0" baseline="0">
                <a:solidFill>
                  <a:srgbClr val="B1B2B2"/>
                </a:solidFill>
                <a:latin typeface="Bebas Neue"/>
              </a:defRPr>
            </a:lvl1pPr>
            <a:lvl2pPr marL="1714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13243" y="684750"/>
            <a:ext cx="774706" cy="0"/>
          </a:xfrm>
          <a:prstGeom prst="line">
            <a:avLst/>
          </a:prstGeom>
          <a:noFill/>
          <a:ln w="38100" cap="flat">
            <a:solidFill>
              <a:srgbClr val="F8981D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5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285"/>
          <p:cNvSpPr/>
          <p:nvPr/>
        </p:nvSpPr>
        <p:spPr>
          <a:xfrm>
            <a:off x="790012" y="2245921"/>
            <a:ext cx="1631049" cy="1631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8981D"/>
          </a:solidFill>
          <a:ln>
            <a:noFill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 lvl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4"/>
          </p:nvPr>
        </p:nvSpPr>
        <p:spPr>
          <a:xfrm>
            <a:off x="3466786" y="2248461"/>
            <a:ext cx="3798887" cy="2018739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0" indent="0">
              <a:lnSpc>
                <a:spcPct val="50000"/>
              </a:lnSpc>
              <a:buNone/>
              <a:defRPr sz="1500" b="0" i="0">
                <a:solidFill>
                  <a:srgbClr val="B1B2B2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 marL="0" indent="0">
              <a:lnSpc>
                <a:spcPct val="200000"/>
              </a:lnSpc>
              <a:buNone/>
              <a:defRPr sz="1500"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0" indent="0">
              <a:buFont typeface="Arial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______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0012" y="835097"/>
            <a:ext cx="7917108" cy="54666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000" b="0" i="0" baseline="0">
                <a:solidFill>
                  <a:srgbClr val="232122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1714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790012" y="341467"/>
            <a:ext cx="3515029" cy="2423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500" b="0" i="0" baseline="0">
                <a:solidFill>
                  <a:srgbClr val="B1B2B2"/>
                </a:solidFill>
                <a:latin typeface="Bebas Neue"/>
              </a:defRPr>
            </a:lvl1pPr>
            <a:lvl2pPr marL="1714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13243" y="684750"/>
            <a:ext cx="774706" cy="0"/>
          </a:xfrm>
          <a:prstGeom prst="line">
            <a:avLst/>
          </a:prstGeom>
          <a:noFill/>
          <a:ln w="38100" cap="flat">
            <a:solidFill>
              <a:srgbClr val="F8981D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D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2597150" cy="20796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265612"/>
          </a:xfrm>
        </p:spPr>
        <p:txBody>
          <a:bodyPr lIns="36576" tIns="18288" rIns="36576" bIns="18288" anchor="ctr" anchorCtr="0"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" y="867414"/>
            <a:ext cx="3363985" cy="33639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D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3505731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265612"/>
          </a:xfrm>
        </p:spPr>
        <p:txBody>
          <a:bodyPr lIns="36576" tIns="18288" rIns="36576" bIns="18288" anchor="ctr" anchorCtr="0"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" y="867414"/>
            <a:ext cx="3363985" cy="33639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D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3214786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265612"/>
          </a:xfrm>
        </p:spPr>
        <p:txBody>
          <a:bodyPr lIns="36576" tIns="18288" rIns="36576" bIns="18288" anchor="ctr" anchorCtr="0"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" y="867414"/>
            <a:ext cx="3363985" cy="33639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D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3189847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265612"/>
          </a:xfrm>
        </p:spPr>
        <p:txBody>
          <a:bodyPr lIns="36576" tIns="18288" rIns="36576" bIns="18288" anchor="ctr" anchorCtr="0"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" y="867414"/>
            <a:ext cx="3363985" cy="33639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D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3173222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265612"/>
          </a:xfrm>
        </p:spPr>
        <p:txBody>
          <a:bodyPr lIns="36576" tIns="18288" rIns="36576" bIns="18288" anchor="ctr" anchorCtr="0"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" y="867414"/>
            <a:ext cx="3363985" cy="33639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tegrated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3131658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265612"/>
          </a:xfrm>
        </p:spPr>
        <p:txBody>
          <a:bodyPr lIns="36576" tIns="18288" rIns="36576" bIns="18288" anchor="ctr" anchorCtr="0"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son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942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9"/>
            <a:ext cx="8343900" cy="616981"/>
          </a:xfrm>
        </p:spPr>
        <p:txBody>
          <a:bodyPr lIns="0" tIns="0" rIns="0" bIns="0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Slide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324100" cy="2738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/>
            </a:lvl1pPr>
          </a:lstStyle>
          <a:p>
            <a:fld id="{74CBDDDF-957E-E143-8C4B-3A852202CF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able Placeholder 33"/>
          <p:cNvSpPr>
            <a:spLocks noGrp="1"/>
          </p:cNvSpPr>
          <p:nvPr>
            <p:ph type="tbl" sz="quarter" idx="13"/>
          </p:nvPr>
        </p:nvSpPr>
        <p:spPr>
          <a:xfrm>
            <a:off x="342901" y="1362074"/>
            <a:ext cx="2997200" cy="11652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568700" y="1362074"/>
            <a:ext cx="2984500" cy="194938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464"/>
              </a:spcBef>
              <a:buNone/>
              <a:defRPr sz="1100" b="1" cap="none" baseline="0">
                <a:solidFill>
                  <a:schemeClr val="tx1"/>
                </a:solidFill>
              </a:defRPr>
            </a:lvl1pPr>
            <a:lvl2pPr marL="171450" indent="-171450">
              <a:buFont typeface="Arial"/>
              <a:buChar char="•"/>
              <a:tabLst/>
              <a:defRPr sz="10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3568700" y="3501629"/>
            <a:ext cx="2984500" cy="12083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 b="1" baseline="0">
                <a:solidFill>
                  <a:schemeClr val="tx1"/>
                </a:solidFill>
              </a:defRPr>
            </a:lvl1pPr>
            <a:lvl2pPr marL="0" indent="0">
              <a:buFont typeface="Arial"/>
              <a:buNone/>
              <a:tabLst/>
              <a:defRPr sz="1000" i="1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6867339" y="1913467"/>
            <a:ext cx="2009961" cy="13979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 b="1" baseline="0">
                <a:solidFill>
                  <a:schemeClr val="tx1"/>
                </a:solidFill>
              </a:defRPr>
            </a:lvl1pPr>
            <a:lvl2pPr marL="0" indent="0">
              <a:buFont typeface="Arial"/>
              <a:buNone/>
              <a:tabLst/>
              <a:defRPr sz="1000" i="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867339" y="3533475"/>
            <a:ext cx="2009961" cy="2511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 b="1" baseline="0">
                <a:solidFill>
                  <a:schemeClr val="tx1"/>
                </a:solidFill>
              </a:defRPr>
            </a:lvl1pPr>
            <a:lvl2pPr marL="0" indent="0">
              <a:buFont typeface="Arial"/>
              <a:buNone/>
              <a:tabLst/>
              <a:defRPr sz="1000" i="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8" hasCustomPrompt="1"/>
          </p:nvPr>
        </p:nvSpPr>
        <p:spPr>
          <a:xfrm>
            <a:off x="342900" y="2779344"/>
            <a:ext cx="2997200" cy="1930769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[Image]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3189847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181" y="126174"/>
            <a:ext cx="8907638" cy="48970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</p:sp>
      <p:sp>
        <p:nvSpPr>
          <p:cNvPr id="4" name="Shape 142"/>
          <p:cNvSpPr/>
          <p:nvPr userDrawn="1"/>
        </p:nvSpPr>
        <p:spPr>
          <a:xfrm>
            <a:off x="1061728" y="789551"/>
            <a:ext cx="1163380" cy="8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2000" spc="60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61% </a:t>
            </a:r>
            <a:r>
              <a:rPr lang="en-US" sz="23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to </a:t>
            </a:r>
          </a:p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82%</a:t>
            </a:r>
            <a:endParaRPr sz="3400" b="1" i="0" spc="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Shape 147"/>
          <p:cNvSpPr/>
          <p:nvPr userDrawn="1"/>
        </p:nvSpPr>
        <p:spPr>
          <a:xfrm>
            <a:off x="874205" y="1676746"/>
            <a:ext cx="1538424" cy="38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000" spc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Increase in U.S. </a:t>
            </a:r>
            <a:br>
              <a:rPr lang="en-US" sz="1100" b="0" i="0" spc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</a:br>
            <a:r>
              <a:rPr lang="en-US" sz="1100" b="0" i="0" spc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seat belt use</a:t>
            </a:r>
            <a:endParaRPr sz="1100" b="0" i="0" spc="0" dirty="0">
              <a:solidFill>
                <a:srgbClr val="FFFFFF"/>
              </a:solidFill>
              <a:latin typeface="+mn-lt"/>
              <a:ea typeface="Helvetica Neue LT Std 45 Light" charset="0"/>
              <a:cs typeface="Helvetica Neue LT Std 45 Light" charset="0"/>
            </a:endParaRPr>
          </a:p>
        </p:txBody>
      </p:sp>
      <p:sp>
        <p:nvSpPr>
          <p:cNvPr id="6" name="Shape 148"/>
          <p:cNvSpPr/>
          <p:nvPr userDrawn="1"/>
        </p:nvSpPr>
        <p:spPr>
          <a:xfrm>
            <a:off x="2761466" y="1676746"/>
            <a:ext cx="1538424" cy="38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000" spc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More</a:t>
            </a:r>
            <a:r>
              <a:rPr lang="en-US" sz="1100" b="0" i="0" spc="0" baseline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 children enrolled in CHIP &amp; Medicaid</a:t>
            </a:r>
            <a:endParaRPr sz="1100" b="0" i="0" spc="0" dirty="0">
              <a:solidFill>
                <a:srgbClr val="FFFFFF"/>
              </a:solidFill>
              <a:latin typeface="+mn-lt"/>
              <a:ea typeface="Helvetica Neue LT Std 45 Light" charset="0"/>
              <a:cs typeface="Helvetica Neue LT Std 45 Light" charset="0"/>
            </a:endParaRPr>
          </a:p>
        </p:txBody>
      </p:sp>
      <p:sp>
        <p:nvSpPr>
          <p:cNvPr id="7" name="Shape 149"/>
          <p:cNvSpPr/>
          <p:nvPr userDrawn="1"/>
        </p:nvSpPr>
        <p:spPr>
          <a:xfrm>
            <a:off x="4805034" y="1676746"/>
            <a:ext cx="1538424" cy="38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000" spc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baseline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beverage calories in schools nationwide</a:t>
            </a:r>
          </a:p>
        </p:txBody>
      </p:sp>
      <p:sp>
        <p:nvSpPr>
          <p:cNvPr id="8" name="Shape 150"/>
          <p:cNvSpPr/>
          <p:nvPr userDrawn="1"/>
        </p:nvSpPr>
        <p:spPr>
          <a:xfrm>
            <a:off x="6708141" y="1676746"/>
            <a:ext cx="1538424" cy="38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000" spc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In preventable injuries to kids</a:t>
            </a:r>
            <a:endParaRPr sz="1100" b="0" i="0" spc="0" dirty="0">
              <a:solidFill>
                <a:srgbClr val="FFFFFF"/>
              </a:solidFill>
              <a:latin typeface="+mn-lt"/>
              <a:ea typeface="Helvetica Neue LT Std 45 Light" charset="0"/>
              <a:cs typeface="Helvetica Neue LT Std 45 Light" charset="0"/>
            </a:endParaRPr>
          </a:p>
        </p:txBody>
      </p:sp>
      <p:sp>
        <p:nvSpPr>
          <p:cNvPr id="9" name="Shape 151"/>
          <p:cNvSpPr/>
          <p:nvPr userDrawn="1"/>
        </p:nvSpPr>
        <p:spPr>
          <a:xfrm>
            <a:off x="2928151" y="789552"/>
            <a:ext cx="1205058" cy="8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2000" spc="60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11.7 </a:t>
            </a:r>
          </a:p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million</a:t>
            </a:r>
            <a:endParaRPr sz="3400" b="1" i="0" spc="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Shape 152"/>
          <p:cNvSpPr/>
          <p:nvPr userDrawn="1"/>
        </p:nvSpPr>
        <p:spPr>
          <a:xfrm>
            <a:off x="5024221" y="789552"/>
            <a:ext cx="988652" cy="8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2000" spc="60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90%</a:t>
            </a:r>
          </a:p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fewer</a:t>
            </a:r>
            <a:endParaRPr sz="3400" b="1" i="0" spc="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Shape 153"/>
          <p:cNvSpPr/>
          <p:nvPr userDrawn="1"/>
        </p:nvSpPr>
        <p:spPr>
          <a:xfrm>
            <a:off x="6675252" y="789552"/>
            <a:ext cx="1604206" cy="8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2000" spc="60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26%</a:t>
            </a:r>
          </a:p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decrease</a:t>
            </a:r>
            <a:endParaRPr sz="3400" b="1" i="0" spc="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Shape 142"/>
          <p:cNvSpPr/>
          <p:nvPr userDrawn="1"/>
        </p:nvSpPr>
        <p:spPr>
          <a:xfrm>
            <a:off x="811536" y="2995878"/>
            <a:ext cx="1661914" cy="8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2000" spc="60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28</a:t>
            </a:r>
          </a:p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countries</a:t>
            </a:r>
            <a:endParaRPr sz="3400" b="1" i="0" spc="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Shape 147"/>
          <p:cNvSpPr/>
          <p:nvPr userDrawn="1"/>
        </p:nvSpPr>
        <p:spPr>
          <a:xfrm>
            <a:off x="689537" y="3883072"/>
            <a:ext cx="1905910" cy="59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3000" spc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Introducing pneumococcal vaccine to national immunization plans</a:t>
            </a:r>
            <a:endParaRPr sz="1100" b="0" i="0" spc="0" dirty="0">
              <a:solidFill>
                <a:srgbClr val="FFFFFF"/>
              </a:solidFill>
              <a:latin typeface="+mn-lt"/>
              <a:ea typeface="Helvetica Neue LT Std 45 Light" charset="0"/>
              <a:cs typeface="Helvetica Neue LT Std 45 Light" charset="0"/>
            </a:endParaRPr>
          </a:p>
        </p:txBody>
      </p:sp>
      <p:sp>
        <p:nvSpPr>
          <p:cNvPr id="14" name="Shape 148"/>
          <p:cNvSpPr/>
          <p:nvPr userDrawn="1"/>
        </p:nvSpPr>
        <p:spPr>
          <a:xfrm>
            <a:off x="2760539" y="3883072"/>
            <a:ext cx="1538424" cy="38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000" spc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In statewide tobacco taxes</a:t>
            </a:r>
            <a:endParaRPr sz="1100" b="0" i="0" spc="0" dirty="0">
              <a:solidFill>
                <a:srgbClr val="FFFFFF"/>
              </a:solidFill>
              <a:latin typeface="+mn-lt"/>
              <a:ea typeface="Helvetica Neue LT Std 45 Light" charset="0"/>
              <a:cs typeface="Helvetica Neue LT Std 45 Light" charset="0"/>
            </a:endParaRPr>
          </a:p>
        </p:txBody>
      </p:sp>
      <p:sp>
        <p:nvSpPr>
          <p:cNvPr id="15" name="Shape 149"/>
          <p:cNvSpPr/>
          <p:nvPr userDrawn="1"/>
        </p:nvSpPr>
        <p:spPr>
          <a:xfrm>
            <a:off x="4804107" y="3883072"/>
            <a:ext cx="1538424" cy="38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000" spc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baseline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For anti-malaria 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baseline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bed-nets</a:t>
            </a:r>
          </a:p>
        </p:txBody>
      </p:sp>
      <p:sp>
        <p:nvSpPr>
          <p:cNvPr id="16" name="Shape 150"/>
          <p:cNvSpPr/>
          <p:nvPr userDrawn="1"/>
        </p:nvSpPr>
        <p:spPr>
          <a:xfrm>
            <a:off x="6707215" y="3883072"/>
            <a:ext cx="1538424" cy="18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3000" spc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1100" b="0" i="0" spc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and</a:t>
            </a:r>
            <a:r>
              <a:rPr lang="en-US" sz="1100" b="0" i="0" spc="0" baseline="0" dirty="0">
                <a:solidFill>
                  <a:srgbClr val="FFFFFF"/>
                </a:solidFill>
                <a:latin typeface="+mn-lt"/>
                <a:ea typeface="Helvetica Neue LT Std 45 Light" charset="0"/>
                <a:cs typeface="Helvetica Neue LT Std 45 Light" charset="0"/>
              </a:rPr>
              <a:t> donors for Darfur</a:t>
            </a:r>
            <a:endParaRPr sz="1100" b="0" i="0" spc="0" dirty="0">
              <a:solidFill>
                <a:srgbClr val="FFFFFF"/>
              </a:solidFill>
              <a:latin typeface="+mn-lt"/>
              <a:ea typeface="Helvetica Neue LT Std 45 Light" charset="0"/>
              <a:cs typeface="Helvetica Neue LT Std 45 Light" charset="0"/>
            </a:endParaRPr>
          </a:p>
        </p:txBody>
      </p:sp>
      <p:sp>
        <p:nvSpPr>
          <p:cNvPr id="17" name="Shape 151"/>
          <p:cNvSpPr/>
          <p:nvPr userDrawn="1"/>
        </p:nvSpPr>
        <p:spPr>
          <a:xfrm>
            <a:off x="2677958" y="2995878"/>
            <a:ext cx="1703592" cy="8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2000" spc="60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48</a:t>
            </a:r>
          </a:p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baseline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increases</a:t>
            </a:r>
            <a:endParaRPr sz="3400" b="1" i="0" spc="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8" name="Shape 152"/>
          <p:cNvSpPr/>
          <p:nvPr userDrawn="1"/>
        </p:nvSpPr>
        <p:spPr>
          <a:xfrm>
            <a:off x="4915093" y="2995878"/>
            <a:ext cx="1205058" cy="8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2000" spc="60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$19</a:t>
            </a:r>
          </a:p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million</a:t>
            </a:r>
            <a:endParaRPr sz="3400" b="1" i="0" spc="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9" name="Shape 153"/>
          <p:cNvSpPr/>
          <p:nvPr userDrawn="1"/>
        </p:nvSpPr>
        <p:spPr>
          <a:xfrm>
            <a:off x="6546086" y="2995878"/>
            <a:ext cx="1860686" cy="89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2000" spc="60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2x</a:t>
            </a:r>
          </a:p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3400" b="1" i="0" spc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volunteers</a:t>
            </a:r>
            <a:endParaRPr sz="3400" b="1" i="0" spc="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8200" y="2060146"/>
            <a:ext cx="3515029" cy="1041496"/>
          </a:xfrm>
        </p:spPr>
        <p:txBody>
          <a:bodyPr lIns="0" tIns="0" rIns="0" bIns="0" anchor="ctr" anchorCtr="0">
            <a:normAutofit/>
          </a:bodyPr>
          <a:lstStyle>
            <a:lvl1pPr marL="0" indent="0" algn="r">
              <a:buNone/>
              <a:defRPr sz="3000" b="0" i="0" baseline="0">
                <a:solidFill>
                  <a:schemeClr val="tx1"/>
                </a:solidFill>
                <a:latin typeface="+mj-lt"/>
                <a:ea typeface="Helvetica Neue LT Std 45 Light" charset="0"/>
                <a:cs typeface="Helvetica Neue LT Std 45 Light" charset="0"/>
              </a:defRPr>
            </a:lvl1pPr>
            <a:lvl2pPr marL="1714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000917" y="442794"/>
            <a:ext cx="3722459" cy="42579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dash"/>
          </a:ln>
        </p:spPr>
        <p:txBody>
          <a:bodyPr/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85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181" y="126174"/>
            <a:ext cx="8907638" cy="48970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dash"/>
          </a:ln>
        </p:spPr>
      </p:sp>
    </p:spTree>
    <p:extLst>
      <p:ext uri="{BB962C8B-B14F-4D97-AF65-F5344CB8AC3E}">
        <p14:creationId xmlns:p14="http://schemas.microsoft.com/office/powerpoint/2010/main" val="26431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8347" y="2051002"/>
            <a:ext cx="3515029" cy="1041496"/>
          </a:xfrm>
        </p:spPr>
        <p:txBody>
          <a:bodyPr lIns="0" tIns="0" rIns="0" bIns="0" anchor="ctr" anchorCtr="0">
            <a:normAutofit/>
          </a:bodyPr>
          <a:lstStyle>
            <a:lvl1pPr marL="0" indent="0" algn="r">
              <a:buNone/>
              <a:defRPr sz="3000" b="0" i="0" baseline="0">
                <a:solidFill>
                  <a:schemeClr val="tx1"/>
                </a:solidFill>
                <a:latin typeface="+mj-lt"/>
                <a:ea typeface="Helvetica Neue LT Std 45 Light" charset="0"/>
                <a:cs typeface="Helvetica Neue LT Std 45 Light" charset="0"/>
              </a:defRPr>
            </a:lvl1pPr>
            <a:lvl2pPr marL="1714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5000625" y="442913"/>
            <a:ext cx="3722688" cy="4257675"/>
          </a:xfrm>
        </p:spPr>
        <p:txBody>
          <a:bodyPr anchor="ctr" anchorCtr="0"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3"/>
          </p:nvPr>
        </p:nvSpPr>
        <p:spPr>
          <a:xfrm>
            <a:off x="731520" y="4864608"/>
            <a:ext cx="2815776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ior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0" y="1792224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3189847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>
          <a:xfrm>
            <a:off x="439738" y="442913"/>
            <a:ext cx="3703638" cy="4265612"/>
          </a:xfrm>
        </p:spPr>
        <p:txBody>
          <a:bodyPr lIns="0" tIns="0" rIns="0" bIns="0" anchor="ctr" anchorCtr="0"/>
          <a:lstStyle>
            <a:lvl1pPr marL="857250" indent="-171450" algn="r">
              <a:defRPr/>
            </a:lvl1pPr>
            <a:lvl2pPr marL="857250" indent="-171450" algn="r">
              <a:defRPr/>
            </a:lvl2pPr>
            <a:lvl3pPr marL="800100" indent="-114300" algn="r">
              <a:defRPr/>
            </a:lvl3pPr>
            <a:lvl4pPr marL="857250" indent="-171450" algn="r">
              <a:defRPr/>
            </a:lvl4pPr>
            <a:lvl5pPr marL="857250" indent="-171450"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265612"/>
          </a:xfrm>
        </p:spPr>
        <p:txBody>
          <a:bodyPr lIns="36576" tIns="18288" rIns="36576" bIns="18288" anchor="ctr" anchorCtr="0"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tabLst/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ior + 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31520" y="4864608"/>
            <a:ext cx="2998655" cy="30360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438976" y="442913"/>
            <a:ext cx="8220392" cy="4257675"/>
          </a:xfrm>
        </p:spPr>
        <p:txBody>
          <a:bodyPr/>
          <a:lstStyle>
            <a:lvl1pPr marL="173038" indent="-173038">
              <a:defRPr/>
            </a:lvl1pPr>
            <a:lvl2pPr marL="346075" indent="-174625">
              <a:defRPr/>
            </a:lvl2pPr>
            <a:lvl3pPr marL="454025" indent="-111125">
              <a:defRPr/>
            </a:lvl3pPr>
            <a:lvl4pPr marL="684213" indent="-169863">
              <a:defRPr/>
            </a:lvl4pPr>
            <a:lvl5pPr marL="85725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98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io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/>
          </p:nvPr>
        </p:nvSpPr>
        <p:spPr>
          <a:xfrm>
            <a:off x="731520" y="4864608"/>
            <a:ext cx="3189847" cy="3032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44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118162" y="1818631"/>
            <a:ext cx="0" cy="1506239"/>
          </a:xfrm>
          <a:prstGeom prst="line">
            <a:avLst/>
          </a:prstGeom>
          <a:ln w="12700">
            <a:solidFill>
              <a:srgbClr val="707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+gmmb_notag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2" y="2331200"/>
            <a:ext cx="1676967" cy="67756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67100" y="1143000"/>
            <a:ext cx="4843780" cy="2932113"/>
          </a:xfrm>
        </p:spPr>
        <p:txBody>
          <a:bodyPr anchor="ctr"/>
          <a:lstStyle>
            <a:lvl1pPr marL="128588" indent="-128588">
              <a:buClr>
                <a:srgbClr val="F8981D"/>
              </a:buClr>
              <a:buFont typeface="Lucida Grande"/>
              <a:buChar char="+"/>
              <a:defRPr sz="1500"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  <a:lvl2pPr marL="278606" indent="-107156">
              <a:buFont typeface="Arial"/>
              <a:buChar char="•"/>
              <a:defRPr sz="1500"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2pPr>
            <a:lvl3pPr>
              <a:defRPr sz="1500"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3pPr>
            <a:lvl4pPr marL="600075" indent="-85725">
              <a:buFont typeface="Arial"/>
              <a:buChar char="•"/>
              <a:defRPr sz="1500"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4pPr>
            <a:lvl5pPr marL="771525" indent="-85725">
              <a:buFont typeface="Arial"/>
              <a:buChar char="•"/>
              <a:defRPr sz="1500"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3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0012" y="1016000"/>
            <a:ext cx="7540989" cy="3387316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defRPr sz="1500" b="0" i="0" cap="none" baseline="0">
                <a:solidFill>
                  <a:srgbClr val="232122"/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790013" y="341467"/>
            <a:ext cx="2877748" cy="2423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500" b="0" i="0" baseline="0">
                <a:solidFill>
                  <a:srgbClr val="B1B2B2"/>
                </a:solidFill>
                <a:latin typeface="Bebas Neue"/>
              </a:defRPr>
            </a:lvl1pPr>
            <a:lvl2pPr marL="17145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13243" y="684750"/>
            <a:ext cx="774706" cy="0"/>
          </a:xfrm>
          <a:prstGeom prst="line">
            <a:avLst/>
          </a:prstGeom>
          <a:noFill/>
          <a:ln w="38100" cap="flat">
            <a:solidFill>
              <a:srgbClr val="F8981D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4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b="0" i="0">
                <a:latin typeface="Helvetica Neue LT Std 45 Light" charset="0"/>
                <a:ea typeface="Helvetica Neue LT Std 45 Light" charset="0"/>
                <a:cs typeface="Helvetica Neue LT Std 45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821609"/>
            <a:ext cx="2286870" cy="207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rgbClr val="B1B2B2"/>
                </a:solidFill>
                <a:latin typeface="Bebas Neue Bold"/>
                <a:cs typeface="Bebas Neue Bold"/>
              </a:defRPr>
            </a:lvl1pPr>
          </a:lstStyle>
          <a:p>
            <a:fld id="{120446B0-C645-CF4B-8CA8-8A054EA43C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" y="4821609"/>
            <a:ext cx="700880" cy="282393"/>
          </a:xfrm>
          <a:prstGeom prst="rect">
            <a:avLst/>
          </a:prstGeom>
        </p:spPr>
      </p:pic>
      <p:pic>
        <p:nvPicPr>
          <p:cNvPr id="2050" name="Picture 1" descr="Related image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45" y="4749782"/>
            <a:ext cx="641460" cy="35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75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64" r:id="rId2"/>
    <p:sldLayoutId id="2147483797" r:id="rId3"/>
    <p:sldLayoutId id="2147483799" r:id="rId4"/>
    <p:sldLayoutId id="2147483788" r:id="rId5"/>
    <p:sldLayoutId id="2147483795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02" r:id="rId12"/>
    <p:sldLayoutId id="2147483803" r:id="rId13"/>
    <p:sldLayoutId id="2147483805" r:id="rId14"/>
    <p:sldLayoutId id="2147483806" r:id="rId15"/>
    <p:sldLayoutId id="2147483807" r:id="rId16"/>
    <p:sldLayoutId id="2147483804" r:id="rId17"/>
    <p:sldLayoutId id="2147483808" r:id="rId18"/>
    <p:sldLayoutId id="2147483659" r:id="rId19"/>
    <p:sldLayoutId id="2147483766" r:id="rId20"/>
  </p:sldLayoutIdLst>
  <p:hf hdr="0" ftr="0" dt="0"/>
  <p:txStyles>
    <p:titleStyle>
      <a:lvl1pPr algn="ctr" defTabSz="171450" rtl="0" eaLnBrk="1" latinLnBrk="0" hangingPunct="1">
        <a:spcBef>
          <a:spcPct val="0"/>
        </a:spcBef>
        <a:buNone/>
        <a:defRPr sz="1700" b="0" i="0" kern="1200">
          <a:solidFill>
            <a:schemeClr val="tx1"/>
          </a:solidFill>
          <a:latin typeface="+mj-lt"/>
          <a:ea typeface="Helvetica Neue LT Std 45 Light" charset="0"/>
          <a:cs typeface="Helvetica Neue LT Std 45 Light" charset="0"/>
        </a:defRPr>
      </a:lvl1pPr>
    </p:titleStyle>
    <p:bodyStyle>
      <a:lvl1pPr marL="128588" indent="-128588" algn="l" defTabSz="171450" rtl="0" eaLnBrk="1" latinLnBrk="0" hangingPunct="1">
        <a:spcBef>
          <a:spcPct val="20000"/>
        </a:spcBef>
        <a:buClr>
          <a:srgbClr val="F8981D"/>
        </a:buClr>
        <a:buFont typeface=".AppleSystemUIFont" charset="0"/>
        <a:buChar char="+"/>
        <a:defRPr sz="1500" b="0" i="0" kern="1200">
          <a:solidFill>
            <a:schemeClr val="tx1"/>
          </a:solidFill>
          <a:latin typeface="+mn-lt"/>
          <a:ea typeface="Helvetica Neue LT Std 45 Light" charset="0"/>
          <a:cs typeface="Helvetica Neue LT Std 45 Light" charset="0"/>
        </a:defRPr>
      </a:lvl1pPr>
      <a:lvl2pPr marL="278606" indent="-107156" algn="l" defTabSz="17145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+mn-lt"/>
          <a:ea typeface="Helvetica Neue LT Std 45 Light" charset="0"/>
          <a:cs typeface="Helvetica Neue LT Std 45 Light" charset="0"/>
        </a:defRPr>
      </a:lvl2pPr>
      <a:lvl3pPr marL="428625" indent="-85725" algn="l" defTabSz="171450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/>
          </a:solidFill>
          <a:latin typeface="+mn-lt"/>
          <a:ea typeface="Helvetica Neue LT Std 45 Light" charset="0"/>
          <a:cs typeface="Helvetica Neue LT Std 45 Light" charset="0"/>
        </a:defRPr>
      </a:lvl3pPr>
      <a:lvl4pPr marL="600075" indent="-85725" algn="l" defTabSz="17145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+mn-lt"/>
          <a:ea typeface="Helvetica Neue LT Std 45 Light" charset="0"/>
          <a:cs typeface="Helvetica Neue LT Std 45 Light" charset="0"/>
        </a:defRPr>
      </a:lvl4pPr>
      <a:lvl5pPr marL="771525" indent="-85725" algn="l" defTabSz="17145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+mn-lt"/>
          <a:ea typeface="Helvetica Neue LT Std 45 Light" charset="0"/>
          <a:cs typeface="Helvetica Neue LT Std 45 Light" charset="0"/>
        </a:defRPr>
      </a:lvl5pPr>
      <a:lvl6pPr marL="942975" indent="-85725" algn="l" defTabSz="17145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17145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17145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17145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wtoday.gwu.edu/you-know-be-ther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ssuu.com/danielsilverman/docs/vitalsbook_spring201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hassetcasa.org/connection-is-prevention-talk2prev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obamawhitehouse.archives.gov/the-press-office/2015/09/01/fact-sheet-its-us-campaign-launches-new-psa-marks-one-year-launc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theharrispoll.com/client-polls/Students-Emotionally-Unprepared-College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ubs.niaaa.nih.gov/publications/UpdateCollegeDrinking/1College_Bulletin-508_361C4E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smartsafeandsober.org/resources/underage_alcohol/VACLEA_CampusAlcPrevReport_pg11-16.pdf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smartsafeandsober.org/resources/underage_alcohol/VACLEA_CampusAlcPrevReport_pg2-4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smartsafeandsober.org/programs/buzzkil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slideshare.net/aliciahouselog/the-other-hangover-final-repor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34"/>
          <a:stretch/>
        </p:blipFill>
        <p:spPr>
          <a:xfrm>
            <a:off x="104822" y="94837"/>
            <a:ext cx="8934356" cy="4349572"/>
          </a:xfrm>
        </p:spPr>
      </p:pic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33361" y="1415838"/>
            <a:ext cx="7677278" cy="1430783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Preventing Underage Drinking</a:t>
            </a:r>
            <a:br>
              <a:rPr lang="en-US" sz="3800" dirty="0"/>
            </a:br>
            <a:r>
              <a:rPr lang="en-US" sz="3800" dirty="0"/>
              <a:t>Among College Students</a:t>
            </a:r>
            <a:endParaRPr lang="en-US" sz="3800" b="1" dirty="0"/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638239" y="2928763"/>
            <a:ext cx="7772400" cy="1314450"/>
          </a:xfrm>
          <a:prstGeom prst="rect">
            <a:avLst/>
          </a:prstGeom>
        </p:spPr>
        <p:txBody>
          <a:bodyPr/>
          <a:lstStyle>
            <a:lvl1pPr marL="128588" indent="-128588" algn="l" defTabSz="171450" rtl="0" eaLnBrk="1" latinLnBrk="0" hangingPunct="1">
              <a:spcBef>
                <a:spcPct val="20000"/>
              </a:spcBef>
              <a:buClr>
                <a:srgbClr val="F8981D"/>
              </a:buClr>
              <a:buFont typeface=".AppleSystemUIFont" charset="0"/>
              <a:buChar char="+"/>
              <a:defRPr sz="1500" b="0" i="0" kern="1200">
                <a:solidFill>
                  <a:schemeClr val="tx1"/>
                </a:solidFill>
                <a:latin typeface="+mn-lt"/>
                <a:ea typeface="Helvetica Neue LT Std 45 Light" charset="0"/>
                <a:cs typeface="Helvetica Neue LT Std 45 Light" charset="0"/>
              </a:defRPr>
            </a:lvl1pPr>
            <a:lvl2pPr marL="278606" indent="-107156" algn="l" defTabSz="17145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+mn-lt"/>
                <a:ea typeface="Helvetica Neue LT Std 45 Light" charset="0"/>
                <a:cs typeface="Helvetica Neue LT Std 45 Light" charset="0"/>
              </a:defRPr>
            </a:lvl2pPr>
            <a:lvl3pPr marL="428625" indent="-85725" algn="l" defTabSz="171450" rtl="0" eaLnBrk="1" latinLnBrk="0" hangingPunct="1">
              <a:spcBef>
                <a:spcPct val="20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Helvetica Neue LT Std 45 Light" charset="0"/>
                <a:cs typeface="Helvetica Neue LT Std 45 Light" charset="0"/>
              </a:defRPr>
            </a:lvl3pPr>
            <a:lvl4pPr marL="600075" indent="-85725" algn="l" defTabSz="17145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+mn-lt"/>
                <a:ea typeface="Helvetica Neue LT Std 45 Light" charset="0"/>
                <a:cs typeface="Helvetica Neue LT Std 45 Light" charset="0"/>
              </a:defRPr>
            </a:lvl4pPr>
            <a:lvl5pPr marL="771525" indent="-85725" algn="l" defTabSz="17145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+mn-lt"/>
                <a:ea typeface="Helvetica Neue LT Std 45 Light" charset="0"/>
                <a:cs typeface="Helvetica Neue LT Std 45 Light" charset="0"/>
              </a:defRPr>
            </a:lvl5pPr>
            <a:lvl6pPr marL="942975" indent="-85725" algn="l" defTabSz="17145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17145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17145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17145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81D"/>
              </a:buClr>
              <a:buSzTx/>
              <a:buFont typeface=".AppleSystemUIFont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Playfair Display"/>
              </a:rPr>
              <a:t>Environmental Scan</a:t>
            </a:r>
          </a:p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81D"/>
              </a:buClr>
              <a:buSzTx/>
              <a:buFont typeface=".AppleSystemUIFont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Playfair Display"/>
            </a:endParaRPr>
          </a:p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81D"/>
              </a:buClr>
              <a:buSzTx/>
              <a:buFont typeface=".AppleSystemUIFont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Playfair Display"/>
            </a:endParaRPr>
          </a:p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81D"/>
              </a:buClr>
              <a:buSzTx/>
              <a:buFont typeface=".AppleSystemUIFont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Playfair Display"/>
              </a:rPr>
              <a:t>September 2017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184647" y="3511386"/>
            <a:ext cx="774706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8791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000624" y="604727"/>
            <a:ext cx="4058315" cy="40456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b="1" dirty="0"/>
              <a:t>Client:</a:t>
            </a:r>
          </a:p>
          <a:p>
            <a:r>
              <a:rPr lang="en-US" sz="1100" dirty="0"/>
              <a:t>George Washington University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Campaign Goal:</a:t>
            </a:r>
          </a:p>
          <a:p>
            <a:r>
              <a:rPr lang="en-US" sz="1100" dirty="0"/>
              <a:t>Prevent overconsumption of alcohol by raising awareness of its signs and symptoms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Research:</a:t>
            </a:r>
          </a:p>
          <a:p>
            <a:r>
              <a:rPr lang="en-US" sz="1100" dirty="0"/>
              <a:t>Student research confirmed that “preachy” messaging is a turn off, and that students recognize signs of overconsumption and want to help friends, but don’t know how.  (Source: </a:t>
            </a:r>
            <a:r>
              <a:rPr lang="en-US" sz="1100" dirty="0">
                <a:hlinkClick r:id="rId2"/>
              </a:rPr>
              <a:t>GWU</a:t>
            </a:r>
            <a:r>
              <a:rPr lang="en-US" sz="1100" dirty="0"/>
              <a:t>)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Key Message: </a:t>
            </a:r>
          </a:p>
          <a:p>
            <a:r>
              <a:rPr lang="en-US" sz="1100" dirty="0"/>
              <a:t>Be there for your friends by helping them out when they’ve drank too much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Channels:</a:t>
            </a:r>
          </a:p>
          <a:p>
            <a:r>
              <a:rPr lang="en-US" sz="1100" dirty="0"/>
              <a:t>Posters</a:t>
            </a:r>
          </a:p>
          <a:p>
            <a:r>
              <a:rPr lang="en-US" sz="1100" dirty="0"/>
              <a:t>Mobile ads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Creative Approach:</a:t>
            </a:r>
          </a:p>
          <a:p>
            <a:r>
              <a:rPr lang="en-US" sz="1100" dirty="0"/>
              <a:t>Uses a simple, minimal approach with dark colors and straightforward messaging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Results:</a:t>
            </a:r>
          </a:p>
          <a:p>
            <a:r>
              <a:rPr lang="en-US" sz="1100" dirty="0"/>
              <a:t>Finalist campaign in AAF’s National Student Advertising Competition </a:t>
            </a:r>
          </a:p>
          <a:p>
            <a:r>
              <a:rPr lang="en-US" sz="1100" dirty="0"/>
              <a:t>Surveys following the campaign showed positive results. 60% of freshmen were aware of campaign, 93% of those knew it promoted safer drinking; nearly 50% reported intervening to help a friend who drank too much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878" y="143062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You Know. Be There. 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(2014)</a:t>
            </a:r>
            <a:endParaRPr lang="en-US" sz="1400" spc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66" y="1385220"/>
            <a:ext cx="1971074" cy="2484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971" y="1385220"/>
            <a:ext cx="2000365" cy="24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000624" y="604727"/>
            <a:ext cx="4058315" cy="40456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100" b="1" dirty="0"/>
              <a:t>Client:</a:t>
            </a:r>
          </a:p>
          <a:p>
            <a:r>
              <a:rPr lang="en-US" sz="1100" dirty="0"/>
              <a:t>The University of Alabama 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Campaign Goal:</a:t>
            </a:r>
          </a:p>
          <a:p>
            <a:r>
              <a:rPr lang="en-US" sz="1100" dirty="0"/>
              <a:t>Raise awareness of the physical and social consequences of binge drinking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Research:</a:t>
            </a:r>
          </a:p>
          <a:p>
            <a:r>
              <a:rPr lang="en-US" sz="1100" dirty="0"/>
              <a:t>Formative and evaluative research conducted by The Century Council, which found that the term “binge drinking” is not relevant to college students, embarrassing behavior is indicative of a great night out, and peer-based messaging only works its actually about a student’s own peers, among others (Source: “Communication Strategies for College Binge Drinking Prevention” presentation)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Key Message: </a:t>
            </a:r>
          </a:p>
          <a:p>
            <a:r>
              <a:rPr lang="en-US" sz="1100" dirty="0"/>
              <a:t>Drinking too much may limit your ability to do the things you want to do 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Channels:</a:t>
            </a:r>
          </a:p>
          <a:p>
            <a:r>
              <a:rPr lang="en-US" sz="1100" dirty="0"/>
              <a:t>Website</a:t>
            </a:r>
          </a:p>
          <a:p>
            <a:r>
              <a:rPr lang="en-US" sz="1100" dirty="0"/>
              <a:t>Posters</a:t>
            </a:r>
          </a:p>
          <a:p>
            <a:r>
              <a:rPr lang="en-US" sz="1100" dirty="0"/>
              <a:t>T-shirts</a:t>
            </a:r>
          </a:p>
          <a:p>
            <a:r>
              <a:rPr lang="en-US" sz="1100" dirty="0"/>
              <a:t>Social media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Creative Approach:</a:t>
            </a:r>
          </a:p>
          <a:p>
            <a:r>
              <a:rPr lang="en-US" sz="1100" dirty="0"/>
              <a:t>Messaging takes away the glamor and coolness of drinking 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Miscellaneous:</a:t>
            </a:r>
          </a:p>
          <a:p>
            <a:r>
              <a:rPr lang="en-US" sz="1100" dirty="0"/>
              <a:t>Finalist campaign in AAF’s National Student Advertising Competition </a:t>
            </a:r>
          </a:p>
          <a:p>
            <a:r>
              <a:rPr lang="en-US" sz="1100" dirty="0"/>
              <a:t>Campaign is entirely student-created and run </a:t>
            </a:r>
          </a:p>
          <a:p>
            <a:r>
              <a:rPr lang="en-US" sz="1100" dirty="0"/>
              <a:t>Versions of campaigns have been implemented at other universities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878" y="143062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Less Than U Think 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(2010)</a:t>
            </a:r>
            <a:endParaRPr lang="en-US" sz="1400" spc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64" y="886061"/>
            <a:ext cx="1292158" cy="188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1" y="2872511"/>
            <a:ext cx="1215285" cy="1845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42" y="891541"/>
            <a:ext cx="1215285" cy="187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887" y="2872512"/>
            <a:ext cx="1195513" cy="1848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871" y="1961454"/>
            <a:ext cx="1053533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87410" y="604727"/>
            <a:ext cx="4371529" cy="40456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100" b="1" dirty="0"/>
              <a:t>Client:</a:t>
            </a:r>
          </a:p>
          <a:p>
            <a:r>
              <a:rPr lang="en-US" sz="1100" dirty="0"/>
              <a:t>Texas Christian University 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Campaign Goal:</a:t>
            </a:r>
          </a:p>
          <a:p>
            <a:r>
              <a:rPr lang="en-US" sz="1100" dirty="0"/>
              <a:t>Raise awareness of signs of alcohol poisoning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Research</a:t>
            </a:r>
            <a:r>
              <a:rPr lang="en-US" sz="1100" dirty="0"/>
              <a:t>:</a:t>
            </a:r>
          </a:p>
          <a:p>
            <a:r>
              <a:rPr lang="en-US" sz="1100" dirty="0"/>
              <a:t>TCU survey showed 33% of students said they or friends experienced alcohol poisoning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Key Message: </a:t>
            </a:r>
          </a:p>
          <a:p>
            <a:r>
              <a:rPr lang="en-US" sz="1100" dirty="0"/>
              <a:t>Know the signs of alcohol poisoning</a:t>
            </a:r>
          </a:p>
          <a:p>
            <a:r>
              <a:rPr lang="en-US" sz="1100" dirty="0"/>
              <a:t>There are legal, physical, health and social consequences to excessive drinking.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Channels:</a:t>
            </a:r>
          </a:p>
          <a:p>
            <a:r>
              <a:rPr lang="en-US" sz="1100" dirty="0"/>
              <a:t>Website (no longer active)</a:t>
            </a:r>
          </a:p>
          <a:p>
            <a:r>
              <a:rPr lang="en-US" sz="1100" dirty="0"/>
              <a:t>Posters</a:t>
            </a:r>
          </a:p>
          <a:p>
            <a:r>
              <a:rPr lang="en-US" sz="1100" dirty="0"/>
              <a:t>Social media, video</a:t>
            </a:r>
          </a:p>
          <a:p>
            <a:r>
              <a:rPr lang="en-US" sz="1100" dirty="0"/>
              <a:t>Can cozies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Creative Approach:</a:t>
            </a:r>
          </a:p>
          <a:p>
            <a:r>
              <a:rPr lang="en-US" sz="1100" dirty="0"/>
              <a:t>Eye catching, bright, edgy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Results and Miscellaneous:</a:t>
            </a:r>
          </a:p>
          <a:p>
            <a:r>
              <a:rPr lang="en-US" sz="1100" dirty="0"/>
              <a:t>Finalist campaign in AAF’s National Student Advertising Competition </a:t>
            </a:r>
          </a:p>
          <a:p>
            <a:r>
              <a:rPr lang="en-US" sz="1100" dirty="0"/>
              <a:t>VITALS stands for “vomiting, incoherent, temperature, absence of color, low breathing and seizures.”</a:t>
            </a:r>
          </a:p>
          <a:p>
            <a:r>
              <a:rPr lang="en-US" sz="1100" dirty="0"/>
              <a:t>Evaluative research showed that 89% of students were likely to share what they learned about VITALS with family and friends. (Source: </a:t>
            </a:r>
            <a:r>
              <a:rPr lang="en-US" sz="1100" dirty="0">
                <a:hlinkClick r:id="rId2"/>
              </a:rPr>
              <a:t>Seasonal Campaign Report, 2012</a:t>
            </a:r>
            <a:r>
              <a:rPr lang="en-US" sz="1100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878" y="143062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2400" b="1" spc="0" dirty="0">
                <a:solidFill>
                  <a:schemeClr val="tx1"/>
                </a:solidFill>
              </a:rPr>
              <a:t>VITALS (2011)</a:t>
            </a:r>
            <a:endParaRPr lang="en-US" sz="1800" spc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78" y="1058092"/>
            <a:ext cx="1796053" cy="1815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09" y="3012740"/>
            <a:ext cx="2942467" cy="18088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243" y="1196350"/>
            <a:ext cx="2140178" cy="14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2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878" y="143062"/>
            <a:ext cx="6532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Underage Drinking: Not a Minor Problem- College Edition 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(2007)</a:t>
            </a:r>
            <a:endParaRPr lang="en-US" sz="1400" spc="0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26"/>
          </p:nvPr>
        </p:nvSpPr>
        <p:spPr>
          <a:xfrm>
            <a:off x="5000625" y="659992"/>
            <a:ext cx="3703638" cy="4265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/>
              <a:t>Client:</a:t>
            </a:r>
          </a:p>
          <a:p>
            <a:r>
              <a:rPr lang="en-US" sz="1000" dirty="0"/>
              <a:t>New York State Office of Alcoholism and Substance Abuse Services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dirty="0"/>
              <a:t>Campaign Goal:</a:t>
            </a:r>
          </a:p>
          <a:p>
            <a:r>
              <a:rPr lang="en-US" sz="1000" dirty="0"/>
              <a:t>Empower college students to make the decision not to drink by changing community attitudes towards underage drinking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Key Message: </a:t>
            </a:r>
          </a:p>
          <a:p>
            <a:r>
              <a:rPr lang="en-US" sz="1000" dirty="0"/>
              <a:t>Underage drinking is harmful and illegal until an individual is 21</a:t>
            </a:r>
            <a:br>
              <a:rPr lang="en-US" sz="1000" dirty="0"/>
            </a:b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Channels:</a:t>
            </a:r>
          </a:p>
          <a:p>
            <a:r>
              <a:rPr lang="en-US" sz="1000" dirty="0"/>
              <a:t>Previews </a:t>
            </a:r>
            <a:r>
              <a:rPr lang="en-US" sz="1000"/>
              <a:t>in movie </a:t>
            </a:r>
            <a:r>
              <a:rPr lang="en-US" sz="1000" dirty="0"/>
              <a:t>theaters</a:t>
            </a:r>
          </a:p>
          <a:p>
            <a:r>
              <a:rPr lang="en-US" sz="1000" dirty="0"/>
              <a:t>Print materials distributed to campuses and communities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Creative Approach:</a:t>
            </a:r>
          </a:p>
          <a:p>
            <a:r>
              <a:rPr lang="en-US" sz="1000" dirty="0"/>
              <a:t>A contest to create a PSA was conducted between Universities in the state with the winner receiving up to $25,000 to develop it</a:t>
            </a:r>
          </a:p>
          <a:p>
            <a:r>
              <a:rPr lang="en-US" sz="1000" dirty="0"/>
              <a:t>Content was divided between parents, students, communities, and universities</a:t>
            </a:r>
          </a:p>
          <a:p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263" t="15205" r="47515" b="6258"/>
          <a:stretch/>
        </p:blipFill>
        <p:spPr>
          <a:xfrm>
            <a:off x="571213" y="974058"/>
            <a:ext cx="1619423" cy="3577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6552" t="22395" r="22915" b="24520"/>
          <a:stretch/>
        </p:blipFill>
        <p:spPr>
          <a:xfrm>
            <a:off x="2613008" y="974058"/>
            <a:ext cx="1093032" cy="1766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022" y="2850125"/>
            <a:ext cx="1701004" cy="17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000624" y="604727"/>
            <a:ext cx="4058315" cy="40456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100" b="1" dirty="0"/>
              <a:t>Client:</a:t>
            </a:r>
          </a:p>
          <a:p>
            <a:r>
              <a:rPr lang="en-US" sz="1100" dirty="0"/>
              <a:t>NY State Agency partners – Office of Alcoholism and Substance Abuse Services, Liquor Authority, DMV, Police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Campaign Goal:</a:t>
            </a:r>
          </a:p>
          <a:p>
            <a:r>
              <a:rPr lang="en-US" sz="1100" dirty="0"/>
              <a:t>Prevent underage drinking, drug use, and addiction on college campuses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Key Message: </a:t>
            </a:r>
          </a:p>
          <a:p>
            <a:r>
              <a:rPr lang="en-US" sz="1100" dirty="0"/>
              <a:t>Parents can keep kids safe from alcohol and drugs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Channels:</a:t>
            </a:r>
          </a:p>
          <a:p>
            <a:r>
              <a:rPr lang="en-US" sz="1100" dirty="0"/>
              <a:t>Posters, fact sheets, postcards, kitchen table toolkit, coffee sleeve</a:t>
            </a:r>
          </a:p>
          <a:p>
            <a:r>
              <a:rPr lang="en-US" sz="1100" dirty="0"/>
              <a:t>Social media assets</a:t>
            </a:r>
          </a:p>
          <a:p>
            <a:r>
              <a:rPr lang="en-US" sz="1100" dirty="0"/>
              <a:t>Radio PSAs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Creative Approach:</a:t>
            </a:r>
          </a:p>
          <a:p>
            <a:r>
              <a:rPr lang="en-US" sz="1100" dirty="0"/>
              <a:t>Uses a straightforward tonality 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Anything else notable:</a:t>
            </a:r>
          </a:p>
          <a:p>
            <a:r>
              <a:rPr lang="en-US" sz="1100" dirty="0"/>
              <a:t>NY has not yet implemented a larger outreach campaign to campuses, only developed assets.</a:t>
            </a:r>
          </a:p>
          <a:p>
            <a:r>
              <a:rPr lang="en-US" sz="1100" dirty="0"/>
              <a:t>Materials are translated in Spanish</a:t>
            </a:r>
          </a:p>
          <a:p>
            <a:r>
              <a:rPr lang="en-US" sz="1100" dirty="0"/>
              <a:t>Children whose parents talk with them regularly about underage drinking risks are 42% less likely to drink alcohol. (Source: </a:t>
            </a:r>
            <a:r>
              <a:rPr lang="en-US" sz="1100" dirty="0">
                <a:hlinkClick r:id="rId3"/>
              </a:rPr>
              <a:t>NYSOASAS</a:t>
            </a:r>
            <a:r>
              <a:rPr lang="en-US" sz="1100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878" y="143062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Talk2Prevent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(2016)</a:t>
            </a:r>
            <a:endParaRPr lang="en-US" sz="1800" spc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4" y="1023954"/>
            <a:ext cx="1978475" cy="197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3216660"/>
            <a:ext cx="4324350" cy="1433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630" y="697434"/>
            <a:ext cx="1952083" cy="2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1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Adjacent Issues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r="1458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may contain: 2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29" y="2932248"/>
            <a:ext cx="1699216" cy="169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878" y="143062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It’s on Us 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(2014)</a:t>
            </a:r>
            <a:endParaRPr lang="en-US" sz="1400" spc="0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26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100" b="1" dirty="0"/>
              <a:t>Client:</a:t>
            </a:r>
          </a:p>
          <a:p>
            <a:r>
              <a:rPr lang="en-US" sz="1100" dirty="0"/>
              <a:t>Civic Nation, The Ad Council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Campaign Goal:</a:t>
            </a:r>
          </a:p>
          <a:p>
            <a:r>
              <a:rPr lang="en-US" sz="1100" dirty="0"/>
              <a:t>Reframe the conversation about sexual assault to give responsibility to enablers, especially on college campuses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Key Message: </a:t>
            </a:r>
          </a:p>
          <a:p>
            <a:r>
              <a:rPr lang="en-US" sz="1100" dirty="0"/>
              <a:t>We have a responsibility and the power to stand up against sexual assault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Channels:</a:t>
            </a:r>
          </a:p>
          <a:p>
            <a:r>
              <a:rPr lang="en-US" sz="1100" dirty="0"/>
              <a:t>Traditional and non-traditional advertising methods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Creative Approach:</a:t>
            </a:r>
          </a:p>
          <a:p>
            <a:r>
              <a:rPr lang="en-US" sz="1100" dirty="0"/>
              <a:t>Campaign accredits timing and the increase in sexual assault coverage in news and pop culture with its success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Results:</a:t>
            </a:r>
          </a:p>
          <a:p>
            <a:r>
              <a:rPr lang="en-US" sz="1100" dirty="0"/>
              <a:t>Arguably the most successful social awareness campaign in history. Campaign was launched by 300+ schools, hosted 650+ events, over 220,000 took a pledge to end sexual assault on college campuses, and PSA viewed over 10 million times, generating 3 billion media impressions. (Source: </a:t>
            </a:r>
            <a:r>
              <a:rPr lang="en-US" sz="1100" dirty="0">
                <a:hlinkClick r:id="rId4"/>
              </a:rPr>
              <a:t>The White House</a:t>
            </a:r>
            <a:r>
              <a:rPr lang="en-US" sz="1100" dirty="0"/>
              <a:t>)</a:t>
            </a:r>
          </a:p>
          <a:p>
            <a:r>
              <a:rPr lang="en-US" sz="1100" dirty="0"/>
              <a:t>Successfully changed the conversation about sexual assault at universities</a:t>
            </a:r>
          </a:p>
          <a:p>
            <a:endParaRPr lang="en-US" sz="1100" dirty="0"/>
          </a:p>
        </p:txBody>
      </p:sp>
      <p:pic>
        <p:nvPicPr>
          <p:cNvPr id="7170" name="Picture 2" descr="http://www.itsonus.org/wp-content/uploads/2017/04/itsonus-big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4" y="861708"/>
            <a:ext cx="2889573" cy="19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t's On 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2" y="2984501"/>
            <a:ext cx="1387818" cy="15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8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878" y="143062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Half of Us 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(2006)</a:t>
            </a:r>
            <a:endParaRPr lang="en-US" sz="1400" spc="0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5866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100" b="1" dirty="0"/>
              <a:t>Client:</a:t>
            </a:r>
          </a:p>
          <a:p>
            <a:r>
              <a:rPr lang="en-US" sz="1100" dirty="0"/>
              <a:t>MTV U </a:t>
            </a:r>
          </a:p>
          <a:p>
            <a:r>
              <a:rPr lang="en-US" sz="1100" dirty="0"/>
              <a:t>JED Foundation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Campaign Goal:</a:t>
            </a:r>
          </a:p>
          <a:p>
            <a:r>
              <a:rPr lang="en-US" sz="1100" dirty="0"/>
              <a:t>Show young adults struggling with mental health that they are not alone, and encourage them to seek help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Research:</a:t>
            </a:r>
          </a:p>
          <a:p>
            <a:r>
              <a:rPr lang="en-US" sz="1100" dirty="0"/>
              <a:t>Primary research showed emotional preparedness is a major factor to students’ success during 1</a:t>
            </a:r>
            <a:r>
              <a:rPr lang="en-US" sz="1100" baseline="30000" dirty="0"/>
              <a:t>st</a:t>
            </a:r>
            <a:r>
              <a:rPr lang="en-US" sz="1100" dirty="0"/>
              <a:t> year of college. (Source: </a:t>
            </a:r>
            <a:r>
              <a:rPr lang="en-US" sz="1100" dirty="0">
                <a:hlinkClick r:id="rId2"/>
              </a:rPr>
              <a:t>The Harris Poll</a:t>
            </a:r>
            <a:r>
              <a:rPr lang="en-US" sz="1100" dirty="0"/>
              <a:t>)</a:t>
            </a:r>
          </a:p>
          <a:p>
            <a:r>
              <a:rPr lang="en-US" sz="1100" dirty="0"/>
              <a:t>Over 51% of students found it hard to get emotional support at college; if they did, they 76% more likely to turn to friends than to university staff (24%). (Source: </a:t>
            </a:r>
            <a:r>
              <a:rPr lang="en-US" sz="1100" dirty="0">
                <a:hlinkClick r:id="rId2"/>
              </a:rPr>
              <a:t>The Harris Poll</a:t>
            </a:r>
            <a:r>
              <a:rPr lang="en-US" sz="1100" dirty="0"/>
              <a:t>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Key Message: </a:t>
            </a:r>
          </a:p>
          <a:p>
            <a:r>
              <a:rPr lang="en-US" sz="1100" dirty="0"/>
              <a:t>You have the power to help yourself or someone you know who is struggling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Channels:</a:t>
            </a:r>
          </a:p>
          <a:p>
            <a:r>
              <a:rPr lang="en-US" sz="1100" dirty="0"/>
              <a:t>On-air programming on MTV</a:t>
            </a:r>
          </a:p>
          <a:p>
            <a:r>
              <a:rPr lang="en-US" sz="1100" dirty="0"/>
              <a:t>An interactive website and social media pages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Creative Approach:</a:t>
            </a:r>
          </a:p>
          <a:p>
            <a:r>
              <a:rPr lang="en-US" sz="1100" dirty="0"/>
              <a:t>Used celebrities to share personal stories of struggles with mental health and drug issues 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Results:</a:t>
            </a:r>
          </a:p>
          <a:p>
            <a:r>
              <a:rPr lang="en-US" sz="1100" dirty="0"/>
              <a:t>Received minimal attention outside of MTV, but receives extensive reach through the TV network and its other platforms</a:t>
            </a:r>
          </a:p>
          <a:p>
            <a:endParaRPr lang="en-US" sz="1100" dirty="0"/>
          </a:p>
        </p:txBody>
      </p:sp>
      <p:pic>
        <p:nvPicPr>
          <p:cNvPr id="3074" name="Picture 2" descr="Image result for halfof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3" y="809235"/>
            <a:ext cx="1581811" cy="15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lfof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4" y="1031964"/>
            <a:ext cx="2093160" cy="11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588" t="18273" r="32381" b="25588"/>
          <a:stretch/>
        </p:blipFill>
        <p:spPr>
          <a:xfrm>
            <a:off x="458493" y="2430234"/>
            <a:ext cx="3826861" cy="2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we’re doing and why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though rates of alcohol consumption among college students have declined over the past 25 years, most college students still drink</a:t>
            </a:r>
            <a:r>
              <a:rPr lang="en-US" baseline="30000" dirty="0"/>
              <a:t>1</a:t>
            </a:r>
          </a:p>
          <a:p>
            <a:endParaRPr lang="en-US" sz="1100" dirty="0"/>
          </a:p>
          <a:p>
            <a:r>
              <a:rPr lang="en-US" dirty="0"/>
              <a:t>WA DSHS and GMMB want to understand creative and strategic approaches of alcohol consumption prevention campaigns targeted at underage college students</a:t>
            </a:r>
          </a:p>
          <a:p>
            <a:pPr lvl="1"/>
            <a:r>
              <a:rPr lang="en-US" sz="1200" dirty="0"/>
              <a:t>We also examined campaigns addressing other issues relevant to college students such as mental health and sexual assault </a:t>
            </a:r>
          </a:p>
          <a:p>
            <a:endParaRPr lang="en-US" sz="1100" dirty="0"/>
          </a:p>
          <a:p>
            <a:r>
              <a:rPr lang="en-US" dirty="0"/>
              <a:t>Findings will be used to identify best practices for campaigns that prevent alcohol consumption by underage college students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09C9CDF-B9FA-4C10-80C2-C456164C6A3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00625" y="4700588"/>
            <a:ext cx="4143374" cy="442912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Source: </a:t>
            </a:r>
            <a:r>
              <a:rPr lang="en-US" sz="1100" i="1" dirty="0"/>
              <a:t>Journal of Studies on Alcohol and Drugs</a:t>
            </a:r>
            <a:r>
              <a:rPr lang="en-US" sz="11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99733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examined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>
          <a:xfrm>
            <a:off x="5000625" y="442913"/>
            <a:ext cx="3722688" cy="45907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 and national campaigns targeting college students with messages about underage and binge drinking</a:t>
            </a:r>
          </a:p>
          <a:p>
            <a:endParaRPr lang="en-US" dirty="0"/>
          </a:p>
          <a:p>
            <a:r>
              <a:rPr lang="en-US" dirty="0"/>
              <a:t>Student-created campaigns for individual universities</a:t>
            </a:r>
          </a:p>
          <a:p>
            <a:endParaRPr lang="en-US" dirty="0"/>
          </a:p>
          <a:p>
            <a:r>
              <a:rPr lang="en-US" i="1" dirty="0"/>
              <a:t>The takeaways and best practices reported here are qualitative in nature and based on analysis of a limited number of campaigns</a:t>
            </a:r>
          </a:p>
          <a:p>
            <a:endParaRPr lang="en-US" i="1" dirty="0"/>
          </a:p>
          <a:p>
            <a:r>
              <a:rPr lang="en-US" i="1" dirty="0"/>
              <a:t>Some—but likely not all—of the public health campaigns assessed were informed by research and measured results. The campaign summaries in this deck include mention of research and/or results when this could be ascertained via publicly-available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4736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Binge drinking prevention </a:t>
            </a:r>
            <a:r>
              <a:rPr lang="en-US" dirty="0"/>
              <a:t>has become a more common focus than general alcohol prevention</a:t>
            </a:r>
          </a:p>
          <a:p>
            <a:pPr>
              <a:spcAft>
                <a:spcPts val="600"/>
              </a:spcAft>
            </a:pPr>
            <a:r>
              <a:rPr lang="en-US" dirty="0"/>
              <a:t>While </a:t>
            </a:r>
            <a:r>
              <a:rPr lang="en-US" b="1" dirty="0"/>
              <a:t>facts and statistics </a:t>
            </a:r>
            <a:r>
              <a:rPr lang="en-US" dirty="0"/>
              <a:t>are a sobering reminder of alcohol’s consequences, they can come off as </a:t>
            </a:r>
            <a:r>
              <a:rPr lang="en-US" b="1" dirty="0"/>
              <a:t>impersonal </a:t>
            </a:r>
            <a:r>
              <a:rPr lang="en-US" dirty="0"/>
              <a:t>and thus less relevant when used alone </a:t>
            </a:r>
          </a:p>
          <a:p>
            <a:pPr lvl="0">
              <a:spcAft>
                <a:spcPts val="600"/>
              </a:spcAft>
            </a:pPr>
            <a:r>
              <a:rPr lang="en-US" b="1" dirty="0"/>
              <a:t>Social norms approaches are a less common </a:t>
            </a:r>
            <a:r>
              <a:rPr lang="en-US" dirty="0"/>
              <a:t>and potentially less compelling approach given the prevalence of alcohol consumption among college students 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Although </a:t>
            </a:r>
            <a:r>
              <a:rPr lang="en-US" b="1" dirty="0"/>
              <a:t>severe risk messaging </a:t>
            </a:r>
            <a:r>
              <a:rPr lang="en-US" dirty="0"/>
              <a:t>is common and powerful, personal and relatable consequences such as academic performance or negative reputation have the potential to also be impactful 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Two call to actions dominate campaigns: directives (“don’t drink”) and invitations (“think about it”). Approaches that </a:t>
            </a:r>
            <a:r>
              <a:rPr lang="en-US" b="1" dirty="0"/>
              <a:t>respect individuals’ abilities to make the best decision </a:t>
            </a:r>
            <a:r>
              <a:rPr lang="en-US" dirty="0"/>
              <a:t>for themselves may resonate more with this college-age audience </a:t>
            </a:r>
          </a:p>
          <a:p>
            <a:pPr>
              <a:spcAft>
                <a:spcPts val="600"/>
              </a:spcAft>
            </a:pPr>
            <a:r>
              <a:rPr lang="en-US" dirty="0"/>
              <a:t>Language used in campaigns is largely inconsistent with how college students talk about alcohol consumption. And more broadly, campaigns tend to </a:t>
            </a:r>
            <a:r>
              <a:rPr lang="en-US" b="1" dirty="0"/>
              <a:t>talk </a:t>
            </a:r>
            <a:r>
              <a:rPr lang="en-US" b="1" i="1" dirty="0"/>
              <a:t>at </a:t>
            </a:r>
            <a:r>
              <a:rPr lang="en-US" b="1" dirty="0"/>
              <a:t>students, not </a:t>
            </a:r>
            <a:r>
              <a:rPr lang="en-US" b="1" i="1" dirty="0"/>
              <a:t>with </a:t>
            </a:r>
            <a:r>
              <a:rPr lang="en-US" b="1" dirty="0"/>
              <a:t>them</a:t>
            </a:r>
          </a:p>
          <a:p>
            <a:pPr>
              <a:spcAft>
                <a:spcPts val="600"/>
              </a:spcAft>
            </a:pPr>
            <a:r>
              <a:rPr lang="en-US" dirty="0"/>
              <a:t>College students aren’t the only target of underage drinking campaigns. Some reach college students by </a:t>
            </a:r>
            <a:r>
              <a:rPr lang="en-US" b="1" dirty="0"/>
              <a:t>targeting the adults </a:t>
            </a:r>
            <a:r>
              <a:rPr lang="en-US" dirty="0"/>
              <a:t>in their lives (parents, professors, etc.)</a:t>
            </a:r>
          </a:p>
        </p:txBody>
      </p:sp>
    </p:spTree>
    <p:extLst>
      <p:ext uri="{BB962C8B-B14F-4D97-AF65-F5344CB8AC3E}">
        <p14:creationId xmlns:p14="http://schemas.microsoft.com/office/powerpoint/2010/main" val="30408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Creative considerations moving forward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Consider approaches that </a:t>
            </a:r>
            <a:r>
              <a:rPr lang="en-US" b="1" dirty="0"/>
              <a:t>warn against binge drinking vs. overall prevention</a:t>
            </a:r>
            <a:r>
              <a:rPr lang="en-US" dirty="0"/>
              <a:t>: the prevalence of alcohol consumption and “almost legal” sensibility means a general prevention message may resonate less </a:t>
            </a:r>
          </a:p>
          <a:p>
            <a:pPr>
              <a:spcAft>
                <a:spcPts val="600"/>
              </a:spcAft>
            </a:pPr>
            <a:r>
              <a:rPr lang="en-US" dirty="0"/>
              <a:t>If outlining risks and statistics, consider ways to </a:t>
            </a:r>
            <a:r>
              <a:rPr lang="en-US" b="1" dirty="0"/>
              <a:t>bring them to life </a:t>
            </a:r>
            <a:r>
              <a:rPr lang="en-US" dirty="0"/>
              <a:t>and make them feel more </a:t>
            </a:r>
            <a:r>
              <a:rPr lang="en-US" b="1" dirty="0"/>
              <a:t>personal </a:t>
            </a:r>
            <a:r>
              <a:rPr lang="en-US" dirty="0"/>
              <a:t>for the audience</a:t>
            </a:r>
          </a:p>
          <a:p>
            <a:pPr>
              <a:spcAft>
                <a:spcPts val="600"/>
              </a:spcAft>
            </a:pPr>
            <a:r>
              <a:rPr lang="en-US" dirty="0"/>
              <a:t>When speaking to consequences, consider those that </a:t>
            </a:r>
            <a:r>
              <a:rPr lang="en-US" b="1" dirty="0"/>
              <a:t>directly impact college students’ everyday goals and desires</a:t>
            </a:r>
            <a:r>
              <a:rPr lang="en-US" dirty="0"/>
              <a:t>, such as academic performance or maintaining one’s reputation </a:t>
            </a:r>
          </a:p>
          <a:p>
            <a:pPr>
              <a:spcAft>
                <a:spcPts val="600"/>
              </a:spcAft>
            </a:pPr>
            <a:r>
              <a:rPr lang="en-US" dirty="0"/>
              <a:t>College students are adults who are gaining independence and making decisions on their own. Approaches should be </a:t>
            </a:r>
            <a:r>
              <a:rPr lang="en-US" b="1" dirty="0"/>
              <a:t>relevant to this unique stage</a:t>
            </a:r>
            <a:r>
              <a:rPr lang="en-US" dirty="0"/>
              <a:t> of life. Messages that </a:t>
            </a:r>
            <a:r>
              <a:rPr lang="en-US" b="1" dirty="0"/>
              <a:t>respect their ability to make decisions for themselves</a:t>
            </a:r>
            <a:r>
              <a:rPr lang="en-US" dirty="0"/>
              <a:t>, rather than telling them what to do, may be effective </a:t>
            </a:r>
          </a:p>
          <a:p>
            <a:pPr>
              <a:spcAft>
                <a:spcPts val="600"/>
              </a:spcAft>
            </a:pPr>
            <a:r>
              <a:rPr lang="en-US" dirty="0"/>
              <a:t>College students are </a:t>
            </a:r>
            <a:r>
              <a:rPr lang="en-US" b="1" dirty="0"/>
              <a:t>motivated to do what’s right</a:t>
            </a:r>
            <a:r>
              <a:rPr lang="en-US" dirty="0"/>
              <a:t>. Messages that </a:t>
            </a:r>
            <a:r>
              <a:rPr lang="en-US" b="1" dirty="0"/>
              <a:t>encourage them to intervene </a:t>
            </a:r>
            <a:r>
              <a:rPr lang="en-US" dirty="0"/>
              <a:t>on behalf of their friends may be effective </a:t>
            </a:r>
          </a:p>
          <a:p>
            <a:pPr>
              <a:spcAft>
                <a:spcPts val="600"/>
              </a:spcAft>
            </a:pPr>
            <a:r>
              <a:rPr lang="en-US" dirty="0"/>
              <a:t>Continue reaching </a:t>
            </a:r>
            <a:r>
              <a:rPr lang="en-US" b="1" dirty="0"/>
              <a:t>parents and trusted adults</a:t>
            </a:r>
            <a:r>
              <a:rPr lang="en-US" dirty="0"/>
              <a:t>, as their voices are influential in preventing underage drinking</a:t>
            </a:r>
          </a:p>
          <a:p>
            <a:pPr>
              <a:spcAft>
                <a:spcPts val="600"/>
              </a:spcAft>
            </a:pPr>
            <a:r>
              <a:rPr lang="en-US" dirty="0"/>
              <a:t>Tone and language matter. </a:t>
            </a:r>
            <a:r>
              <a:rPr lang="en-US" b="1" dirty="0"/>
              <a:t>Speak to them like a trusted peer</a:t>
            </a:r>
            <a:r>
              <a:rPr lang="en-US" dirty="0"/>
              <a:t> and avoid talking down to them like an authority </a:t>
            </a:r>
          </a:p>
        </p:txBody>
      </p:sp>
    </p:spTree>
    <p:extLst>
      <p:ext uri="{BB962C8B-B14F-4D97-AF65-F5344CB8AC3E}">
        <p14:creationId xmlns:p14="http://schemas.microsoft.com/office/powerpoint/2010/main" val="11538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Underage Drinking Campaigns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17" y="1328110"/>
            <a:ext cx="3722459" cy="24872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3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878" y="143062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College Drinking: Changing the Culture 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(2012)</a:t>
            </a:r>
            <a:endParaRPr lang="en-US" sz="1800" spc="0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26"/>
          </p:nvPr>
        </p:nvSpPr>
        <p:spPr>
          <a:xfrm>
            <a:off x="4749553" y="659992"/>
            <a:ext cx="3954710" cy="4265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000" b="1" dirty="0"/>
              <a:t>Client:</a:t>
            </a:r>
          </a:p>
          <a:p>
            <a:r>
              <a:rPr lang="en-US" sz="1000" dirty="0"/>
              <a:t>The National Institute on Alcohol Abuse and Alcoholism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dirty="0"/>
              <a:t>Campaign Goal:</a:t>
            </a:r>
          </a:p>
          <a:p>
            <a:r>
              <a:rPr lang="en-US" sz="1000" dirty="0"/>
              <a:t>Raise awareness of the dangers of binge drinking on college campuses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Research:</a:t>
            </a:r>
          </a:p>
          <a:p>
            <a:r>
              <a:rPr lang="en-US" sz="1000" dirty="0"/>
              <a:t>NIAAA has adapted campaigns several times since its inception in 2002 based on somewhat regular </a:t>
            </a:r>
            <a:r>
              <a:rPr lang="en-US" sz="1000" dirty="0">
                <a:hlinkClick r:id="rId2"/>
              </a:rPr>
              <a:t>research updates</a:t>
            </a:r>
            <a:r>
              <a:rPr lang="en-US" sz="1000" dirty="0"/>
              <a:t>. The most recent research confirms the benefits of a hyper-targeted and multimedia approach, and the limitations of social norms </a:t>
            </a:r>
            <a:r>
              <a:rPr lang="en-US" sz="1000" i="1" dirty="0"/>
              <a:t>only</a:t>
            </a:r>
            <a:r>
              <a:rPr lang="en-US" sz="1000" dirty="0"/>
              <a:t> strategy.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Key Message: </a:t>
            </a:r>
          </a:p>
          <a:p>
            <a:r>
              <a:rPr lang="en-US" sz="1000" dirty="0"/>
              <a:t>Alcohol consumption is a problem among college students. Here’s what you need to get informed about alcohol abuse and binge drinking. </a:t>
            </a:r>
            <a:br>
              <a:rPr lang="en-US" sz="1000" dirty="0"/>
            </a:b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Channels:</a:t>
            </a:r>
          </a:p>
          <a:p>
            <a:r>
              <a:rPr lang="en-US" sz="1000" dirty="0"/>
              <a:t>Partnerships with college presidents</a:t>
            </a:r>
          </a:p>
          <a:p>
            <a:r>
              <a:rPr lang="en-US" sz="1000" dirty="0"/>
              <a:t>Website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Creative Approach:</a:t>
            </a:r>
          </a:p>
          <a:p>
            <a:r>
              <a:rPr lang="en-US" sz="1000" dirty="0"/>
              <a:t>Combines surprising facts and messages about consequences</a:t>
            </a:r>
          </a:p>
          <a:p>
            <a:r>
              <a:rPr lang="en-US" sz="1000" dirty="0"/>
              <a:t>Offers a tool for colleges to identify effective interventions 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Results: </a:t>
            </a:r>
          </a:p>
          <a:p>
            <a:r>
              <a:rPr lang="en-US" sz="1000" dirty="0"/>
              <a:t>Has been successful in raising awareness and reducing heavy binge drinking, but results have been more short-term</a:t>
            </a:r>
          </a:p>
        </p:txBody>
      </p:sp>
      <p:pic>
        <p:nvPicPr>
          <p:cNvPr id="11" name="Picture 10" descr="https://addictionresource.com/wp-content/uploads/2016/11/College-students-Alcohol-abus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5" y="1941902"/>
            <a:ext cx="1852476" cy="167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i1.wp.com/infographiclist.files.wordpress.com/2012/03/bingedrinkingthehiddentruth_4f6a55dd3631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6" y="1027610"/>
            <a:ext cx="1985989" cy="3713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62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878" y="143062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Buzzkill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(2016)</a:t>
            </a:r>
            <a:endParaRPr lang="en-US" sz="1400" spc="0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26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000" b="1" dirty="0"/>
              <a:t>Client:</a:t>
            </a:r>
          </a:p>
          <a:p>
            <a:r>
              <a:rPr lang="en-US" sz="1000" dirty="0"/>
              <a:t>Virginia Dept. of Alcohol Beverage Control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dirty="0"/>
              <a:t>Campaign Goal:</a:t>
            </a:r>
          </a:p>
          <a:p>
            <a:r>
              <a:rPr lang="en-US" sz="1000" dirty="0"/>
              <a:t>Provide information to college students on topics such as Virginia law, standard drink sizes, and signs of alcohol poisoning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Research</a:t>
            </a:r>
            <a:r>
              <a:rPr lang="en-US" sz="1000" dirty="0"/>
              <a:t> </a:t>
            </a:r>
          </a:p>
          <a:p>
            <a:r>
              <a:rPr lang="en-US" sz="1000" dirty="0"/>
              <a:t>Informed by secondary research that shows incorporating law enforcement interventions into programs in colleges has significant benefits. (Source: </a:t>
            </a:r>
            <a:r>
              <a:rPr lang="en-US" sz="1000" dirty="0">
                <a:hlinkClick r:id="rId2"/>
              </a:rPr>
              <a:t>NIAAA</a:t>
            </a:r>
            <a:r>
              <a:rPr lang="en-US" sz="1000" dirty="0"/>
              <a:t> and </a:t>
            </a:r>
            <a:r>
              <a:rPr lang="en-US" sz="1000" dirty="0">
                <a:hlinkClick r:id="rId3"/>
              </a:rPr>
              <a:t>US Dept. of Education</a:t>
            </a:r>
            <a:r>
              <a:rPr lang="en-US" sz="1000" dirty="0"/>
              <a:t>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Key Message: </a:t>
            </a:r>
          </a:p>
          <a:p>
            <a:r>
              <a:rPr lang="en-US" sz="1000" dirty="0"/>
              <a:t>Mostly facts and information, no overarching message </a:t>
            </a:r>
            <a:br>
              <a:rPr lang="en-US" sz="1000" dirty="0"/>
            </a:b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Channels:</a:t>
            </a:r>
          </a:p>
          <a:p>
            <a:r>
              <a:rPr lang="en-US" sz="1000" dirty="0"/>
              <a:t>Downloadable 24-page booklet</a:t>
            </a:r>
          </a:p>
          <a:p>
            <a:r>
              <a:rPr lang="en-US" sz="1000" dirty="0"/>
              <a:t>Twitter - @</a:t>
            </a:r>
            <a:r>
              <a:rPr lang="en-US" sz="1000" dirty="0" err="1"/>
              <a:t>PartySafeVA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Creative Approach:</a:t>
            </a:r>
          </a:p>
          <a:p>
            <a:r>
              <a:rPr lang="en-US" sz="1000" dirty="0"/>
              <a:t>Infographics, visually catchy design and text treatments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Results: </a:t>
            </a:r>
          </a:p>
          <a:p>
            <a:r>
              <a:rPr lang="en-US" sz="1000" dirty="0"/>
              <a:t>The campaign on college campuses has led to significant reductions of BAC drinking and driving among teens and young adults. (Source: </a:t>
            </a:r>
            <a:r>
              <a:rPr lang="en-US" sz="1000" dirty="0">
                <a:hlinkClick r:id="rId4"/>
              </a:rPr>
              <a:t>SmartSafeandSober.org</a:t>
            </a:r>
            <a:r>
              <a:rPr lang="en-US" sz="1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78" y="2575719"/>
            <a:ext cx="1351864" cy="2056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597" y="2651760"/>
            <a:ext cx="1435712" cy="2056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265" y="2703090"/>
            <a:ext cx="1381964" cy="2081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267" y="869288"/>
            <a:ext cx="3963995" cy="14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9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0446B0-C645-CF4B-8CA8-8A054EA43C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878" y="143062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The Other Hangover</a:t>
            </a:r>
          </a:p>
          <a:p>
            <a:pPr marL="0" indent="0" algn="l">
              <a:buNone/>
            </a:pPr>
            <a:r>
              <a:rPr lang="en-US" sz="1800" b="1" spc="0" dirty="0">
                <a:solidFill>
                  <a:schemeClr val="tx1"/>
                </a:solidFill>
              </a:rPr>
              <a:t>(2011)</a:t>
            </a:r>
            <a:endParaRPr lang="en-US" sz="1400" spc="0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26"/>
          </p:nvPr>
        </p:nvSpPr>
        <p:spPr>
          <a:xfrm>
            <a:off x="5000625" y="442913"/>
            <a:ext cx="3703638" cy="45866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100" b="1" dirty="0"/>
              <a:t>Client:</a:t>
            </a:r>
          </a:p>
          <a:p>
            <a:r>
              <a:rPr lang="en-US" sz="1100" dirty="0"/>
              <a:t>University of Minnesota-Twin Cities</a:t>
            </a:r>
          </a:p>
          <a:p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Campaign Goal:</a:t>
            </a:r>
          </a:p>
          <a:p>
            <a:r>
              <a:rPr lang="en-US" sz="1100" dirty="0"/>
              <a:t>Decrease binge drinking in college students by increasing awareness of negative social and reputational effects of overconsumption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Research:</a:t>
            </a:r>
          </a:p>
          <a:p>
            <a:r>
              <a:rPr lang="en-US" sz="1100" dirty="0"/>
              <a:t>Primary research identified five “Triggers” for why students over-consume alcohol: “social lubricant,” “college syndrome,” “clocking out,” “competitive spirit,” and “bargain boozing.” (Source: </a:t>
            </a:r>
            <a:r>
              <a:rPr lang="en-US" sz="1100" dirty="0">
                <a:hlinkClick r:id="rId2"/>
              </a:rPr>
              <a:t>campaign evaluation report</a:t>
            </a:r>
            <a:r>
              <a:rPr lang="en-US" sz="1100" dirty="0"/>
              <a:t>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Key Message: </a:t>
            </a:r>
          </a:p>
          <a:p>
            <a:r>
              <a:rPr lang="en-US" sz="1100" dirty="0"/>
              <a:t>Binge drinking has many consequences, including harming your reputation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Channels:</a:t>
            </a:r>
          </a:p>
          <a:p>
            <a:r>
              <a:rPr lang="en-US" sz="1100" dirty="0"/>
              <a:t>Out-of-home, print, and promotional materials</a:t>
            </a:r>
          </a:p>
          <a:p>
            <a:r>
              <a:rPr lang="en-US" sz="1100" dirty="0"/>
              <a:t>Social media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Creative Approach:</a:t>
            </a:r>
          </a:p>
          <a:p>
            <a:r>
              <a:rPr lang="en-US" sz="1100" dirty="0"/>
              <a:t>Grounded in research with students, which showed that a majority agreed that binge drinking could result in regrettable, reputation-harming behavior 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Results and Miscellaneous : </a:t>
            </a:r>
          </a:p>
          <a:p>
            <a:r>
              <a:rPr lang="en-US" sz="1100" dirty="0"/>
              <a:t>Finalist campaign in AAF’s National Student Advertising Competition </a:t>
            </a:r>
          </a:p>
          <a:p>
            <a:r>
              <a:rPr lang="en-US" sz="1100" dirty="0"/>
              <a:t>Based on post-campaign surveys, resonated more with college students that other responsibility campaigns </a:t>
            </a:r>
          </a:p>
          <a:p>
            <a:r>
              <a:rPr lang="en-US" sz="1100" dirty="0"/>
              <a:t>72.9% unprompted recall during height of campaign activity; 86% recalled the campaign logo; 54.8% of all students reported discussing the campaign with friends. (Source: </a:t>
            </a:r>
            <a:r>
              <a:rPr lang="en-US" sz="1100" dirty="0">
                <a:hlinkClick r:id="rId2"/>
              </a:rPr>
              <a:t>campaign evaluation report</a:t>
            </a:r>
            <a:r>
              <a:rPr lang="en-US" sz="1100" dirty="0"/>
              <a:t>)</a:t>
            </a:r>
          </a:p>
          <a:p>
            <a:r>
              <a:rPr lang="en-US" sz="1100" dirty="0"/>
              <a:t>Success led to its expansion to three other schools in Minnesota</a:t>
            </a:r>
          </a:p>
          <a:p>
            <a:endParaRPr lang="en-US" sz="1100" dirty="0"/>
          </a:p>
        </p:txBody>
      </p:sp>
      <p:pic>
        <p:nvPicPr>
          <p:cNvPr id="9218" name="Picture 2" descr="http://www.theotherhangover.umn.edu/print_outdoor/TH2biggerBillboar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7" y="865249"/>
            <a:ext cx="4149211" cy="19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heotherhangover.umn.edu/print_outdoor/Flasher_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8" y="2960809"/>
            <a:ext cx="2514511" cy="15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lack co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13" y="2960809"/>
            <a:ext cx="1454275" cy="1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913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MMB 1">
      <a:dk1>
        <a:srgbClr val="494847"/>
      </a:dk1>
      <a:lt1>
        <a:srgbClr val="FFFFFF"/>
      </a:lt1>
      <a:dk2>
        <a:srgbClr val="232022"/>
      </a:dk2>
      <a:lt2>
        <a:srgbClr val="B1B2B2"/>
      </a:lt2>
      <a:accent1>
        <a:srgbClr val="F8981D"/>
      </a:accent1>
      <a:accent2>
        <a:srgbClr val="707373"/>
      </a:accent2>
      <a:accent3>
        <a:srgbClr val="00A2D5"/>
      </a:accent3>
      <a:accent4>
        <a:srgbClr val="814996"/>
      </a:accent4>
      <a:accent5>
        <a:srgbClr val="B6BC44"/>
      </a:accent5>
      <a:accent6>
        <a:srgbClr val="CA4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layfair Display"/>
        <a:ea typeface="Playfair Display"/>
        <a:cs typeface="Playfair Display"/>
      </a:majorFont>
      <a:minorFont>
        <a:latin typeface="Playfair Display"/>
        <a:ea typeface="Playfair Display"/>
        <a:cs typeface="Playfair Displa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D93C8"/>
        </a:solidFill>
        <a:ln>
          <a:noFill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0" b="0" i="0" u="none" strike="noStrike" cap="none" spc="-630" normalizeH="0" baseline="0">
            <a:ln>
              <a:noFill/>
            </a:ln>
            <a:solidFill>
              <a:srgbClr val="403D75"/>
            </a:solidFill>
            <a:effectLst/>
            <a:uFillTx/>
            <a:latin typeface="+mn-lt"/>
            <a:ea typeface="+mn-ea"/>
            <a:cs typeface="+mn-cs"/>
            <a:sym typeface="Playfair Displ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21149</TotalTime>
  <Words>1431</Words>
  <Application>Microsoft Office PowerPoint</Application>
  <PresentationFormat>On-screen Show (16:9)</PresentationFormat>
  <Paragraphs>283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.AppleSystemUIFont</vt:lpstr>
      <vt:lpstr>Arial</vt:lpstr>
      <vt:lpstr>Arial Narrow</vt:lpstr>
      <vt:lpstr>Bebas Neue</vt:lpstr>
      <vt:lpstr>Bebas Neue Bold</vt:lpstr>
      <vt:lpstr>Calibri</vt:lpstr>
      <vt:lpstr>Helvetica Light</vt:lpstr>
      <vt:lpstr>Helvetica Neue</vt:lpstr>
      <vt:lpstr>Helvetica Neue Light</vt:lpstr>
      <vt:lpstr>Helvetica Neue LT Std 45 Light</vt:lpstr>
      <vt:lpstr>Lato Bold</vt:lpstr>
      <vt:lpstr>Lucida Grande</vt:lpstr>
      <vt:lpstr>Playfair Display</vt:lpstr>
      <vt:lpstr>Custom Design</vt:lpstr>
      <vt:lpstr>Preventing Underage Drinking Among College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Allison</dc:creator>
  <cp:lastModifiedBy>Hawks, Sean</cp:lastModifiedBy>
  <cp:revision>376</cp:revision>
  <cp:lastPrinted>2016-07-07T13:37:57Z</cp:lastPrinted>
  <dcterms:modified xsi:type="dcterms:W3CDTF">2017-09-28T22:53:48Z</dcterms:modified>
</cp:coreProperties>
</file>