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drawings/drawing11.xml" ContentType="application/vnd.openxmlformats-officedocument.drawingml.chartshapes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drawings/drawing12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drawings/drawing13.xml" ContentType="application/vnd.openxmlformats-officedocument.drawingml.chartshapes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drawings/drawing1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drawings/drawing15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drawings/drawing16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drawings/drawing17.xml" ContentType="application/vnd.openxmlformats-officedocument.drawingml.chartshapes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40"/>
  </p:notesMasterIdLst>
  <p:handoutMasterIdLst>
    <p:handoutMasterId r:id="rId41"/>
  </p:handoutMasterIdLst>
  <p:sldIdLst>
    <p:sldId id="323" r:id="rId2"/>
    <p:sldId id="284" r:id="rId3"/>
    <p:sldId id="285" r:id="rId4"/>
    <p:sldId id="293" r:id="rId5"/>
    <p:sldId id="329" r:id="rId6"/>
    <p:sldId id="326" r:id="rId7"/>
    <p:sldId id="295" r:id="rId8"/>
    <p:sldId id="365" r:id="rId9"/>
    <p:sldId id="296" r:id="rId10"/>
    <p:sldId id="301" r:id="rId11"/>
    <p:sldId id="330" r:id="rId12"/>
    <p:sldId id="331" r:id="rId13"/>
    <p:sldId id="332" r:id="rId14"/>
    <p:sldId id="333" r:id="rId15"/>
    <p:sldId id="291" r:id="rId16"/>
    <p:sldId id="377" r:id="rId17"/>
    <p:sldId id="287" r:id="rId18"/>
    <p:sldId id="334" r:id="rId19"/>
    <p:sldId id="336" r:id="rId20"/>
    <p:sldId id="337" r:id="rId21"/>
    <p:sldId id="328" r:id="rId22"/>
    <p:sldId id="378" r:id="rId23"/>
    <p:sldId id="353" r:id="rId24"/>
    <p:sldId id="354" r:id="rId25"/>
    <p:sldId id="355" r:id="rId26"/>
    <p:sldId id="338" r:id="rId27"/>
    <p:sldId id="362" r:id="rId28"/>
    <p:sldId id="342" r:id="rId29"/>
    <p:sldId id="379" r:id="rId30"/>
    <p:sldId id="380" r:id="rId31"/>
    <p:sldId id="343" r:id="rId32"/>
    <p:sldId id="321" r:id="rId33"/>
    <p:sldId id="322" r:id="rId34"/>
    <p:sldId id="344" r:id="rId35"/>
    <p:sldId id="374" r:id="rId36"/>
    <p:sldId id="375" r:id="rId37"/>
    <p:sldId id="376" r:id="rId38"/>
    <p:sldId id="289" r:id="rId3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Lembach" initials="JL" lastIdx="48" clrIdx="0"/>
  <p:cmAuthor id="1" name="Sarah Fowkes" initials="SF" lastIdx="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323"/>
    <a:srgbClr val="669900"/>
    <a:srgbClr val="FF9900"/>
    <a:srgbClr val="009900"/>
    <a:srgbClr val="366182"/>
    <a:srgbClr val="227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0" autoAdjust="0"/>
    <p:restoredTop sz="82348" autoAdjust="0"/>
  </p:normalViewPr>
  <p:slideViewPr>
    <p:cSldViewPr>
      <p:cViewPr varScale="1">
        <p:scale>
          <a:sx n="53" d="100"/>
          <a:sy n="53" d="100"/>
        </p:scale>
        <p:origin x="18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-402" y="-4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Lembach" userId="2856e0db732260f6" providerId="LiveId" clId="{BC152F79-FEB7-4485-A35D-7AB2F4699E34}"/>
    <pc:docChg chg="modSld">
      <pc:chgData name="Jennifer Lembach" userId="2856e0db732260f6" providerId="LiveId" clId="{BC152F79-FEB7-4485-A35D-7AB2F4699E34}" dt="2019-02-04T23:40:39.977" v="101" actId="20577"/>
      <pc:docMkLst>
        <pc:docMk/>
      </pc:docMkLst>
      <pc:sldChg chg="modSp">
        <pc:chgData name="Jennifer Lembach" userId="2856e0db732260f6" providerId="LiveId" clId="{BC152F79-FEB7-4485-A35D-7AB2F4699E34}" dt="2019-02-04T23:40:39.977" v="101" actId="20577"/>
        <pc:sldMkLst>
          <pc:docMk/>
          <pc:sldMk cId="1392082031" sldId="295"/>
        </pc:sldMkLst>
        <pc:spChg chg="mod">
          <ac:chgData name="Jennifer Lembach" userId="2856e0db732260f6" providerId="LiveId" clId="{BC152F79-FEB7-4485-A35D-7AB2F4699E34}" dt="2019-02-04T23:40:39.977" v="101" actId="20577"/>
          <ac:spMkLst>
            <pc:docMk/>
            <pc:sldMk cId="1392082031" sldId="295"/>
            <ac:spMk id="5" creationId="{00000000-0000-0000-0000-000000000000}"/>
          </ac:spMkLst>
        </pc:spChg>
        <pc:spChg chg="mod">
          <ac:chgData name="Jennifer Lembach" userId="2856e0db732260f6" providerId="LiveId" clId="{BC152F79-FEB7-4485-A35D-7AB2F4699E34}" dt="2019-02-04T23:40:02.429" v="75" actId="14100"/>
          <ac:spMkLst>
            <pc:docMk/>
            <pc:sldMk cId="1392082031" sldId="295"/>
            <ac:spMk id="16" creationId="{00000000-0000-0000-0000-000000000000}"/>
          </ac:spMkLst>
        </pc:spChg>
        <pc:spChg chg="mod">
          <ac:chgData name="Jennifer Lembach" userId="2856e0db732260f6" providerId="LiveId" clId="{BC152F79-FEB7-4485-A35D-7AB2F4699E34}" dt="2019-02-04T23:40:09.999" v="76" actId="20577"/>
          <ac:spMkLst>
            <pc:docMk/>
            <pc:sldMk cId="1392082031" sldId="295"/>
            <ac:spMk id="27" creationId="{00000000-0000-0000-0000-000000000000}"/>
          </ac:spMkLst>
        </pc:spChg>
      </pc:sldChg>
      <pc:sldChg chg="modSp">
        <pc:chgData name="Jennifer Lembach" userId="2856e0db732260f6" providerId="LiveId" clId="{BC152F79-FEB7-4485-A35D-7AB2F4699E34}" dt="2019-02-04T23:39:23.251" v="20" actId="20577"/>
        <pc:sldMkLst>
          <pc:docMk/>
          <pc:sldMk cId="3997466880" sldId="323"/>
        </pc:sldMkLst>
        <pc:spChg chg="mod">
          <ac:chgData name="Jennifer Lembach" userId="2856e0db732260f6" providerId="LiveId" clId="{BC152F79-FEB7-4485-A35D-7AB2F4699E34}" dt="2019-02-04T23:39:23.251" v="20" actId="20577"/>
          <ac:spMkLst>
            <pc:docMk/>
            <pc:sldMk cId="3997466880" sldId="323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46325459317584"/>
          <c:y val="7.7662700941498852E-2"/>
          <c:w val="0.8335817050646448"/>
          <c:h val="0.68134302215036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</c:spPr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F-4DB1-9A60-E02FAAE56CAB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F-4DB1-9A60-E02FAAE56CAB}"/>
            </c:ext>
          </c:extLst>
        </c:ser>
        <c:ser>
          <c:idx val="2"/>
          <c:order val="2"/>
          <c:tx>
            <c:strRef>
              <c:f>Sheet1!$B$3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6603</c:v>
                </c:pt>
                <c:pt idx="1">
                  <c:v>11991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F-4DB1-9A60-E02FAAE56CAB}"/>
            </c:ext>
          </c:extLst>
        </c:ser>
        <c:ser>
          <c:idx val="3"/>
          <c:order val="3"/>
          <c:tx>
            <c:strRef>
              <c:f>Sheet1!$C$3</c:f>
              <c:strCache>
                <c:ptCount val="1"/>
                <c:pt idx="0">
                  <c:v>2012-13</c:v>
                </c:pt>
              </c:strCache>
            </c:strRef>
          </c:tx>
          <c:spPr>
            <a:solidFill>
              <a:srgbClr val="B9CA1A"/>
            </a:solidFill>
            <a:ln>
              <a:noFill/>
            </a:ln>
          </c:spPr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4825</c:v>
                </c:pt>
                <c:pt idx="1">
                  <c:v>9132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CF-4DB1-9A60-E02FAAE56CAB}"/>
            </c:ext>
          </c:extLst>
        </c:ser>
        <c:ser>
          <c:idx val="4"/>
          <c:order val="4"/>
          <c:tx>
            <c:strRef>
              <c:f>Sheet1!$D$3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B9CA1A">
                <a:lumMod val="75000"/>
              </a:srgbClr>
            </a:solidFill>
            <a:ln>
              <a:solidFill>
                <a:srgbClr val="B9CA1A">
                  <a:lumMod val="75000"/>
                </a:srgbClr>
              </a:solidFill>
            </a:ln>
          </c:spPr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Sheet1!$D$4:$D$5</c:f>
              <c:numCache>
                <c:formatCode>General</c:formatCode>
                <c:ptCount val="2"/>
                <c:pt idx="0">
                  <c:v>1759</c:v>
                </c:pt>
                <c:pt idx="1">
                  <c:v>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F-4DB1-9A60-E02FAAE56CAB}"/>
            </c:ext>
          </c:extLst>
        </c:ser>
        <c:ser>
          <c:idx val="5"/>
          <c:order val="5"/>
          <c:tx>
            <c:strRef>
              <c:f>Sheet1!$E$3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rgbClr val="B9CA1A">
                <a:lumMod val="50000"/>
              </a:srgbClr>
            </a:solidFill>
          </c:spPr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1683</c:v>
                </c:pt>
                <c:pt idx="1">
                  <c:v>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CF-4DB1-9A60-E02FAAE56CAB}"/>
            </c:ext>
          </c:extLst>
        </c:ser>
        <c:ser>
          <c:idx val="6"/>
          <c:order val="6"/>
          <c:tx>
            <c:strRef>
              <c:f>Sheet1!$F$3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rgbClr val="71685C">
                <a:lumMod val="40000"/>
                <a:lumOff val="60000"/>
              </a:srgbClr>
            </a:solidFill>
          </c:spPr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Sheet1!$F$4:$F$5</c:f>
              <c:numCache>
                <c:formatCode>General</c:formatCode>
                <c:ptCount val="2"/>
                <c:pt idx="0">
                  <c:v>1810</c:v>
                </c:pt>
                <c:pt idx="1">
                  <c:v>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CF-4DB1-9A60-E02FAAE56CAB}"/>
            </c:ext>
          </c:extLst>
        </c:ser>
        <c:ser>
          <c:idx val="7"/>
          <c:order val="7"/>
          <c:tx>
            <c:strRef>
              <c:f>Sheet1!$G$3</c:f>
              <c:strCache>
                <c:ptCount val="1"/>
                <c:pt idx="0">
                  <c:v>2016-17</c:v>
                </c:pt>
              </c:strCache>
            </c:strRef>
          </c:tx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Sheet1!$G$4:$G$5</c:f>
              <c:numCache>
                <c:formatCode>General</c:formatCode>
                <c:ptCount val="2"/>
                <c:pt idx="0">
                  <c:v>2186</c:v>
                </c:pt>
                <c:pt idx="1">
                  <c:v>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CF-4DB1-9A60-E02FAAE56CAB}"/>
            </c:ext>
          </c:extLst>
        </c:ser>
        <c:ser>
          <c:idx val="8"/>
          <c:order val="8"/>
          <c:tx>
            <c:strRef>
              <c:f>Sheet1!$H$3</c:f>
              <c:strCache>
                <c:ptCount val="1"/>
                <c:pt idx="0">
                  <c:v>2017-18</c:v>
                </c:pt>
              </c:strCache>
            </c:strRef>
          </c:tx>
          <c:invertIfNegative val="0"/>
          <c:cat>
            <c:strRef>
              <c:f>Sheet1!$A$4:$A$5</c:f>
              <c:strCache>
                <c:ptCount val="2"/>
                <c:pt idx="0">
                  <c:v>Full interventions</c:v>
                </c:pt>
                <c:pt idx="1">
                  <c:v>Universal sessions</c:v>
                </c:pt>
              </c:strCache>
            </c:strRef>
          </c:cat>
          <c:val>
            <c:numRef>
              <c:f>Sheet1!$H$4:$H$5</c:f>
              <c:numCache>
                <c:formatCode>General</c:formatCode>
                <c:ptCount val="2"/>
                <c:pt idx="0">
                  <c:v>2460</c:v>
                </c:pt>
                <c:pt idx="1">
                  <c:v>6175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B-4F7E-84E1-F9E72C847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082000"/>
        <c:axId val="380082560"/>
      </c:barChart>
      <c:catAx>
        <c:axId val="38008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0082560"/>
        <c:crosses val="autoZero"/>
        <c:auto val="1"/>
        <c:lblAlgn val="ctr"/>
        <c:lblOffset val="100"/>
        <c:noMultiLvlLbl val="0"/>
      </c:catAx>
      <c:valAx>
        <c:axId val="380082560"/>
        <c:scaling>
          <c:orientation val="minMax"/>
          <c:max val="1500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  <a:alpha val="25000"/>
                </a:sys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0082000"/>
        <c:crosses val="autoZero"/>
        <c:crossBetween val="between"/>
        <c:majorUnit val="5000"/>
      </c:valAx>
      <c:spPr>
        <a:solidFill>
          <a:schemeClr val="bg1">
            <a:lumMod val="95000"/>
          </a:schemeClr>
        </a:solidFill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8956097501701177"/>
          <c:y val="0.85188842874910609"/>
          <c:w val="0.77912462331097498"/>
          <c:h val="4.4162346445245255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2630164285019922"/>
          <c:y val="8.1195843539068877E-2"/>
          <c:w val="0.51846310877806945"/>
          <c:h val="0.746825276652789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11632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2.72479564032697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E5-418D-9029-6B283583D48E}"/>
                </c:ext>
              </c:extLst>
            </c:dLbl>
            <c:dLbl>
              <c:idx val="1"/>
              <c:layout>
                <c:manualLayout>
                  <c:x val="-7.3443345160804099E-17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E5-418D-9029-6B283583D48E}"/>
                </c:ext>
              </c:extLst>
            </c:dLbl>
            <c:dLbl>
              <c:idx val="2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E5-418D-9029-6B283583D48E}"/>
                </c:ext>
              </c:extLst>
            </c:dLbl>
            <c:dLbl>
              <c:idx val="3"/>
              <c:layout>
                <c:manualLayout>
                  <c:x val="2.0030234613979598E-3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E5-418D-9029-6B283583D48E}"/>
                </c:ext>
              </c:extLst>
            </c:dLbl>
            <c:dLbl>
              <c:idx val="5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E5-418D-9029-6B283583D48E}"/>
                </c:ext>
              </c:extLst>
            </c:dLbl>
            <c:dLbl>
              <c:idx val="6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E5-418D-9029-6B283583D48E}"/>
                </c:ext>
              </c:extLst>
            </c:dLbl>
            <c:dLbl>
              <c:idx val="7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E5-418D-9029-6B283583D48E}"/>
                </c:ext>
              </c:extLst>
            </c:dLbl>
            <c:dLbl>
              <c:idx val="9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E5-418D-9029-6B283583D48E}"/>
                </c:ext>
              </c:extLst>
            </c:dLbl>
            <c:dLbl>
              <c:idx val="11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E5-418D-9029-6B283583D48E}"/>
                </c:ext>
              </c:extLst>
            </c:dLbl>
            <c:dLbl>
              <c:idx val="12"/>
              <c:layout>
                <c:manualLayout>
                  <c:x val="-7.3443345160804099E-17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E5-418D-9029-6B283583D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Even when others want to quit, I know that I can find ways to solve the problem *</c:v>
                </c:pt>
                <c:pt idx="1">
                  <c:v>When I have a problem, I can come up with lots of ways to solve it *</c:v>
                </c:pt>
                <c:pt idx="2">
                  <c:v>I can think of many ways to get the things in life that are most important to me *</c:v>
                </c:pt>
                <c:pt idx="4">
                  <c:v>I think the things I have done in the past will help me in the future *</c:v>
                </c:pt>
                <c:pt idx="5">
                  <c:v>I am doing just as well as other kids my age *</c:v>
                </c:pt>
                <c:pt idx="6">
                  <c:v>I think I am doing pretty well *</c:v>
                </c:pt>
                <c:pt idx="8">
                  <c:v>Children's Hope Scale *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3.9725490196078432</c:v>
                </c:pt>
                <c:pt idx="1">
                  <c:v>3.9608150470219434</c:v>
                </c:pt>
                <c:pt idx="2">
                  <c:v>4.1385214007782105</c:v>
                </c:pt>
                <c:pt idx="4">
                  <c:v>3.9302694136291603</c:v>
                </c:pt>
                <c:pt idx="5">
                  <c:v>3.8325581395348838</c:v>
                </c:pt>
                <c:pt idx="6">
                  <c:v>4.2</c:v>
                </c:pt>
                <c:pt idx="8">
                  <c:v>4.0170068027210917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E5-418D-9029-6B283583D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11632">
              <a:noFill/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3E5-418D-9029-6B283583D48E}"/>
              </c:ext>
            </c:extLst>
          </c:dPt>
          <c:dLbls>
            <c:dLbl>
              <c:idx val="7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E5-418D-9029-6B283583D48E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Even when others want to quit, I know that I can find ways to solve the problem *</c:v>
                </c:pt>
                <c:pt idx="1">
                  <c:v>When I have a problem, I can come up with lots of ways to solve it *</c:v>
                </c:pt>
                <c:pt idx="2">
                  <c:v>I can think of many ways to get the things in life that are most important to me *</c:v>
                </c:pt>
                <c:pt idx="4">
                  <c:v>I think the things I have done in the past will help me in the future *</c:v>
                </c:pt>
                <c:pt idx="5">
                  <c:v>I am doing just as well as other kids my age *</c:v>
                </c:pt>
                <c:pt idx="6">
                  <c:v>I think I am doing pretty well *</c:v>
                </c:pt>
                <c:pt idx="8">
                  <c:v>Children's Hope Scale *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3.8047058823529412</c:v>
                </c:pt>
                <c:pt idx="1">
                  <c:v>3.738244514106583</c:v>
                </c:pt>
                <c:pt idx="2">
                  <c:v>3.919066147859922</c:v>
                </c:pt>
                <c:pt idx="4">
                  <c:v>3.6323296354992074</c:v>
                </c:pt>
                <c:pt idx="5">
                  <c:v>3.5457364341085271</c:v>
                </c:pt>
                <c:pt idx="6">
                  <c:v>3.860536398467433</c:v>
                </c:pt>
                <c:pt idx="8">
                  <c:v>3.7566609977324252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3E5-418D-9029-6B283583D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260816"/>
        <c:axId val="431261376"/>
      </c:barChart>
      <c:catAx>
        <c:axId val="43126081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291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312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261376"/>
        <c:scaling>
          <c:orientation val="minMax"/>
          <c:max val="6"/>
          <c:min val="1"/>
        </c:scaling>
        <c:delete val="0"/>
        <c:axPos val="b"/>
        <c:numFmt formatCode="0.0" sourceLinked="0"/>
        <c:majorTickMark val="out"/>
        <c:minorTickMark val="none"/>
        <c:tickLblPos val="nextTo"/>
        <c:spPr>
          <a:ln w="2910">
            <a:solidFill>
              <a:srgbClr val="000000"/>
            </a:solidFill>
            <a:prstDash val="sysDot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31260816"/>
        <c:crosses val="autoZero"/>
        <c:crossBetween val="between"/>
        <c:majorUnit val="2"/>
        <c:minorUnit val="0.5"/>
      </c:valAx>
      <c:spPr>
        <a:solidFill>
          <a:schemeClr val="bg1"/>
        </a:solidFill>
        <a:ln w="25388">
          <a:noFill/>
        </a:ln>
      </c:spPr>
    </c:plotArea>
    <c:legend>
      <c:legendPos val="r"/>
      <c:layout>
        <c:manualLayout>
          <c:xMode val="edge"/>
          <c:yMode val="edge"/>
          <c:x val="0.81376689024982984"/>
          <c:y val="8.2791739004349552E-2"/>
          <c:w val="8.6529357441430935E-2"/>
          <c:h val="0.1173316366966696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281517229701125"/>
          <c:y val="7.5132065233679352E-2"/>
          <c:w val="0.54024287203825549"/>
          <c:h val="0.721305091589940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Smoke marijuana regularly *</c:v>
                </c:pt>
                <c:pt idx="1">
                  <c:v>Try marijuana once or twice *</c:v>
                </c:pt>
                <c:pt idx="2">
                  <c:v>Take 5 or more drinks at a time *</c:v>
                </c:pt>
                <c:pt idx="3">
                  <c:v>Take 1-2 drinks nearly every day *</c:v>
                </c:pt>
                <c:pt idx="4">
                  <c:v>Smoke 1+ packs per day *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0.63549999999999995</c:v>
                </c:pt>
                <c:pt idx="1">
                  <c:v>0.38940000000000002</c:v>
                </c:pt>
                <c:pt idx="2">
                  <c:v>0.84519999999999995</c:v>
                </c:pt>
                <c:pt idx="3">
                  <c:v>0.75700000000000001</c:v>
                </c:pt>
                <c:pt idx="4">
                  <c:v>0.84940000000000004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6-497A-8D21-0961A46A6E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Smoke marijuana regularly *</c:v>
                </c:pt>
                <c:pt idx="1">
                  <c:v>Try marijuana once or twice *</c:v>
                </c:pt>
                <c:pt idx="2">
                  <c:v>Take 5 or more drinks at a time *</c:v>
                </c:pt>
                <c:pt idx="3">
                  <c:v>Take 1-2 drinks nearly every day *</c:v>
                </c:pt>
                <c:pt idx="4">
                  <c:v>Smoke 1+ packs per day *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0.54379999999999995</c:v>
                </c:pt>
                <c:pt idx="1">
                  <c:v>0.30559999999999998</c:v>
                </c:pt>
                <c:pt idx="2">
                  <c:v>0.77380000000000004</c:v>
                </c:pt>
                <c:pt idx="3">
                  <c:v>0.69230000000000003</c:v>
                </c:pt>
                <c:pt idx="4">
                  <c:v>0.79659999999999997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66-497A-8D21-0961A46A6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1264176"/>
        <c:axId val="431264736"/>
      </c:barChart>
      <c:catAx>
        <c:axId val="431264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264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264736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264176"/>
        <c:crosses val="autoZero"/>
        <c:crossBetween val="between"/>
        <c:majorUnit val="0.2"/>
        <c:minorUnit val="0.2"/>
      </c:valAx>
      <c:spPr>
        <a:solidFill>
          <a:sysClr val="window" lastClr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6113364254125768"/>
          <c:y val="9.5541359767777098E-2"/>
          <c:w val="9.8664201065775864E-2"/>
          <c:h val="9.1120238541892939E-2"/>
        </c:manualLayout>
      </c:layout>
      <c:overlay val="0"/>
      <c:spPr>
        <a:noFill/>
        <a:ln w="2192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58567679040123"/>
          <c:y val="2.6613326559986449E-2"/>
          <c:w val="0.71872290963629559"/>
          <c:h val="0.78915079163491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 w="12012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402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4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6.6281697213156007E-2</c:v>
                </c:pt>
                <c:pt idx="1">
                  <c:v>9.3456593962155096E-2</c:v>
                </c:pt>
                <c:pt idx="2">
                  <c:v>9.2271904884983075E-2</c:v>
                </c:pt>
                <c:pt idx="3">
                  <c:v>0.274214659685864</c:v>
                </c:pt>
                <c:pt idx="4">
                  <c:v>0.16862817212210374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E-41E7-BC18-B3B19A42A8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axId val="431266976"/>
        <c:axId val="424300528"/>
      </c:barChart>
      <c:catAx>
        <c:axId val="431266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30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300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4300528"/>
        <c:scaling>
          <c:orientation val="minMax"/>
          <c:max val="0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 b="0" i="0" kern="1200" baseline="0" dirty="0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</a:rPr>
                  <a:t>Percent Change in Number </a:t>
                </a:r>
                <a:br>
                  <a:rPr lang="en-US" sz="1100" b="0" i="0" kern="1200" baseline="0" dirty="0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</a:rPr>
                </a:br>
                <a:r>
                  <a:rPr lang="en-US" sz="1100" b="0" i="0" kern="1200" baseline="0" dirty="0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</a:rPr>
                  <a:t>Perceiving Risk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9675328083989502"/>
              <c:y val="0.90510752688172047"/>
            </c:manualLayout>
          </c:layout>
          <c:overlay val="0"/>
          <c:spPr>
            <a:noFill/>
            <a:ln w="24024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0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266976"/>
        <c:crosses val="max"/>
        <c:crossBetween val="between"/>
        <c:majorUnit val="0.25"/>
        <c:minorUnit val="0.05"/>
      </c:valAx>
      <c:spPr>
        <a:solidFill>
          <a:sysClr val="window" lastClr="FFFFFF"/>
        </a:solidFill>
        <a:ln w="240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2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131786158309163"/>
          <c:y val="6.1408915682414696E-2"/>
          <c:w val="0.63527858359810285"/>
          <c:h val="0.69114993438320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Marijuana *</c:v>
                </c:pt>
                <c:pt idx="1">
                  <c:v>Binge drinking *</c:v>
                </c:pt>
                <c:pt idx="2">
                  <c:v>Alcohol *</c:v>
                </c:pt>
                <c:pt idx="3">
                  <c:v>E-Cigarettes *</c:v>
                </c:pt>
                <c:pt idx="4">
                  <c:v>Tobacco  *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0.24</c:v>
                </c:pt>
                <c:pt idx="2">
                  <c:v>0.42</c:v>
                </c:pt>
                <c:pt idx="3">
                  <c:v>0.42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5-463E-BFD4-0CC12310DA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Marijuana *</c:v>
                </c:pt>
                <c:pt idx="1">
                  <c:v>Binge drinking *</c:v>
                </c:pt>
                <c:pt idx="2">
                  <c:v>Alcohol *</c:v>
                </c:pt>
                <c:pt idx="3">
                  <c:v>E-Cigarettes *</c:v>
                </c:pt>
                <c:pt idx="4">
                  <c:v>Tobacco  *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0.65</c:v>
                </c:pt>
                <c:pt idx="1">
                  <c:v>0.31</c:v>
                </c:pt>
                <c:pt idx="2">
                  <c:v>0.51</c:v>
                </c:pt>
                <c:pt idx="3">
                  <c:v>0.51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D5-463E-BFD4-0CC12310D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24303328"/>
        <c:axId val="424303888"/>
      </c:barChart>
      <c:catAx>
        <c:axId val="4243033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30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4303888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303328"/>
        <c:crosses val="autoZero"/>
        <c:crossBetween val="between"/>
        <c:majorUnit val="0.2"/>
        <c:minorUnit val="0.2"/>
      </c:valAx>
      <c:spPr>
        <a:solidFill>
          <a:sysClr val="window" lastClr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2068195422940549"/>
          <c:y val="7.8194717847769032E-2"/>
          <c:w val="0.11424275912879311"/>
          <c:h val="9.4619832677165353E-2"/>
        </c:manualLayout>
      </c:layout>
      <c:overlay val="0"/>
      <c:spPr>
        <a:noFill/>
        <a:ln w="2192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17205415112585"/>
          <c:y val="3.2989114065659825E-2"/>
          <c:w val="0.73685937284155267"/>
          <c:h val="0.72359816703239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4A73B"/>
            </a:solidFill>
            <a:ln w="11865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3731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4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-0.23076923076923078</c:v>
                </c:pt>
                <c:pt idx="1">
                  <c:v>-0.22580645161290325</c:v>
                </c:pt>
                <c:pt idx="2">
                  <c:v>-0.17647058823529416</c:v>
                </c:pt>
                <c:pt idx="3">
                  <c:v>-0.17647058823529416</c:v>
                </c:pt>
                <c:pt idx="4">
                  <c:v>-0.1818181818181818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2-4E10-955E-4ABEA85DB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424306128"/>
        <c:axId val="424306688"/>
      </c:barChart>
      <c:catAx>
        <c:axId val="424306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9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306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4306688"/>
        <c:scaling>
          <c:orientation val="minMax"/>
          <c:max val="0"/>
          <c:min val="-0.5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9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306128"/>
        <c:crosses val="autoZero"/>
        <c:crossBetween val="between"/>
        <c:majorUnit val="0.25"/>
        <c:minorUnit val="0.2"/>
      </c:valAx>
      <c:spPr>
        <a:solidFill>
          <a:sysClr val="window" lastClr="FFFFFF"/>
        </a:solidFill>
        <a:ln w="249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45827257703898"/>
          <c:y val="5.9902836031166327E-2"/>
          <c:w val="0.85650469038592403"/>
          <c:h val="0.7006276591040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Pretest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Sheet1!$B$6:$B$13</c:f>
              <c:numCache>
                <c:formatCode>General</c:formatCode>
                <c:ptCount val="8"/>
                <c:pt idx="0">
                  <c:v>0.46</c:v>
                </c:pt>
                <c:pt idx="1">
                  <c:v>0.42</c:v>
                </c:pt>
                <c:pt idx="2">
                  <c:v>0.39900000000000002</c:v>
                </c:pt>
                <c:pt idx="3">
                  <c:v>0.33900000000000002</c:v>
                </c:pt>
                <c:pt idx="4">
                  <c:v>0.33</c:v>
                </c:pt>
                <c:pt idx="5">
                  <c:v>0.33500000000000002</c:v>
                </c:pt>
                <c:pt idx="6">
                  <c:v>0.29799999999999999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8-43CE-A00A-D047A195B5F6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Posttest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Sheet1!$C$6:$C$13</c:f>
              <c:numCache>
                <c:formatCode>General</c:formatCode>
                <c:ptCount val="8"/>
                <c:pt idx="0">
                  <c:v>0.41</c:v>
                </c:pt>
                <c:pt idx="1">
                  <c:v>0.37</c:v>
                </c:pt>
                <c:pt idx="2">
                  <c:v>0.34799999999999998</c:v>
                </c:pt>
                <c:pt idx="3">
                  <c:v>0.28799999999999998</c:v>
                </c:pt>
                <c:pt idx="4">
                  <c:v>0.3</c:v>
                </c:pt>
                <c:pt idx="5">
                  <c:v>0.32100000000000001</c:v>
                </c:pt>
                <c:pt idx="6">
                  <c:v>0.29599999999999999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8-43CE-A00A-D047A195B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085920"/>
        <c:axId val="380086480"/>
      </c:barChart>
      <c:catAx>
        <c:axId val="38008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80086480"/>
        <c:crosses val="autoZero"/>
        <c:auto val="1"/>
        <c:lblAlgn val="ctr"/>
        <c:lblOffset val="100"/>
        <c:noMultiLvlLbl val="0"/>
      </c:catAx>
      <c:valAx>
        <c:axId val="38008648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  <a:alpha val="4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80085920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legend>
      <c:legendPos val="r"/>
      <c:layout>
        <c:manualLayout>
          <c:xMode val="edge"/>
          <c:yMode val="edge"/>
          <c:x val="0.85118936521823674"/>
          <c:y val="7.7415908781052561E-2"/>
          <c:w val="8.7656022163896175E-2"/>
          <c:h val="9.4038206524076087E-2"/>
        </c:manualLayout>
      </c:layout>
      <c:overlay val="1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45827257703898"/>
          <c:y val="5.9902836031166327E-2"/>
          <c:w val="0.85650469038592403"/>
          <c:h val="0.7006276591040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Pretest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</c:spPr>
          <c:invertIfNegative val="0"/>
          <c:cat>
            <c:strRef>
              <c:f>Sheet1!$A$6:$A$8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Sheet1!$B$6:$B$8</c:f>
              <c:numCache>
                <c:formatCode>General</c:formatCode>
                <c:ptCount val="3"/>
                <c:pt idx="0">
                  <c:v>0.44</c:v>
                </c:pt>
                <c:pt idx="1">
                  <c:v>0.43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8-43CE-A00A-D047A195B5F6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Posttest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</c:spPr>
          <c:invertIfNegative val="0"/>
          <c:cat>
            <c:strRef>
              <c:f>Sheet1!$A$6:$A$8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0.37</c:v>
                </c:pt>
                <c:pt idx="1">
                  <c:v>0.33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8-43CE-A00A-D047A195B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085920"/>
        <c:axId val="380086480"/>
      </c:barChart>
      <c:catAx>
        <c:axId val="38008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80086480"/>
        <c:crosses val="autoZero"/>
        <c:auto val="1"/>
        <c:lblAlgn val="ctr"/>
        <c:lblOffset val="100"/>
        <c:noMultiLvlLbl val="0"/>
      </c:catAx>
      <c:valAx>
        <c:axId val="38008648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  <a:alpha val="4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80085920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legend>
      <c:legendPos val="r"/>
      <c:layout>
        <c:manualLayout>
          <c:xMode val="edge"/>
          <c:yMode val="edge"/>
          <c:x val="0.77801869278535285"/>
          <c:y val="7.7415812941768636E-2"/>
          <c:w val="0.15879425132834005"/>
          <c:h val="0.16348265624525818"/>
        </c:manualLayout>
      </c:layout>
      <c:overlay val="1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853334305434042E-2"/>
          <c:y val="5.9902836031166327E-2"/>
          <c:w val="0.84570222125012151"/>
          <c:h val="0.7006276591040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Pretest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Sheet1!$B$6:$B$13</c:f>
              <c:numCache>
                <c:formatCode>General</c:formatCode>
                <c:ptCount val="8"/>
                <c:pt idx="0">
                  <c:v>0.55000000000000004</c:v>
                </c:pt>
                <c:pt idx="1">
                  <c:v>0.53</c:v>
                </c:pt>
                <c:pt idx="2">
                  <c:v>0.5</c:v>
                </c:pt>
                <c:pt idx="3">
                  <c:v>0.46700000000000003</c:v>
                </c:pt>
                <c:pt idx="4">
                  <c:v>0.46</c:v>
                </c:pt>
                <c:pt idx="5">
                  <c:v>0.501</c:v>
                </c:pt>
                <c:pt idx="6">
                  <c:v>0.52500000000000002</c:v>
                </c:pt>
                <c:pt idx="7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1-406E-90A3-846B20AE9B1E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Posttest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Sheet1!$C$6:$C$13</c:f>
              <c:numCache>
                <c:formatCode>General</c:formatCode>
                <c:ptCount val="8"/>
                <c:pt idx="0">
                  <c:v>0.41</c:v>
                </c:pt>
                <c:pt idx="1">
                  <c:v>0.38</c:v>
                </c:pt>
                <c:pt idx="2">
                  <c:v>0.35</c:v>
                </c:pt>
                <c:pt idx="3">
                  <c:v>0.378</c:v>
                </c:pt>
                <c:pt idx="4">
                  <c:v>0.34</c:v>
                </c:pt>
                <c:pt idx="5">
                  <c:v>0.45500000000000002</c:v>
                </c:pt>
                <c:pt idx="6">
                  <c:v>0.40899999999999997</c:v>
                </c:pt>
                <c:pt idx="7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C1-406E-90A3-846B20AE9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551248"/>
        <c:axId val="424551808"/>
      </c:barChart>
      <c:catAx>
        <c:axId val="42455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4551808"/>
        <c:crosses val="autoZero"/>
        <c:auto val="1"/>
        <c:lblAlgn val="ctr"/>
        <c:lblOffset val="100"/>
        <c:noMultiLvlLbl val="0"/>
      </c:catAx>
      <c:valAx>
        <c:axId val="4245518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  <a:alpha val="4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4551248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legend>
      <c:legendPos val="r"/>
      <c:layout>
        <c:manualLayout>
          <c:xMode val="edge"/>
          <c:yMode val="edge"/>
          <c:x val="0.83112763682317503"/>
          <c:y val="7.7415908781052561E-2"/>
          <c:w val="8.7656022163896175E-2"/>
          <c:h val="9.4038206524076087E-2"/>
        </c:manualLayout>
      </c:layout>
      <c:overlay val="1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594075046174783E-2"/>
          <c:y val="4.4373882582770641E-2"/>
          <c:w val="0.84570222125012151"/>
          <c:h val="0.73168556600080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Pretest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Sheet1!$B$6:$B$13</c:f>
              <c:numCache>
                <c:formatCode>General</c:formatCode>
                <c:ptCount val="8"/>
                <c:pt idx="0">
                  <c:v>0.42</c:v>
                </c:pt>
                <c:pt idx="1">
                  <c:v>0.41</c:v>
                </c:pt>
                <c:pt idx="2">
                  <c:v>0.39700000000000002</c:v>
                </c:pt>
                <c:pt idx="3">
                  <c:v>0.39100000000000001</c:v>
                </c:pt>
                <c:pt idx="4">
                  <c:v>0.35</c:v>
                </c:pt>
                <c:pt idx="5">
                  <c:v>0.41299999999999998</c:v>
                </c:pt>
                <c:pt idx="6">
                  <c:v>0.42299999999999999</c:v>
                </c:pt>
                <c:pt idx="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6-4D5E-B81A-09C813C5D1BB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Posttest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Sheet1!$C$6:$C$13</c:f>
              <c:numCache>
                <c:formatCode>General</c:formatCode>
                <c:ptCount val="8"/>
                <c:pt idx="0">
                  <c:v>0.3</c:v>
                </c:pt>
                <c:pt idx="1">
                  <c:v>0.28000000000000003</c:v>
                </c:pt>
                <c:pt idx="2">
                  <c:v>0.26900000000000002</c:v>
                </c:pt>
                <c:pt idx="3">
                  <c:v>0.28699999999999998</c:v>
                </c:pt>
                <c:pt idx="4">
                  <c:v>0.24</c:v>
                </c:pt>
                <c:pt idx="5">
                  <c:v>0.35699999999999998</c:v>
                </c:pt>
                <c:pt idx="6">
                  <c:v>0.313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6-4D5E-B81A-09C813C5D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555168"/>
        <c:axId val="424555728"/>
      </c:barChart>
      <c:catAx>
        <c:axId val="42455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4555728"/>
        <c:crosses val="autoZero"/>
        <c:auto val="1"/>
        <c:lblAlgn val="ctr"/>
        <c:lblOffset val="100"/>
        <c:noMultiLvlLbl val="0"/>
      </c:catAx>
      <c:valAx>
        <c:axId val="42455572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  <a:alpha val="4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4555168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legend>
      <c:legendPos val="r"/>
      <c:layout>
        <c:manualLayout>
          <c:xMode val="edge"/>
          <c:yMode val="edge"/>
          <c:x val="0.83267084669971825"/>
          <c:y val="6.4475114240722831E-2"/>
          <c:w val="8.7656022163896175E-2"/>
          <c:h val="9.4038206524076087E-2"/>
        </c:manualLayout>
      </c:layout>
      <c:overlay val="1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60642072518713"/>
          <c:y val="5.9902836031166327E-2"/>
          <c:w val="0.85341827063283759"/>
          <c:h val="0.73168556600080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Pretest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2016-2017</c:v>
                </c:pt>
                <c:pt idx="7">
                  <c:v>2017-2018</c:v>
                </c:pt>
              </c:strCache>
            </c:strRef>
          </c:cat>
          <c:val>
            <c:numRef>
              <c:f>Sheet1!$B$6:$B$13</c:f>
              <c:numCache>
                <c:formatCode>General</c:formatCode>
                <c:ptCount val="8"/>
                <c:pt idx="0">
                  <c:v>0.61</c:v>
                </c:pt>
                <c:pt idx="1">
                  <c:v>0.62</c:v>
                </c:pt>
                <c:pt idx="2">
                  <c:v>0.622</c:v>
                </c:pt>
                <c:pt idx="3">
                  <c:v>0.63800000000000001</c:v>
                </c:pt>
                <c:pt idx="4">
                  <c:v>0.6</c:v>
                </c:pt>
                <c:pt idx="5">
                  <c:v>0.65600000000000003</c:v>
                </c:pt>
                <c:pt idx="6">
                  <c:v>0.7</c:v>
                </c:pt>
                <c:pt idx="7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9-4E58-A553-DF121C58375D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Posttest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2016-2017</c:v>
                </c:pt>
                <c:pt idx="7">
                  <c:v>2017-2018</c:v>
                </c:pt>
              </c:strCache>
            </c:strRef>
          </c:cat>
          <c:val>
            <c:numRef>
              <c:f>Sheet1!$C$6:$C$13</c:f>
              <c:numCache>
                <c:formatCode>General</c:formatCode>
                <c:ptCount val="8"/>
                <c:pt idx="0">
                  <c:v>0.4</c:v>
                </c:pt>
                <c:pt idx="1">
                  <c:v>0.4</c:v>
                </c:pt>
                <c:pt idx="2">
                  <c:v>0.41499999999999998</c:v>
                </c:pt>
                <c:pt idx="3">
                  <c:v>0.45</c:v>
                </c:pt>
                <c:pt idx="4">
                  <c:v>0.41</c:v>
                </c:pt>
                <c:pt idx="5">
                  <c:v>0.51</c:v>
                </c:pt>
                <c:pt idx="6">
                  <c:v>0.47599999999999998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9-4E58-A553-DF121C583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558528"/>
        <c:axId val="424559088"/>
      </c:barChart>
      <c:catAx>
        <c:axId val="424558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4559088"/>
        <c:crosses val="autoZero"/>
        <c:auto val="1"/>
        <c:lblAlgn val="ctr"/>
        <c:lblOffset val="100"/>
        <c:noMultiLvlLbl val="0"/>
      </c:catAx>
      <c:valAx>
        <c:axId val="42455908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  <a:alpha val="4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4558528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legend>
      <c:legendPos val="r"/>
      <c:layout>
        <c:manualLayout>
          <c:xMode val="edge"/>
          <c:yMode val="edge"/>
          <c:x val="0.8866831923787305"/>
          <c:y val="6.1886955332656882E-2"/>
          <c:w val="8.7656022163896175E-2"/>
          <c:h val="9.4038206524076087E-2"/>
        </c:manualLayout>
      </c:layout>
      <c:overlay val="1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96552135528515"/>
          <c:y val="5.9311227739031247E-2"/>
          <c:w val="0.68070878072059171"/>
          <c:h val="0.822628375229240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 w="12727"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 w="2545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2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Student Sessions</c:v>
                </c:pt>
                <c:pt idx="1">
                  <c:v>Family Sessions</c:v>
                </c:pt>
                <c:pt idx="2">
                  <c:v>Community Sessions</c:v>
                </c:pt>
                <c:pt idx="3">
                  <c:v>Staff Sessions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4304</c:v>
                </c:pt>
                <c:pt idx="1">
                  <c:v>216</c:v>
                </c:pt>
                <c:pt idx="2">
                  <c:v>665</c:v>
                </c:pt>
                <c:pt idx="3">
                  <c:v>990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AF03-4B7F-BEF8-D3F9CC92B4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209949328"/>
        <c:axId val="209949720"/>
      </c:barChart>
      <c:catAx>
        <c:axId val="209949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949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949720"/>
        <c:scaling>
          <c:orientation val="minMax"/>
          <c:max val="45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949328"/>
        <c:crosses val="max"/>
        <c:crossBetween val="between"/>
        <c:majorUnit val="500"/>
        <c:minorUnit val="500"/>
      </c:valAx>
      <c:spPr>
        <a:noFill/>
        <a:ln w="12727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280171575775252"/>
          <c:y val="7.7602989873777325E-2"/>
          <c:w val="0.67084843310248865"/>
          <c:h val="0.731658435206981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Other drugs</c:v>
                </c:pt>
                <c:pt idx="1">
                  <c:v>Synthetic/Designer drugs</c:v>
                </c:pt>
                <c:pt idx="2">
                  <c:v>Prescription drugs</c:v>
                </c:pt>
                <c:pt idx="3">
                  <c:v>Amphetamines</c:v>
                </c:pt>
                <c:pt idx="4">
                  <c:v>Cocaine</c:v>
                </c:pt>
                <c:pt idx="5">
                  <c:v>Inhalants</c:v>
                </c:pt>
                <c:pt idx="6">
                  <c:v>Hallucinogens</c:v>
                </c:pt>
              </c:strCache>
            </c:strRef>
          </c:cat>
          <c:val>
            <c:numRef>
              <c:f>Sheet1!$B$2:$B$8</c:f>
              <c:numCache>
                <c:formatCode>####.000</c:formatCode>
                <c:ptCount val="7"/>
                <c:pt idx="0">
                  <c:v>0.02</c:v>
                </c:pt>
                <c:pt idx="1">
                  <c:v>0.01</c:v>
                </c:pt>
                <c:pt idx="2" formatCode="####.0000">
                  <c:v>0.06</c:v>
                </c:pt>
                <c:pt idx="3" formatCode="####.0000">
                  <c:v>0.02</c:v>
                </c:pt>
                <c:pt idx="4">
                  <c:v>0.03</c:v>
                </c:pt>
                <c:pt idx="5">
                  <c:v>0.03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2-49FD-B79C-46422797CC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Other drugs</c:v>
                </c:pt>
                <c:pt idx="1">
                  <c:v>Synthetic/Designer drugs</c:v>
                </c:pt>
                <c:pt idx="2">
                  <c:v>Prescription drugs</c:v>
                </c:pt>
                <c:pt idx="3">
                  <c:v>Amphetamines</c:v>
                </c:pt>
                <c:pt idx="4">
                  <c:v>Cocaine</c:v>
                </c:pt>
                <c:pt idx="5">
                  <c:v>Inhalants</c:v>
                </c:pt>
                <c:pt idx="6">
                  <c:v>Hallucinogens</c:v>
                </c:pt>
              </c:strCache>
            </c:strRef>
          </c:cat>
          <c:val>
            <c:numRef>
              <c:f>Sheet1!$C$2:$C$8</c:f>
              <c:numCache>
                <c:formatCode>####.000</c:formatCode>
                <c:ptCount val="7"/>
                <c:pt idx="0">
                  <c:v>0.02</c:v>
                </c:pt>
                <c:pt idx="1">
                  <c:v>0.02</c:v>
                </c:pt>
                <c:pt idx="2">
                  <c:v>0.1</c:v>
                </c:pt>
                <c:pt idx="3" formatCode="####.0000">
                  <c:v>0.02</c:v>
                </c:pt>
                <c:pt idx="4">
                  <c:v>0.03</c:v>
                </c:pt>
                <c:pt idx="5">
                  <c:v>0.03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2-49FD-B79C-46422797C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24309488"/>
        <c:axId val="424310048"/>
      </c:barChart>
      <c:catAx>
        <c:axId val="424309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310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4310048"/>
        <c:scaling>
          <c:orientation val="minMax"/>
          <c:max val="0.2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4309488"/>
        <c:crosses val="autoZero"/>
        <c:crossBetween val="between"/>
        <c:majorUnit val="5.000000000000001E-2"/>
      </c:valAx>
      <c:spPr>
        <a:solidFill>
          <a:sysClr val="window" lastClr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5928477690288709"/>
          <c:y val="9.3989092642434824E-2"/>
          <c:w val="7.1389501312335943E-2"/>
          <c:h val="7.5021575204575863E-2"/>
        </c:manualLayout>
      </c:layout>
      <c:overlay val="0"/>
      <c:spPr>
        <a:noFill/>
        <a:ln w="2192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23016845492418"/>
          <c:y val="6.1408915682414696E-2"/>
          <c:w val="0.67036625971143171"/>
          <c:h val="0.69114993438320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Decrease in use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0.54</c:v>
                </c:pt>
                <c:pt idx="2">
                  <c:v>0.51</c:v>
                </c:pt>
                <c:pt idx="3">
                  <c:v>0.5</c:v>
                </c:pt>
                <c:pt idx="4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5-4E76-AF6C-B71F8D22B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Increase in Use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0.27</c:v>
                </c:pt>
                <c:pt idx="1">
                  <c:v>0.31</c:v>
                </c:pt>
                <c:pt idx="2">
                  <c:v>0.3</c:v>
                </c:pt>
                <c:pt idx="3">
                  <c:v>0.34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5-4E76-AF6C-B71F8D22B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2177040"/>
        <c:axId val="432177600"/>
      </c:barChart>
      <c:catAx>
        <c:axId val="43217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7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17760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77040"/>
        <c:crosses val="autoZero"/>
        <c:crossBetween val="between"/>
        <c:majorUnit val="0.2"/>
        <c:minorUnit val="0.2"/>
      </c:valAx>
      <c:spPr>
        <a:solidFill>
          <a:sysClr val="window" lastClr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7763451443569542"/>
          <c:y val="0.13770635727230873"/>
          <c:w val="0.12668647321862544"/>
          <c:h val="0.18462376830638424"/>
        </c:manualLayout>
      </c:layout>
      <c:overlay val="0"/>
      <c:spPr>
        <a:noFill/>
        <a:ln w="2192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22124440327313"/>
          <c:y val="9.2605507644877724E-2"/>
          <c:w val="0.76228693839740624"/>
          <c:h val="0.836539643070931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Delayed onset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0.47499999999999998</c:v>
                </c:pt>
                <c:pt idx="1">
                  <c:v>0.71499999999999997</c:v>
                </c:pt>
                <c:pt idx="2">
                  <c:v>0.51600000000000001</c:v>
                </c:pt>
                <c:pt idx="3">
                  <c:v>0.55600000000000005</c:v>
                </c:pt>
                <c:pt idx="4">
                  <c:v>0.72400000000000009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B-4124-A486-D7AA76E2E9E8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Stopped use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3121326383497839E-2"/>
                  <c:y val="-4.2164799822557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1B-4124-A486-D7AA76E2E9E8}"/>
                </c:ext>
              </c:extLst>
            </c:dLbl>
            <c:dLbl>
              <c:idx val="1"/>
              <c:layout>
                <c:manualLayout>
                  <c:x val="-1.8648109127204084E-2"/>
                  <c:y val="5.89956345085545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1B-4124-A486-D7AA76E2E9E8}"/>
                </c:ext>
              </c:extLst>
            </c:dLbl>
            <c:dLbl>
              <c:idx val="2"/>
              <c:layout>
                <c:manualLayout>
                  <c:x val="-6.9110199253262358E-3"/>
                  <c:y val="3.33874398862754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1B-4124-A486-D7AA76E2E9E8}"/>
                </c:ext>
              </c:extLst>
            </c:dLbl>
            <c:dLbl>
              <c:idx val="3"/>
              <c:layout>
                <c:manualLayout>
                  <c:x val="-1.3297105467451231E-3"/>
                  <c:y val="-1.91033099095647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0.16600000000000001</c:v>
                </c:pt>
                <c:pt idx="1">
                  <c:v>0.11699999999999999</c:v>
                </c:pt>
                <c:pt idx="2">
                  <c:v>0.16600000000000001</c:v>
                </c:pt>
                <c:pt idx="3">
                  <c:v>0.13699999999999998</c:v>
                </c:pt>
                <c:pt idx="4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1B-4124-A486-D7AA76E2E9E8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Reduced use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1.3366750208855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0.11599999999999999</c:v>
                </c:pt>
                <c:pt idx="1">
                  <c:v>3.1E-2</c:v>
                </c:pt>
                <c:pt idx="2">
                  <c:v>6.9000000000000006E-2</c:v>
                </c:pt>
                <c:pt idx="3">
                  <c:v>7.400000000000001E-2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1B-4124-A486-D7AA76E2E9E8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Same use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670817463606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8.8000000000000009E-2</c:v>
                </c:pt>
                <c:pt idx="1">
                  <c:v>4.2999999999999997E-2</c:v>
                </c:pt>
                <c:pt idx="2">
                  <c:v>9.0999999999999998E-2</c:v>
                </c:pt>
                <c:pt idx="3">
                  <c:v>7.2000000000000008E-2</c:v>
                </c:pt>
                <c:pt idx="4">
                  <c:v>3.7000000000000005E-2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1B-4124-A486-D7AA76E2E9E8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Started or increased use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0.155</c:v>
                </c:pt>
                <c:pt idx="1">
                  <c:v>9.4E-2</c:v>
                </c:pt>
                <c:pt idx="2">
                  <c:v>0.159</c:v>
                </c:pt>
                <c:pt idx="3">
                  <c:v>0.161</c:v>
                </c:pt>
                <c:pt idx="4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1B-4124-A486-D7AA76E2E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139744"/>
        <c:axId val="225114272"/>
      </c:barChart>
      <c:catAx>
        <c:axId val="22513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5114272"/>
        <c:crosses val="autoZero"/>
        <c:auto val="1"/>
        <c:lblAlgn val="ctr"/>
        <c:lblOffset val="100"/>
        <c:noMultiLvlLbl val="0"/>
      </c:catAx>
      <c:valAx>
        <c:axId val="22511427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crossAx val="225139744"/>
        <c:crosses val="autoZero"/>
        <c:crossBetween val="between"/>
        <c:majorUnit val="0.25"/>
      </c:valAx>
      <c:spPr>
        <a:solidFill>
          <a:schemeClr val="bg1"/>
        </a:solidFill>
        <a:ln w="25383">
          <a:noFill/>
        </a:ln>
      </c:spPr>
    </c:plotArea>
    <c:legend>
      <c:legendPos val="r"/>
      <c:layout>
        <c:manualLayout>
          <c:xMode val="edge"/>
          <c:yMode val="edge"/>
          <c:x val="8.3003001460054023E-3"/>
          <c:y val="1.9019464672179135E-2"/>
          <c:w val="0.96563420550142043"/>
          <c:h val="6.5579364054902972E-2"/>
        </c:manualLayout>
      </c:layout>
      <c:overlay val="1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22124440327313"/>
          <c:y val="9.2605507644877724E-2"/>
          <c:w val="0.76228693839740624"/>
          <c:h val="0.836539643070931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Delayed onset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0.66666666666666674</c:v>
                </c:pt>
                <c:pt idx="1">
                  <c:v>0.86</c:v>
                </c:pt>
                <c:pt idx="2">
                  <c:v>0.70333333333333325</c:v>
                </c:pt>
                <c:pt idx="3">
                  <c:v>0.59</c:v>
                </c:pt>
                <c:pt idx="4">
                  <c:v>0.85333333333333328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B-4124-A486-D7AA76E2E9E8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Stopped use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3121326383497839E-2"/>
                  <c:y val="-4.2164799822557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1B-4124-A486-D7AA76E2E9E8}"/>
                </c:ext>
              </c:extLst>
            </c:dLbl>
            <c:dLbl>
              <c:idx val="1"/>
              <c:layout>
                <c:manualLayout>
                  <c:x val="-1.8648109127204084E-2"/>
                  <c:y val="5.89956345085545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1B-4124-A486-D7AA76E2E9E8}"/>
                </c:ext>
              </c:extLst>
            </c:dLbl>
            <c:dLbl>
              <c:idx val="2"/>
              <c:layout>
                <c:manualLayout>
                  <c:x val="-6.9110199253262358E-3"/>
                  <c:y val="3.33874398862754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1B-4124-A486-D7AA76E2E9E8}"/>
                </c:ext>
              </c:extLst>
            </c:dLbl>
            <c:dLbl>
              <c:idx val="3"/>
              <c:layout>
                <c:manualLayout>
                  <c:x val="-1.3297105467451231E-3"/>
                  <c:y val="-1.91033099095647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0.13</c:v>
                </c:pt>
                <c:pt idx="1">
                  <c:v>6.3333333333333325E-2</c:v>
                </c:pt>
                <c:pt idx="2">
                  <c:v>0.11666666666666665</c:v>
                </c:pt>
                <c:pt idx="3">
                  <c:v>0.12</c:v>
                </c:pt>
                <c:pt idx="4">
                  <c:v>7.6666666666666675E-2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1B-4124-A486-D7AA76E2E9E8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Reduced use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1.3366750208855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5.333333333333333E-2</c:v>
                </c:pt>
                <c:pt idx="1">
                  <c:v>2.3333333333333334E-2</c:v>
                </c:pt>
                <c:pt idx="2">
                  <c:v>3.3333333333333333E-2</c:v>
                </c:pt>
                <c:pt idx="3">
                  <c:v>7.0000000000000007E-2</c:v>
                </c:pt>
                <c:pt idx="4">
                  <c:v>1.3333333333333332E-2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1B-4124-A486-D7AA76E2E9E8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Same use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670817463606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0.05</c:v>
                </c:pt>
                <c:pt idx="1">
                  <c:v>0.01</c:v>
                </c:pt>
                <c:pt idx="2">
                  <c:v>0.05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1B-4124-A486-D7AA76E2E9E8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Started or increased use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0.10333333333333333</c:v>
                </c:pt>
                <c:pt idx="1">
                  <c:v>4.3333333333333328E-2</c:v>
                </c:pt>
                <c:pt idx="2">
                  <c:v>0.1</c:v>
                </c:pt>
                <c:pt idx="3">
                  <c:v>0.17</c:v>
                </c:pt>
                <c:pt idx="4">
                  <c:v>4.6666666666666669E-2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1B-4124-A486-D7AA76E2E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139744"/>
        <c:axId val="225114272"/>
      </c:barChart>
      <c:catAx>
        <c:axId val="22513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5114272"/>
        <c:crosses val="autoZero"/>
        <c:auto val="1"/>
        <c:lblAlgn val="ctr"/>
        <c:lblOffset val="100"/>
        <c:noMultiLvlLbl val="0"/>
      </c:catAx>
      <c:valAx>
        <c:axId val="22511427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crossAx val="225139744"/>
        <c:crosses val="autoZero"/>
        <c:crossBetween val="between"/>
        <c:majorUnit val="0.25"/>
      </c:valAx>
      <c:spPr>
        <a:solidFill>
          <a:schemeClr val="bg1"/>
        </a:solidFill>
        <a:ln w="25383">
          <a:noFill/>
        </a:ln>
      </c:spPr>
    </c:plotArea>
    <c:legend>
      <c:legendPos val="r"/>
      <c:layout>
        <c:manualLayout>
          <c:xMode val="edge"/>
          <c:yMode val="edge"/>
          <c:x val="8.3003001460054023E-3"/>
          <c:y val="1.9019464672179135E-2"/>
          <c:w val="0.96563420550142043"/>
          <c:h val="6.5579364054902972E-2"/>
        </c:manualLayout>
      </c:layout>
      <c:overlay val="1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22124440327313"/>
          <c:y val="9.2605507644877724E-2"/>
          <c:w val="0.76228693839740624"/>
          <c:h val="0.836539643070931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Delayed onset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0.39250000000000002</c:v>
                </c:pt>
                <c:pt idx="1">
                  <c:v>0.64249999999999996</c:v>
                </c:pt>
                <c:pt idx="2">
                  <c:v>0.42749999999999999</c:v>
                </c:pt>
                <c:pt idx="3">
                  <c:v>0.4975</c:v>
                </c:pt>
                <c:pt idx="4">
                  <c:v>0.65500000000000003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B-4124-A486-D7AA76E2E9E8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Stopped use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3121326383497839E-2"/>
                  <c:y val="-4.2164799822557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1B-4124-A486-D7AA76E2E9E8}"/>
                </c:ext>
              </c:extLst>
            </c:dLbl>
            <c:dLbl>
              <c:idx val="1"/>
              <c:layout>
                <c:manualLayout>
                  <c:x val="-1.8648109127204084E-2"/>
                  <c:y val="5.89956345085545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1B-4124-A486-D7AA76E2E9E8}"/>
                </c:ext>
              </c:extLst>
            </c:dLbl>
            <c:dLbl>
              <c:idx val="2"/>
              <c:layout>
                <c:manualLayout>
                  <c:x val="-6.9110199253262358E-3"/>
                  <c:y val="3.33874398862754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1B-4124-A486-D7AA76E2E9E8}"/>
                </c:ext>
              </c:extLst>
            </c:dLbl>
            <c:dLbl>
              <c:idx val="3"/>
              <c:layout>
                <c:manualLayout>
                  <c:x val="-1.3297105467451231E-3"/>
                  <c:y val="-1.91033099095647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0.1825</c:v>
                </c:pt>
                <c:pt idx="1">
                  <c:v>0.14249999999999999</c:v>
                </c:pt>
                <c:pt idx="2">
                  <c:v>0.18</c:v>
                </c:pt>
                <c:pt idx="3">
                  <c:v>0.13750000000000001</c:v>
                </c:pt>
                <c:pt idx="4">
                  <c:v>0.1125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1B-4124-A486-D7AA76E2E9E8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Reduced use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1.3366750208855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0.14499999999999999</c:v>
                </c:pt>
                <c:pt idx="1">
                  <c:v>3.7499999999999999E-2</c:v>
                </c:pt>
                <c:pt idx="2">
                  <c:v>9.5000000000000001E-2</c:v>
                </c:pt>
                <c:pt idx="3">
                  <c:v>9.7500000000000003E-2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1B-4124-A486-D7AA76E2E9E8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Same use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670817463606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1B-4124-A486-D7AA76E2E9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0.1075</c:v>
                </c:pt>
                <c:pt idx="1">
                  <c:v>6.25E-2</c:v>
                </c:pt>
                <c:pt idx="2">
                  <c:v>0.11749999999999999</c:v>
                </c:pt>
                <c:pt idx="3">
                  <c:v>8.2500000000000004E-2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1B-4124-A486-D7AA76E2E9E8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Started or increased use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Marijuana</c:v>
                </c:pt>
                <c:pt idx="1">
                  <c:v>Binge Drinking</c:v>
                </c:pt>
                <c:pt idx="2">
                  <c:v>Alcohol</c:v>
                </c:pt>
                <c:pt idx="3">
                  <c:v>E-cigarettes</c:v>
                </c:pt>
                <c:pt idx="4">
                  <c:v>Tobacco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0.17249999999999999</c:v>
                </c:pt>
                <c:pt idx="1">
                  <c:v>0.115</c:v>
                </c:pt>
                <c:pt idx="2">
                  <c:v>0.1825</c:v>
                </c:pt>
                <c:pt idx="3">
                  <c:v>0.185</c:v>
                </c:pt>
                <c:pt idx="4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1B-4124-A486-D7AA76E2E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139744"/>
        <c:axId val="225114272"/>
      </c:barChart>
      <c:catAx>
        <c:axId val="22513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5114272"/>
        <c:crosses val="autoZero"/>
        <c:auto val="1"/>
        <c:lblAlgn val="ctr"/>
        <c:lblOffset val="100"/>
        <c:noMultiLvlLbl val="0"/>
      </c:catAx>
      <c:valAx>
        <c:axId val="22511427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crossAx val="225139744"/>
        <c:crosses val="autoZero"/>
        <c:crossBetween val="between"/>
        <c:majorUnit val="0.25"/>
      </c:valAx>
      <c:spPr>
        <a:solidFill>
          <a:schemeClr val="bg1"/>
        </a:solidFill>
        <a:ln w="25383">
          <a:noFill/>
        </a:ln>
      </c:spPr>
    </c:plotArea>
    <c:legend>
      <c:legendPos val="r"/>
      <c:layout>
        <c:manualLayout>
          <c:xMode val="edge"/>
          <c:yMode val="edge"/>
          <c:x val="8.3003001460054023E-3"/>
          <c:y val="1.9019464672179135E-2"/>
          <c:w val="0.96563420550142043"/>
          <c:h val="6.5579364054902972E-2"/>
        </c:manualLayout>
      </c:layout>
      <c:overlay val="1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009067048437129"/>
          <c:y val="6.1408810385188341E-2"/>
          <c:w val="0.49334163738007325"/>
          <c:h val="0.77920021789729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Arrested</c:v>
                </c:pt>
                <c:pt idx="1">
                  <c:v>Physical fight *</c:v>
                </c:pt>
                <c:pt idx="2">
                  <c:v>Hit or tried to hurt someone *</c:v>
                </c:pt>
                <c:pt idx="3">
                  <c:v>Suspended *</c:v>
                </c:pt>
                <c:pt idx="4">
                  <c:v>Skipped school</c:v>
                </c:pt>
                <c:pt idx="5">
                  <c:v>In trouble at school *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0.218</c:v>
                </c:pt>
                <c:pt idx="2">
                  <c:v>0.249</c:v>
                </c:pt>
                <c:pt idx="3">
                  <c:v>0.21</c:v>
                </c:pt>
                <c:pt idx="4">
                  <c:v>0.46200000000000002</c:v>
                </c:pt>
                <c:pt idx="5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C-4AE3-BEAC-F002C5C0AD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Arrested</c:v>
                </c:pt>
                <c:pt idx="1">
                  <c:v>Physical fight *</c:v>
                </c:pt>
                <c:pt idx="2">
                  <c:v>Hit or tried to hurt someone *</c:v>
                </c:pt>
                <c:pt idx="3">
                  <c:v>Suspended *</c:v>
                </c:pt>
                <c:pt idx="4">
                  <c:v>Skipped school</c:v>
                </c:pt>
                <c:pt idx="5">
                  <c:v>In trouble at school *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5.8999999999999997E-2</c:v>
                </c:pt>
                <c:pt idx="1">
                  <c:v>0.30399999999999999</c:v>
                </c:pt>
                <c:pt idx="2">
                  <c:v>0.32200000000000001</c:v>
                </c:pt>
                <c:pt idx="3">
                  <c:v>0.24</c:v>
                </c:pt>
                <c:pt idx="4">
                  <c:v>0.45800000000000002</c:v>
                </c:pt>
                <c:pt idx="5">
                  <c:v>0.67800000000000005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C-4AE3-BEAC-F002C5C0A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7390336"/>
        <c:axId val="227390896"/>
      </c:barChart>
      <c:catAx>
        <c:axId val="227390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39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390896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390336"/>
        <c:crosses val="autoZero"/>
        <c:crossBetween val="between"/>
        <c:majorUnit val="0.25"/>
        <c:minorUnit val="0.2"/>
      </c:valAx>
      <c:spPr>
        <a:solidFill>
          <a:sysClr val="window" lastClr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0005111532896089"/>
          <c:y val="0.24552684968433"/>
          <c:w val="0.13668479187137184"/>
          <c:h val="0.10288197949615273"/>
        </c:manualLayout>
      </c:layout>
      <c:overlay val="0"/>
      <c:spPr>
        <a:noFill/>
        <a:ln w="2192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629422453415042"/>
          <c:y val="6.0767187081549344E-2"/>
          <c:w val="0.65010934650117891"/>
          <c:h val="0.78141123310862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</c:strCache>
            </c:strRef>
          </c:tx>
          <c:spPr>
            <a:solidFill>
              <a:srgbClr val="64A73B"/>
            </a:solidFill>
            <a:ln w="11865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1865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BC7-46C3-AE4B-F5E528C08209}"/>
              </c:ext>
            </c:extLst>
          </c:dPt>
          <c:dLbls>
            <c:dLbl>
              <c:idx val="0"/>
              <c:layout>
                <c:manualLayout>
                  <c:x val="-1.9211027343031321E-2"/>
                  <c:y val="-2.1515702666221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7-46C3-AE4B-F5E528C08209}"/>
                </c:ext>
              </c:extLst>
            </c:dLbl>
            <c:dLbl>
              <c:idx val="1"/>
              <c:numFmt formatCode="0%" sourceLinked="0"/>
              <c:spPr>
                <a:noFill/>
                <a:ln w="23731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BC7-46C3-AE4B-F5E528C08209}"/>
                </c:ext>
              </c:extLst>
            </c:dLbl>
            <c:dLbl>
              <c:idx val="2"/>
              <c:layout>
                <c:manualLayout>
                  <c:x val="-2.10028878970858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C7-46C3-AE4B-F5E528C08209}"/>
                </c:ext>
              </c:extLst>
            </c:dLbl>
            <c:numFmt formatCode="0%" sourceLinked="0"/>
            <c:spPr>
              <a:noFill/>
              <a:ln w="23731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accent4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Sheet1!$A$2:$A$7</c:f>
              <c:numCache>
                <c:formatCode>0%</c:formatCode>
                <c:ptCount val="6"/>
                <c:pt idx="0">
                  <c:v>-0.15929203539823023</c:v>
                </c:pt>
                <c:pt idx="1">
                  <c:v>8.7336244541484798E-3</c:v>
                </c:pt>
                <c:pt idx="2">
                  <c:v>-0.125</c:v>
                </c:pt>
                <c:pt idx="3">
                  <c:v>-0.2267080745341615</c:v>
                </c:pt>
                <c:pt idx="4">
                  <c:v>-0.28289473684210525</c:v>
                </c:pt>
                <c:pt idx="5">
                  <c:v>-0.15254237288135583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C7-46C3-AE4B-F5E528C08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227386976"/>
        <c:axId val="227387536"/>
      </c:barChart>
      <c:catAx>
        <c:axId val="227386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9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38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387536"/>
        <c:scaling>
          <c:orientation val="minMax"/>
          <c:max val="0.25"/>
          <c:min val="-0.5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9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386976"/>
        <c:crosses val="max"/>
        <c:crossBetween val="between"/>
        <c:majorUnit val="0.25"/>
        <c:minorUnit val="0.2"/>
      </c:valAx>
      <c:spPr>
        <a:solidFill>
          <a:sysClr val="window" lastClr="FFFFFF"/>
        </a:solidFill>
        <a:ln w="249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73084961602021"/>
          <c:y val="5.9008087827193183E-2"/>
          <c:w val="0.45732854573733839"/>
          <c:h val="0.759869121717973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195E-4740-AC02-292B63FE53E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95E-4740-AC02-292B63FE53E8}"/>
              </c:ext>
            </c:extLst>
          </c:dPt>
          <c:dPt>
            <c:idx val="2"/>
            <c:bubble3D val="0"/>
            <c:spPr>
              <a:solidFill>
                <a:srgbClr val="64A73B"/>
              </a:solidFill>
            </c:spPr>
            <c:extLst>
              <c:ext xmlns:c16="http://schemas.microsoft.com/office/drawing/2014/chart" uri="{C3380CC4-5D6E-409C-BE32-E72D297353CC}">
                <c16:uniqueId val="{00000005-195E-4740-AC02-292B63FE53E8}"/>
              </c:ext>
            </c:extLst>
          </c:dPt>
          <c:dPt>
            <c:idx val="3"/>
            <c:bubble3D val="0"/>
            <c:spPr>
              <a:solidFill>
                <a:srgbClr val="64A73B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195E-4740-AC02-292B63FE53E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5E-4740-AC02-292B63FE53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5E-4740-AC02-292B63FE5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 change in percentage of classes failed</c:v>
                </c:pt>
                <c:pt idx="1">
                  <c:v>Increased percentage of classes failed</c:v>
                </c:pt>
                <c:pt idx="2">
                  <c:v>Reduced percentage of classes failed</c:v>
                </c:pt>
                <c:pt idx="3">
                  <c:v>Continued passing all classes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5E-4740-AC02-292B63FE5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200284339457568"/>
          <c:y val="0.81550450545215136"/>
          <c:w val="0.33247399630601726"/>
          <c:h val="0.11526471133953389"/>
        </c:manualLayout>
      </c:layout>
      <c:overlay val="0"/>
    </c:legend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42220764071157"/>
          <c:y val="3.3716946036128484E-5"/>
          <c:w val="0.43881002721881984"/>
          <c:h val="0.72909988473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DA023"/>
              </a:solidFill>
            </c:spPr>
            <c:extLst>
              <c:ext xmlns:c16="http://schemas.microsoft.com/office/drawing/2014/chart" uri="{C3380CC4-5D6E-409C-BE32-E72D297353CC}">
                <c16:uniqueId val="{00000001-2BBA-43B8-A329-317E04DAE5B1}"/>
              </c:ext>
            </c:extLst>
          </c:dPt>
          <c:dPt>
            <c:idx val="1"/>
            <c:bubble3D val="0"/>
            <c:spPr>
              <a:solidFill>
                <a:srgbClr val="C73323"/>
              </a:solidFill>
            </c:spPr>
            <c:extLst>
              <c:ext xmlns:c16="http://schemas.microsoft.com/office/drawing/2014/chart" uri="{C3380CC4-5D6E-409C-BE32-E72D297353CC}">
                <c16:uniqueId val="{00000003-2BBA-43B8-A329-317E04DAE5B1}"/>
              </c:ext>
            </c:extLst>
          </c:dPt>
          <c:dPt>
            <c:idx val="2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5-2BBA-43B8-A329-317E04DAE5B1}"/>
              </c:ext>
            </c:extLst>
          </c:dPt>
          <c:dPt>
            <c:idx val="3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7-2BBA-43B8-A329-317E04DAE5B1}"/>
              </c:ext>
            </c:extLst>
          </c:dPt>
          <c:dLbls>
            <c:dLbl>
              <c:idx val="1"/>
              <c:layout>
                <c:manualLayout>
                  <c:x val="6.6994143093224462E-2"/>
                  <c:y val="0.10000002018978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BA-43B8-A329-317E04DAE5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BA-43B8-A329-317E04DAE5B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BA-43B8-A329-317E04DAE5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 change in percentage of classes failed</c:v>
                </c:pt>
                <c:pt idx="1">
                  <c:v>Increased percentage of classes failed</c:v>
                </c:pt>
                <c:pt idx="2">
                  <c:v>Reduced percentage of classes failed</c:v>
                </c:pt>
                <c:pt idx="3">
                  <c:v>Continued passing all classes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BA-43B8-A329-317E04DAE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76678654689815195"/>
          <c:w val="0.3166999611159716"/>
          <c:h val="0.10827339153510833"/>
        </c:manualLayout>
      </c:layout>
      <c:overlay val="0"/>
    </c:legend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524253912705359"/>
          <c:y val="0.13716654736339776"/>
          <c:w val="0.73848040546655802"/>
          <c:h val="0.702513719875924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important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5-4E76-AF6C-B71F8D22B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important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5-4E76-AF6C-B71F8D22B8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Pretty important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5-43DE-9057-816705A87F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FDA023">
                <a:lumMod val="5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2DF8E6-B381-4067-97C9-5A815867CA4A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AF-4FF2-9BB2-B970C8D3C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0.54243041412084181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F-4FF2-9BB2-B970C8D3C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2177040"/>
        <c:axId val="432177600"/>
      </c:barChart>
      <c:catAx>
        <c:axId val="43217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7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17760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77040"/>
        <c:crosses val="autoZero"/>
        <c:crossBetween val="between"/>
        <c:majorUnit val="0.2"/>
        <c:minorUnit val="0.2"/>
      </c:valAx>
      <c:spPr>
        <a:solidFill>
          <a:sysClr val="window" lastClr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8.5067653181283356E-2"/>
          <c:y val="2.2727272727272728E-2"/>
          <c:w val="0.84710607294777795"/>
          <c:h val="0.13194702934860414"/>
        </c:manualLayout>
      </c:layout>
      <c:overlay val="0"/>
      <c:spPr>
        <a:noFill/>
        <a:ln w="2192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9379034217944979"/>
          <c:y val="7.3033873811644515E-2"/>
          <c:w val="0.73202755905511807"/>
          <c:h val="0.807570862038669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  <a:ln w="12462">
              <a:noFill/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7.3443345160804099E-17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DE-4E9C-9490-0227B3EC9106}"/>
                </c:ext>
              </c:extLst>
            </c:dLbl>
            <c:dLbl>
              <c:idx val="2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DE-4E9C-9490-0227B3EC9106}"/>
                </c:ext>
              </c:extLst>
            </c:dLbl>
            <c:dLbl>
              <c:idx val="3"/>
              <c:layout>
                <c:manualLayout>
                  <c:x val="2.0030234613979598E-3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DE-4E9C-9490-0227B3EC9106}"/>
                </c:ext>
              </c:extLst>
            </c:dLbl>
            <c:dLbl>
              <c:idx val="5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DE-4E9C-9490-0227B3EC9106}"/>
                </c:ext>
              </c:extLst>
            </c:dLbl>
            <c:dLbl>
              <c:idx val="6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DE-4E9C-9490-0227B3EC9106}"/>
                </c:ext>
              </c:extLst>
            </c:dLbl>
            <c:dLbl>
              <c:idx val="7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DE-4E9C-9490-0227B3EC9106}"/>
                </c:ext>
              </c:extLst>
            </c:dLbl>
            <c:dLbl>
              <c:idx val="9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DE-4E9C-9490-0227B3EC9106}"/>
                </c:ext>
              </c:extLst>
            </c:dLbl>
            <c:dLbl>
              <c:idx val="11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DE-4E9C-9490-0227B3EC9106}"/>
                </c:ext>
              </c:extLst>
            </c:dLbl>
            <c:dLbl>
              <c:idx val="12"/>
              <c:layout>
                <c:manualLayout>
                  <c:x val="-7.3443345160804099E-17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DE-4E9C-9490-0227B3EC910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Sheet1!$B$2:$B$20</c:f>
              <c:strCache>
                <c:ptCount val="19"/>
                <c:pt idx="0">
                  <c:v>Male</c:v>
                </c:pt>
                <c:pt idx="1">
                  <c:v>Female</c:v>
                </c:pt>
                <c:pt idx="2">
                  <c:v>Other/unknown</c:v>
                </c:pt>
                <c:pt idx="4">
                  <c:v>Asian/Pacific Islander</c:v>
                </c:pt>
                <c:pt idx="5">
                  <c:v>Native American</c:v>
                </c:pt>
                <c:pt idx="6">
                  <c:v>Hispanic</c:v>
                </c:pt>
                <c:pt idx="7">
                  <c:v>Black</c:v>
                </c:pt>
                <c:pt idx="8">
                  <c:v>White</c:v>
                </c:pt>
                <c:pt idx="9">
                  <c:v>Multiethnic</c:v>
                </c:pt>
                <c:pt idx="11">
                  <c:v>K–5</c:v>
                </c:pt>
                <c:pt idx="12">
                  <c:v>6–8</c:v>
                </c:pt>
                <c:pt idx="13">
                  <c:v>9–12</c:v>
                </c:pt>
                <c:pt idx="16">
                  <c:v>Alcohol</c:v>
                </c:pt>
                <c:pt idx="17">
                  <c:v>Tobacco</c:v>
                </c:pt>
                <c:pt idx="18">
                  <c:v>Marijuana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0.48499999999999999</c:v>
                </c:pt>
                <c:pt idx="1">
                  <c:v>0.504</c:v>
                </c:pt>
                <c:pt idx="2">
                  <c:v>1.0999999999999999E-2</c:v>
                </c:pt>
                <c:pt idx="4">
                  <c:v>2.5999999999999999E-2</c:v>
                </c:pt>
                <c:pt idx="5">
                  <c:v>5.5E-2</c:v>
                </c:pt>
                <c:pt idx="6">
                  <c:v>0.26900000000000002</c:v>
                </c:pt>
                <c:pt idx="7">
                  <c:v>5.8000000000000003E-2</c:v>
                </c:pt>
                <c:pt idx="8">
                  <c:v>0.51</c:v>
                </c:pt>
                <c:pt idx="9">
                  <c:v>8.3000000000000004E-2</c:v>
                </c:pt>
                <c:pt idx="11">
                  <c:v>2E-3</c:v>
                </c:pt>
                <c:pt idx="12">
                  <c:v>0.30299999999999999</c:v>
                </c:pt>
                <c:pt idx="13">
                  <c:v>0.69599999999999995</c:v>
                </c:pt>
                <c:pt idx="16">
                  <c:v>0.3</c:v>
                </c:pt>
                <c:pt idx="17">
                  <c:v>0.21</c:v>
                </c:pt>
                <c:pt idx="18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DE-4E9C-9490-0227B3EC9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9869904"/>
        <c:axId val="429871024"/>
      </c:barChart>
      <c:catAx>
        <c:axId val="429869904"/>
        <c:scaling>
          <c:orientation val="maxMin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baseline="0"/>
            </a:pPr>
            <a:endParaRPr lang="en-US"/>
          </a:p>
        </c:txPr>
        <c:crossAx val="429871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871024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117">
            <a:solidFill>
              <a:srgbClr val="000000"/>
            </a:solidFill>
            <a:prstDash val="sysDot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29869904"/>
        <c:crosses val="max"/>
        <c:crossBetween val="between"/>
        <c:majorUnit val="0.2"/>
      </c:valAx>
      <c:spPr>
        <a:solidFill>
          <a:schemeClr val="bg1"/>
        </a:solidFill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524253912705359"/>
          <c:y val="0.13716654736339776"/>
          <c:w val="0.73848040546655802"/>
          <c:h val="0.702513719875924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NO!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0%</c:formatCode>
                <c:ptCount val="1"/>
                <c:pt idx="0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5-4E76-AF6C-B71F8D22B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5-4E76-AF6C-B71F8D22B8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5-43DE-9057-816705A87F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YES!</c:v>
                </c:pt>
              </c:strCache>
            </c:strRef>
          </c:tx>
          <c:spPr>
            <a:solidFill>
              <a:srgbClr val="FDA023">
                <a:lumMod val="50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2DF8E6-B381-4067-97C9-5A815867CA4A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AF-4FF2-9BB2-B970C8D3C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Sheet1!$E$2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F-4FF2-9BB2-B970C8D3C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2177040"/>
        <c:axId val="43217760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A61-4728-888C-3FDB2568B250}"/>
                  </c:ext>
                </c:extLst>
              </c15:ser>
            </c15:filteredBarSeries>
          </c:ext>
        </c:extLst>
      </c:barChart>
      <c:catAx>
        <c:axId val="43217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7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17760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77040"/>
        <c:crosses val="autoZero"/>
        <c:crossBetween val="between"/>
        <c:majorUnit val="0.2"/>
        <c:minorUnit val="0.2"/>
      </c:valAx>
      <c:spPr>
        <a:solidFill>
          <a:sysClr val="window" lastClr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8.5067653181283356E-2"/>
          <c:y val="2.2727272727272728E-2"/>
          <c:w val="0.84710607294777795"/>
          <c:h val="0.13194702934860414"/>
        </c:manualLayout>
      </c:layout>
      <c:overlay val="0"/>
      <c:spPr>
        <a:noFill/>
        <a:ln w="2192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524253912705359"/>
          <c:y val="0.13716654736339776"/>
          <c:w val="0.73848040546655802"/>
          <c:h val="0.702513719875924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Does not apply to me, I attend school regularly</c:v>
                </c:pt>
              </c:strCache>
            </c:strRef>
          </c:tx>
          <c:spPr>
            <a:solidFill>
              <a:srgbClr val="FDA023">
                <a:lumMod val="75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5-4E76-AF6C-B71F8D22B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DA023">
                <a:lumMod val="60000"/>
                <a:lumOff val="40000"/>
              </a:srgbClr>
            </a:solidFill>
            <a:ln w="8770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1754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5-4E76-AF6C-B71F8D22B8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5-43DE-9057-816705A87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2177040"/>
        <c:axId val="432177600"/>
      </c:barChart>
      <c:catAx>
        <c:axId val="43217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7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17760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2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77040"/>
        <c:crosses val="autoZero"/>
        <c:crossBetween val="between"/>
        <c:majorUnit val="0.2"/>
        <c:minorUnit val="0.2"/>
      </c:valAx>
      <c:spPr>
        <a:solidFill>
          <a:sysClr val="window" lastClr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8.5067653181283356E-2"/>
          <c:y val="2.2727272727272728E-2"/>
          <c:w val="0.84710607294777795"/>
          <c:h val="0.13194702934860414"/>
        </c:manualLayout>
      </c:layout>
      <c:overlay val="0"/>
      <c:spPr>
        <a:noFill/>
        <a:ln w="2192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856441269583571"/>
          <c:y val="4.7313113145721925E-2"/>
          <c:w val="0.65983115512622781"/>
          <c:h val="0.84382871536523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3169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536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Substance Abuse by Others</c:v>
                </c:pt>
                <c:pt idx="1">
                  <c:v>Substance Abuse by Family</c:v>
                </c:pt>
                <c:pt idx="2">
                  <c:v>Home/Community</c:v>
                </c:pt>
                <c:pt idx="3">
                  <c:v>Mental Health</c:v>
                </c:pt>
                <c:pt idx="4">
                  <c:v>School Success</c:v>
                </c:pt>
                <c:pt idx="5">
                  <c:v>Behavior/Peer</c:v>
                </c:pt>
                <c:pt idx="6">
                  <c:v>ATOD Use by Youth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0.32</c:v>
                </c:pt>
                <c:pt idx="1">
                  <c:v>0.41</c:v>
                </c:pt>
                <c:pt idx="2">
                  <c:v>0.60699999999999998</c:v>
                </c:pt>
                <c:pt idx="3">
                  <c:v>0.35</c:v>
                </c:pt>
                <c:pt idx="4">
                  <c:v>0.36320000000000002</c:v>
                </c:pt>
                <c:pt idx="5">
                  <c:v>0.31</c:v>
                </c:pt>
                <c:pt idx="6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B-40B0-94D5-C57DE86DE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2"/>
        <c:axId val="429876064"/>
        <c:axId val="429876624"/>
      </c:barChart>
      <c:catAx>
        <c:axId val="42987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2987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876624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29876064"/>
        <c:crosses val="autoZero"/>
        <c:crossBetween val="between"/>
        <c:majorUnit val="0.2"/>
        <c:minorUnit val="0.1"/>
      </c:valAx>
      <c:spPr>
        <a:solidFill>
          <a:sysClr val="window" lastClr="FFFFFF"/>
        </a:solidFill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3429571303587"/>
          <c:y val="3.9346536747882549E-2"/>
          <c:w val="0.8508860697968309"/>
          <c:h val="0.80008123150714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indicator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Crime Violence</c:v>
                </c:pt>
                <c:pt idx="1">
                  <c:v>Mental Health and Substance Disorder</c:v>
                </c:pt>
                <c:pt idx="2">
                  <c:v>Substance Disorder</c:v>
                </c:pt>
                <c:pt idx="3">
                  <c:v>Mental Health (Internal or External)</c:v>
                </c:pt>
                <c:pt idx="4">
                  <c:v>External Disorder</c:v>
                </c:pt>
                <c:pt idx="5">
                  <c:v>Internal Disorder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0.19699999999999998</c:v>
                </c:pt>
                <c:pt idx="1">
                  <c:v>0.13700000000000001</c:v>
                </c:pt>
                <c:pt idx="2">
                  <c:v>0.13300000000000001</c:v>
                </c:pt>
                <c:pt idx="3">
                  <c:v>7.2999999999999995E-2</c:v>
                </c:pt>
                <c:pt idx="4">
                  <c:v>0.113</c:v>
                </c:pt>
                <c:pt idx="5">
                  <c:v>0.11600000000000002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B-4D2B-895C-B9DD4A71C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indicators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Crime Violence</c:v>
                </c:pt>
                <c:pt idx="1">
                  <c:v>Mental Health and Substance Disorder</c:v>
                </c:pt>
                <c:pt idx="2">
                  <c:v>Substance Disorder</c:v>
                </c:pt>
                <c:pt idx="3">
                  <c:v>Mental Health (Internal or External)</c:v>
                </c:pt>
                <c:pt idx="4">
                  <c:v>External Disorder</c:v>
                </c:pt>
                <c:pt idx="5">
                  <c:v>Internal Disorder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9.8000000000000004E-2</c:v>
                </c:pt>
                <c:pt idx="1">
                  <c:v>0.121</c:v>
                </c:pt>
                <c:pt idx="2">
                  <c:v>0.11799999999999999</c:v>
                </c:pt>
                <c:pt idx="3">
                  <c:v>0.13700000000000001</c:v>
                </c:pt>
                <c:pt idx="4">
                  <c:v>0.18</c:v>
                </c:pt>
                <c:pt idx="5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B-4D2B-895C-B9DD4A71C9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or more indicators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Crime Violence</c:v>
                </c:pt>
                <c:pt idx="1">
                  <c:v>Mental Health and Substance Disorder</c:v>
                </c:pt>
                <c:pt idx="2">
                  <c:v>Substance Disorder</c:v>
                </c:pt>
                <c:pt idx="3">
                  <c:v>Mental Health (Internal or External)</c:v>
                </c:pt>
                <c:pt idx="4">
                  <c:v>External Disorder</c:v>
                </c:pt>
                <c:pt idx="5">
                  <c:v>Internal Disorder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6.8000000000000005E-2</c:v>
                </c:pt>
                <c:pt idx="1">
                  <c:v>0.16800000000000001</c:v>
                </c:pt>
                <c:pt idx="2">
                  <c:v>0.18099999999999997</c:v>
                </c:pt>
                <c:pt idx="3">
                  <c:v>0.60699999999999998</c:v>
                </c:pt>
                <c:pt idx="4">
                  <c:v>0.46200000000000002</c:v>
                </c:pt>
                <c:pt idx="5">
                  <c:v>0.48499999999999999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AB-4D2B-895C-B9DD4A71C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879984"/>
        <c:axId val="429880544"/>
      </c:barChart>
      <c:catAx>
        <c:axId val="4298799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9880544"/>
        <c:crosses val="autoZero"/>
        <c:auto val="1"/>
        <c:lblAlgn val="ctr"/>
        <c:lblOffset val="100"/>
        <c:noMultiLvlLbl val="0"/>
      </c:catAx>
      <c:valAx>
        <c:axId val="4298805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987998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3991506270049578"/>
          <c:y val="6.466301050160761E-2"/>
          <c:w val="0.18601086322543015"/>
          <c:h val="0.1511658025544516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642983863128219"/>
          <c:y val="6.3089124576647518E-2"/>
          <c:w val="0.67640347039953341"/>
          <c:h val="0.7744918802118541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2462">
              <a:noFill/>
              <a:prstDash val="solid"/>
            </a:ln>
          </c:spPr>
          <c:invertIfNegative val="0"/>
          <c:dLbls>
            <c:dLbl>
              <c:idx val="7"/>
              <c:layout>
                <c:manualLayout>
                  <c:x val="0"/>
                  <c:y val="3.7700954249743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7C-401F-BB70-856D08C73D5B}"/>
                </c:ext>
              </c:extLst>
            </c:dLbl>
            <c:numFmt formatCode="0%" sourceLinked="0"/>
            <c:spPr>
              <a:pattFill prst="pct5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  <c:txPr>
              <a:bodyPr/>
              <a:lstStyle/>
              <a:p>
                <a:pPr>
                  <a:defRPr sz="10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Any group or class</c:v>
                </c:pt>
                <c:pt idx="1">
                  <c:v>ATOD education</c:v>
                </c:pt>
                <c:pt idx="2">
                  <c:v>Intervention group</c:v>
                </c:pt>
                <c:pt idx="3">
                  <c:v>Affected others group</c:v>
                </c:pt>
                <c:pt idx="6">
                  <c:v>AOD screening/intervention</c:v>
                </c:pt>
                <c:pt idx="7">
                  <c:v>Any family contact</c:v>
                </c:pt>
                <c:pt idx="8">
                  <c:v>Individual counseling</c:v>
                </c:pt>
                <c:pt idx="9">
                  <c:v>Group counseling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0.73</c:v>
                </c:pt>
                <c:pt idx="1">
                  <c:v>0.18</c:v>
                </c:pt>
                <c:pt idx="2">
                  <c:v>0.31</c:v>
                </c:pt>
                <c:pt idx="3">
                  <c:v>0.23</c:v>
                </c:pt>
                <c:pt idx="6">
                  <c:v>0.91</c:v>
                </c:pt>
                <c:pt idx="7">
                  <c:v>0.78</c:v>
                </c:pt>
                <c:pt idx="8">
                  <c:v>0.67</c:v>
                </c:pt>
                <c:pt idx="9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C-401F-BB70-856D08C73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100"/>
        <c:axId val="429882784"/>
        <c:axId val="429883344"/>
      </c:barChart>
      <c:catAx>
        <c:axId val="4298827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baseline="0"/>
            </a:pPr>
            <a:endParaRPr lang="en-US"/>
          </a:p>
        </c:txPr>
        <c:crossAx val="42988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88334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117">
            <a:solidFill>
              <a:srgbClr val="000000"/>
            </a:solidFill>
            <a:prstDash val="sysDot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29882784"/>
        <c:crosses val="autoZero"/>
        <c:crossBetween val="between"/>
        <c:majorUnit val="0.2"/>
      </c:valAx>
      <c:spPr>
        <a:solidFill>
          <a:schemeClr val="bg1"/>
        </a:solidFill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247288664388656"/>
          <c:y val="4.5566149934383203E-2"/>
          <c:w val="0.46491037024627241"/>
          <c:h val="0.70517531988188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3169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536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School Counselor/Psych</c:v>
                </c:pt>
                <c:pt idx="1">
                  <c:v>Mental Health Care</c:v>
                </c:pt>
                <c:pt idx="2">
                  <c:v>AOD Counseling</c:v>
                </c:pt>
                <c:pt idx="3">
                  <c:v>AOD Outpatient Tx</c:v>
                </c:pt>
                <c:pt idx="4">
                  <c:v>AOD Assessment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0.42</c:v>
                </c:pt>
                <c:pt idx="2">
                  <c:v>7.0000000000000007E-2</c:v>
                </c:pt>
                <c:pt idx="3">
                  <c:v>0.11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F-4A4E-BA3E-97388DEB5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2"/>
        <c:axId val="431254096"/>
        <c:axId val="431254656"/>
      </c:barChart>
      <c:catAx>
        <c:axId val="43125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31254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254656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31254096"/>
        <c:crosses val="autoZero"/>
        <c:crossBetween val="between"/>
        <c:majorUnit val="0.2"/>
        <c:minorUnit val="0.1"/>
      </c:valAx>
      <c:spPr>
        <a:solidFill>
          <a:schemeClr val="bg1"/>
        </a:solidFill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6285151856018"/>
          <c:y val="5.0158459670153172E-2"/>
          <c:w val="0.56407199100112482"/>
          <c:h val="0.667211845330476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 w="3169">
              <a:noFill/>
              <a:prstDash val="solid"/>
            </a:ln>
          </c:spPr>
          <c:invertIfNegative val="0"/>
          <c:dLbls>
            <c:numFmt formatCode="0%" sourceLinked="0"/>
            <c:spPr>
              <a:noFill/>
              <a:ln w="2536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0%</c:formatCode>
                <c:ptCount val="5"/>
                <c:pt idx="0">
                  <c:v>0.79</c:v>
                </c:pt>
                <c:pt idx="1">
                  <c:v>0.54700000000000004</c:v>
                </c:pt>
                <c:pt idx="2">
                  <c:v>0.54300000000000004</c:v>
                </c:pt>
                <c:pt idx="3">
                  <c:v>0.66700000000000004</c:v>
                </c:pt>
                <c:pt idx="4">
                  <c:v>0.68700000000000006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8-409A-91A4-2EE70DE65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2"/>
        <c:axId val="431257456"/>
        <c:axId val="431258016"/>
      </c:barChart>
      <c:catAx>
        <c:axId val="43125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43125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258016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431257456"/>
        <c:crosses val="autoZero"/>
        <c:crossBetween val="between"/>
        <c:majorUnit val="0.2"/>
        <c:minorUnit val="0.1"/>
      </c:valAx>
      <c:spPr>
        <a:solidFill>
          <a:schemeClr val="bg1"/>
        </a:solidFill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3A-4A9F-B62E-EE1DE907D0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3A-4A9F-B62E-EE1DE907D0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3A-4A9F-B62E-EE1DE907D0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3A-4A9F-B62E-EE1DE907D0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2-4785-9EBA-57B6AEEDF2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3A-4A9F-B62E-EE1DE907D0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3A-4A9F-B62E-EE1DE907D0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2-4785-9EBA-57B6AEEDF2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412-4785-9EBA-57B6AEEDF2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Dropped out</c:v>
                </c:pt>
                <c:pt idx="1">
                  <c:v>Expelled/suspended</c:v>
                </c:pt>
                <c:pt idx="2">
                  <c:v>Moved/transferred</c:v>
                </c:pt>
                <c:pt idx="3">
                  <c:v>Unable to locate</c:v>
                </c:pt>
                <c:pt idx="4">
                  <c:v>Student refused</c:v>
                </c:pt>
                <c:pt idx="5">
                  <c:v>End of school year</c:v>
                </c:pt>
                <c:pt idx="6">
                  <c:v>Other</c:v>
                </c:pt>
                <c:pt idx="7">
                  <c:v>No pretest given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0.12</c:v>
                </c:pt>
                <c:pt idx="1">
                  <c:v>0.11</c:v>
                </c:pt>
                <c:pt idx="2">
                  <c:v>0.26</c:v>
                </c:pt>
                <c:pt idx="3">
                  <c:v>0.11</c:v>
                </c:pt>
                <c:pt idx="4">
                  <c:v>0.11</c:v>
                </c:pt>
                <c:pt idx="5">
                  <c:v>0.06</c:v>
                </c:pt>
                <c:pt idx="6">
                  <c:v>0.05</c:v>
                </c:pt>
                <c:pt idx="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2-4785-9EBA-57B6AEEDF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0.02778</cdr:x>
      <cdr:y>0.66371</cdr:y>
    </cdr:from>
    <cdr:to>
      <cdr:x>0.19444</cdr:x>
      <cdr:y>0.73585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55" y="3505200"/>
          <a:ext cx="1371545" cy="380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Substance Use in Past 3 Months</a:t>
          </a:r>
          <a:endParaRPr lang="en-US" sz="11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0.02246</cdr:x>
      <cdr:y>0.49862</cdr:y>
    </cdr:from>
    <cdr:to>
      <cdr:x>0.19292</cdr:x>
      <cdr:y>0.5455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4856" y="2633317"/>
          <a:ext cx="1402818" cy="2475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Grade Level</a:t>
          </a:r>
          <a:endParaRPr lang="en-US" sz="11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0.01852</cdr:x>
      <cdr:y>0.202</cdr:y>
    </cdr:from>
    <cdr:to>
      <cdr:x>0.18898</cdr:x>
      <cdr:y>0.24888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2400" y="1066800"/>
          <a:ext cx="1402818" cy="2475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Ethnicity</a:t>
          </a:r>
          <a:endParaRPr lang="en-US" sz="11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0.02398</cdr:x>
      <cdr:y>0.02886</cdr:y>
    </cdr:from>
    <cdr:to>
      <cdr:x>0.19444</cdr:x>
      <cdr:y>0.07574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7383" y="152400"/>
          <a:ext cx="1402817" cy="2475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endParaRPr lang="en-US" sz="11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0.23913</cdr:x>
      <cdr:y>0.83995</cdr:y>
    </cdr:from>
    <cdr:to>
      <cdr:x>0.94088</cdr:x>
      <cdr:y>0.91808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4096253"/>
          <a:ext cx="2459774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Percent Reporting an Increase or Decrease in Past 30 Days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0.40811</cdr:x>
      <cdr:y>0.91437</cdr:y>
    </cdr:from>
    <cdr:to>
      <cdr:x>0.97991</cdr:x>
      <cdr:y>0.98551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8775" y="3222459"/>
          <a:ext cx="2282013" cy="250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Reported in Past </a:t>
          </a:r>
          <a:r>
            <a:rPr lang="en-US" sz="1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 Months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0.12867</cdr:x>
      <cdr:y>0.9162</cdr:y>
    </cdr:from>
    <cdr:to>
      <cdr:x>1</cdr:x>
      <cdr:y>0.98376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222" y="3281860"/>
          <a:ext cx="2107493" cy="24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1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r>
            <a:rPr lang="en-US" sz="1000" dirty="0"/>
            <a:t>Change in Reported Occurrence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0.72222</cdr:x>
      <cdr:y>0.29231</cdr:y>
    </cdr:from>
    <cdr:to>
      <cdr:x>0.72778</cdr:x>
      <cdr:y>0.75208</cdr:y>
    </cdr:to>
    <cdr:sp macro="" textlink="">
      <cdr:nvSpPr>
        <cdr:cNvPr id="2" name="Left Bracket 1"/>
        <cdr:cNvSpPr/>
      </cdr:nvSpPr>
      <cdr:spPr>
        <a:xfrm xmlns:a="http://schemas.openxmlformats.org/drawingml/2006/main" flipH="1">
          <a:off x="5943600" y="1447800"/>
          <a:ext cx="45720" cy="2277255"/>
        </a:xfrm>
        <a:prstGeom xmlns:a="http://schemas.openxmlformats.org/drawingml/2006/main" prst="leftBracke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0.73148</cdr:x>
      <cdr:y>0.49231</cdr:y>
    </cdr:from>
    <cdr:to>
      <cdr:x>0.91667</cdr:x>
      <cdr:y>0.5442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6019800" y="2438400"/>
          <a:ext cx="1524000" cy="257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/>
            <a:t>Positive outcome</a:t>
          </a:r>
          <a:endParaRPr lang="en-US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0.12037</cdr:x>
      <cdr:y>0.04297</cdr:y>
    </cdr:from>
    <cdr:to>
      <cdr:x>0.12963</cdr:x>
      <cdr:y>0.28913</cdr:y>
    </cdr:to>
    <cdr:sp macro="" textlink="">
      <cdr:nvSpPr>
        <cdr:cNvPr id="2" name="Left Bracket 1"/>
        <cdr:cNvSpPr/>
      </cdr:nvSpPr>
      <cdr:spPr>
        <a:xfrm xmlns:a="http://schemas.openxmlformats.org/drawingml/2006/main">
          <a:off x="990600" y="212841"/>
          <a:ext cx="76206" cy="1219231"/>
        </a:xfrm>
        <a:prstGeom xmlns:a="http://schemas.openxmlformats.org/drawingml/2006/main" prst="leftBracke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0.13528</cdr:y>
    </cdr:from>
    <cdr:to>
      <cdr:x>0.18519</cdr:x>
      <cdr:y>0.18717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-1066800" y="670041"/>
          <a:ext cx="1524040" cy="257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No</a:t>
          </a:r>
          <a:r>
            <a:rPr lang="en-US" sz="1200" baseline="0" dirty="0"/>
            <a:t> positive </a:t>
          </a:r>
          <a:br>
            <a:rPr lang="en-US" sz="1200" baseline="0" dirty="0"/>
          </a:br>
          <a:r>
            <a:rPr lang="en-US" sz="1200" baseline="0" dirty="0"/>
            <a:t>outcome</a:t>
          </a:r>
          <a:endParaRPr lang="en-US" sz="12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0.23913</cdr:x>
      <cdr:y>0.83995</cdr:y>
    </cdr:from>
    <cdr:to>
      <cdr:x>0.94088</cdr:x>
      <cdr:y>0.91808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4096253"/>
          <a:ext cx="2459774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0.23913</cdr:x>
      <cdr:y>0.83995</cdr:y>
    </cdr:from>
    <cdr:to>
      <cdr:x>0.94088</cdr:x>
      <cdr:y>0.91808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4096253"/>
          <a:ext cx="2459774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0.23913</cdr:x>
      <cdr:y>0.83995</cdr:y>
    </cdr:from>
    <cdr:to>
      <cdr:x>0.94088</cdr:x>
      <cdr:y>0.91808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4096253"/>
          <a:ext cx="2459774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0.06604</cdr:x>
      <cdr:y>0.64516</cdr:y>
    </cdr:from>
    <cdr:to>
      <cdr:x>0.9434</cdr:x>
      <cdr:y>0.64516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13B0B163-A940-4AD7-97C4-7BDE178A479F}"/>
            </a:ext>
          </a:extLst>
        </cdr:cNvPr>
        <cdr:cNvCxnSpPr/>
      </cdr:nvCxnSpPr>
      <cdr:spPr>
        <a:xfrm xmlns:a="http://schemas.openxmlformats.org/drawingml/2006/main" flipV="1">
          <a:off x="533400" y="3047994"/>
          <a:ext cx="7086630" cy="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669900"/>
          </a:solidFill>
          <a:headEnd type="oval" w="med" len="med"/>
          <a:tailEnd type="oval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0.08426</cdr:x>
      <cdr:y>0.01553</cdr:y>
    </cdr:from>
    <cdr:to>
      <cdr:x>0.27315</cdr:x>
      <cdr:y>0.06629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411" y="76200"/>
          <a:ext cx="1554489" cy="2490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Interventions</a:t>
          </a:r>
        </a:p>
      </cdr:txBody>
    </cdr:sp>
  </cdr:relSizeAnchor>
  <cdr:relSizeAnchor xmlns:cdr="http://schemas.openxmlformats.org/drawingml/2006/chartDrawing">
    <cdr:from>
      <cdr:x>0.01759</cdr:x>
      <cdr:y>0.45034</cdr:y>
    </cdr:from>
    <cdr:to>
      <cdr:x>0.27315</cdr:x>
      <cdr:y>0.53494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744" y="2209800"/>
          <a:ext cx="2103156" cy="4151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Referrals to Support Groups/Classes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0.4717</cdr:x>
      <cdr:y>0.82813</cdr:y>
    </cdr:from>
    <cdr:to>
      <cdr:x>0.83019</cdr:x>
      <cdr:y>0.89063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40386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0.39623</cdr:x>
      <cdr:y>0.82813</cdr:y>
    </cdr:from>
    <cdr:to>
      <cdr:x>0.9434</cdr:x>
      <cdr:y>0.89063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0200" y="4038600"/>
          <a:ext cx="2209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dirty="0">
              <a:solidFill>
                <a:srgbClr val="000000"/>
              </a:solidFill>
              <a:latin typeface="Arial"/>
              <a:cs typeface="Arial"/>
            </a:rPr>
            <a:t>Percent of Participants Referred</a:t>
          </a:r>
          <a:endParaRPr lang="en-US" dirty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0.56742</cdr:x>
      <cdr:y>0.04525</cdr:y>
    </cdr:from>
    <cdr:to>
      <cdr:x>0.71349</cdr:x>
      <cdr:y>0.11346</cdr:y>
    </cdr:to>
    <cdr:sp macro="" textlink="">
      <cdr:nvSpPr>
        <cdr:cNvPr id="2" name="Text Box 7">
          <a:extLst xmlns:a="http://schemas.openxmlformats.org/drawingml/2006/main">
            <a:ext uri="{FF2B5EF4-FFF2-40B4-BE49-F238E27FC236}">
              <a16:creationId xmlns:a16="http://schemas.microsoft.com/office/drawing/2014/main" id="{E05471D0-CF66-4D45-BEB7-D99AB46EB06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8100" y="173541"/>
          <a:ext cx="990617" cy="261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sz="1100" dirty="0"/>
            <a:t>Dropped out</a:t>
          </a:r>
        </a:p>
      </cdr:txBody>
    </cdr:sp>
  </cdr:relSizeAnchor>
  <cdr:relSizeAnchor xmlns:cdr="http://schemas.openxmlformats.org/drawingml/2006/chartDrawing">
    <cdr:from>
      <cdr:x>0.70787</cdr:x>
      <cdr:y>0.2351</cdr:y>
    </cdr:from>
    <cdr:to>
      <cdr:x>0.91574</cdr:x>
      <cdr:y>0.30331</cdr:y>
    </cdr:to>
    <cdr:sp macro="" textlink="">
      <cdr:nvSpPr>
        <cdr:cNvPr id="3" name="Text Box 7">
          <a:extLst xmlns:a="http://schemas.openxmlformats.org/drawingml/2006/main">
            <a:ext uri="{FF2B5EF4-FFF2-40B4-BE49-F238E27FC236}">
              <a16:creationId xmlns:a16="http://schemas.microsoft.com/office/drawing/2014/main" id="{668F2C5F-7783-45AF-BC38-05DF5532E33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00600" y="901700"/>
          <a:ext cx="1409733" cy="2616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sz="1100" dirty="0"/>
            <a:t>Expelled/suspended</a:t>
          </a:r>
        </a:p>
      </cdr:txBody>
    </cdr:sp>
  </cdr:relSizeAnchor>
  <cdr:relSizeAnchor xmlns:cdr="http://schemas.openxmlformats.org/drawingml/2006/chartDrawing">
    <cdr:from>
      <cdr:x>0.70787</cdr:x>
      <cdr:y>0.66788</cdr:y>
    </cdr:from>
    <cdr:to>
      <cdr:x>0.91573</cdr:x>
      <cdr:y>0.73609</cdr:y>
    </cdr:to>
    <cdr:sp macro="" textlink="">
      <cdr:nvSpPr>
        <cdr:cNvPr id="4" name="Text Box 7">
          <a:extLst xmlns:a="http://schemas.openxmlformats.org/drawingml/2006/main">
            <a:ext uri="{FF2B5EF4-FFF2-40B4-BE49-F238E27FC236}">
              <a16:creationId xmlns:a16="http://schemas.microsoft.com/office/drawing/2014/main" id="{D9383CF6-4A92-441C-ADB8-4207BAC37E8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00600" y="2561593"/>
          <a:ext cx="1409665" cy="261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sz="1100" dirty="0"/>
            <a:t>Moved/transferred</a:t>
          </a:r>
        </a:p>
      </cdr:txBody>
    </cdr:sp>
  </cdr:relSizeAnchor>
  <cdr:relSizeAnchor xmlns:cdr="http://schemas.openxmlformats.org/drawingml/2006/chartDrawing">
    <cdr:from>
      <cdr:x>0.21348</cdr:x>
      <cdr:y>0.88642</cdr:y>
    </cdr:from>
    <cdr:to>
      <cdr:x>0.4719</cdr:x>
      <cdr:y>0.95463</cdr:y>
    </cdr:to>
    <cdr:sp macro="" textlink="">
      <cdr:nvSpPr>
        <cdr:cNvPr id="5" name="Text Box 7">
          <a:extLst xmlns:a="http://schemas.openxmlformats.org/drawingml/2006/main">
            <a:ext uri="{FF2B5EF4-FFF2-40B4-BE49-F238E27FC236}">
              <a16:creationId xmlns:a16="http://schemas.microsoft.com/office/drawing/2014/main" id="{A026B215-9510-4DFE-B32E-361F84FC4CF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3399794"/>
          <a:ext cx="1752552" cy="2616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sz="1100" dirty="0"/>
            <a:t>Unable to locate student</a:t>
          </a:r>
        </a:p>
      </cdr:txBody>
    </cdr:sp>
  </cdr:relSizeAnchor>
  <cdr:relSizeAnchor xmlns:cdr="http://schemas.openxmlformats.org/drawingml/2006/chartDrawing">
    <cdr:from>
      <cdr:x>0.14053</cdr:x>
      <cdr:y>0.72185</cdr:y>
    </cdr:from>
    <cdr:to>
      <cdr:x>0.32031</cdr:x>
      <cdr:y>0.79006</cdr:y>
    </cdr:to>
    <cdr:sp macro="" textlink="">
      <cdr:nvSpPr>
        <cdr:cNvPr id="6" name="Text Box 7">
          <a:extLst xmlns:a="http://schemas.openxmlformats.org/drawingml/2006/main">
            <a:ext uri="{FF2B5EF4-FFF2-40B4-BE49-F238E27FC236}">
              <a16:creationId xmlns:a16="http://schemas.microsoft.com/office/drawing/2014/main" id="{C524EB3A-F297-4E7E-807F-5B32CC772F4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3022" y="2768600"/>
          <a:ext cx="1219232" cy="261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sz="1100" dirty="0"/>
            <a:t>Student refused</a:t>
          </a:r>
        </a:p>
      </cdr:txBody>
    </cdr:sp>
  </cdr:relSizeAnchor>
  <cdr:relSizeAnchor xmlns:cdr="http://schemas.openxmlformats.org/drawingml/2006/chartDrawing">
    <cdr:from>
      <cdr:x>0.08989</cdr:x>
      <cdr:y>0.46589</cdr:y>
    </cdr:from>
    <cdr:to>
      <cdr:x>0.30337</cdr:x>
      <cdr:y>0.5341</cdr:y>
    </cdr:to>
    <cdr:sp macro="" textlink="">
      <cdr:nvSpPr>
        <cdr:cNvPr id="7" name="Text Box 7">
          <a:extLst xmlns:a="http://schemas.openxmlformats.org/drawingml/2006/main">
            <a:ext uri="{FF2B5EF4-FFF2-40B4-BE49-F238E27FC236}">
              <a16:creationId xmlns:a16="http://schemas.microsoft.com/office/drawing/2014/main" id="{D577E00D-95DA-434D-A7A3-6B8E537B7789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9600" y="1786893"/>
          <a:ext cx="1447779" cy="261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sz="1100" dirty="0"/>
            <a:t>End of school year</a:t>
          </a:r>
        </a:p>
      </cdr:txBody>
    </cdr:sp>
  </cdr:relSizeAnchor>
  <cdr:relSizeAnchor xmlns:cdr="http://schemas.openxmlformats.org/drawingml/2006/chartDrawing">
    <cdr:from>
      <cdr:x>0.20225</cdr:x>
      <cdr:y>0.3245</cdr:y>
    </cdr:from>
    <cdr:to>
      <cdr:x>0.29213</cdr:x>
      <cdr:y>0.39271</cdr:y>
    </cdr:to>
    <cdr:sp macro="" textlink="">
      <cdr:nvSpPr>
        <cdr:cNvPr id="8" name="Text Box 7">
          <a:extLst xmlns:a="http://schemas.openxmlformats.org/drawingml/2006/main">
            <a:ext uri="{FF2B5EF4-FFF2-40B4-BE49-F238E27FC236}">
              <a16:creationId xmlns:a16="http://schemas.microsoft.com/office/drawing/2014/main" id="{2006ED49-9737-4492-926F-CBC912C965D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1600" y="1244600"/>
          <a:ext cx="609595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sz="1100" dirty="0"/>
            <a:t>Other</a:t>
          </a:r>
        </a:p>
      </cdr:txBody>
    </cdr:sp>
  </cdr:relSizeAnchor>
  <cdr:relSizeAnchor xmlns:cdr="http://schemas.openxmlformats.org/drawingml/2006/chartDrawing">
    <cdr:from>
      <cdr:x>0.19663</cdr:x>
      <cdr:y>0.08498</cdr:y>
    </cdr:from>
    <cdr:to>
      <cdr:x>0.41011</cdr:x>
      <cdr:y>0.15319</cdr:y>
    </cdr:to>
    <cdr:sp macro="" textlink="">
      <cdr:nvSpPr>
        <cdr:cNvPr id="9" name="Text Box 7">
          <a:extLst xmlns:a="http://schemas.openxmlformats.org/drawingml/2006/main">
            <a:ext uri="{FF2B5EF4-FFF2-40B4-BE49-F238E27FC236}">
              <a16:creationId xmlns:a16="http://schemas.microsoft.com/office/drawing/2014/main" id="{DDE77C26-889E-460D-9910-56CFD8BDA92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3500" y="325941"/>
          <a:ext cx="1447779" cy="261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sz="1100" dirty="0"/>
            <a:t>No pretest given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0.11111</cdr:x>
      <cdr:y>0.2067</cdr:y>
    </cdr:from>
    <cdr:to>
      <cdr:x>0.41667</cdr:x>
      <cdr:y>0.25828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1014269"/>
          <a:ext cx="2514627" cy="2531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Individual “Will Power” Items</a:t>
          </a:r>
          <a:endParaRPr lang="en-US" sz="11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0.50294</cdr:y>
    </cdr:from>
    <cdr:to>
      <cdr:x>0.41667</cdr:x>
      <cdr:y>0.55452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FD582E8-04A6-48E0-A5C2-34975A6D286B}"/>
            </a:ext>
          </a:extLst>
        </cdr:cNvPr>
        <cdr:cNvSpPr txBox="1"/>
      </cdr:nvSpPr>
      <cdr:spPr>
        <a:xfrm xmlns:a="http://schemas.openxmlformats.org/drawingml/2006/main">
          <a:off x="914400" y="2467919"/>
          <a:ext cx="2514627" cy="2531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Individual “Way Power” Items</a:t>
          </a:r>
          <a:endParaRPr lang="en-US" sz="11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0.31884</cdr:x>
      <cdr:y>0.86158</cdr:y>
    </cdr:from>
    <cdr:to>
      <cdr:x>0.89789</cdr:x>
      <cdr:y>0.94054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4363105"/>
          <a:ext cx="3044529" cy="399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Percent Perceiving Moderate/High Risk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0.22807</cdr:x>
      <cdr:y>0.84375</cdr:y>
    </cdr:from>
    <cdr:to>
      <cdr:x>0.92982</cdr:x>
      <cdr:y>0.92188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4114800"/>
          <a:ext cx="3048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Percent Using in Past 30 Days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0.36111</cdr:x>
      <cdr:y>0.897</cdr:y>
    </cdr:from>
    <cdr:to>
      <cdr:x>0.73148</cdr:x>
      <cdr:y>0.97465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4401566"/>
          <a:ext cx="3047996" cy="381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1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r>
            <a:rPr lang="en-US" dirty="0"/>
            <a:t>Percent Using in Past 30 Days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6F509-DCAB-4DF1-829A-9D8A8520170B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C18CC-1979-4738-A0DC-D4272901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95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E4F523E7-2262-443A-AFF1-610F5446748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E0C4D223-59DC-4F6C-8BEE-968A8163A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181B68-DC91-41A0-849B-388DD4B701FB}" type="slidenum">
              <a:rPr lang="en-US" smtClean="0"/>
              <a:pPr eaLnBrk="1" hangingPunct="1"/>
              <a:t>2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671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5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7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943C08D-ABBD-4696-97C4-DB20E6857EF0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94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56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76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9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0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4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4E51852-6D97-453A-B137-F5BBE5FBB8F1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28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45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4E51852-6D97-453A-B137-F5BBE5FBB8F1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217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8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05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00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9D896F1-BAA3-4C31-AB51-A98A4B0F5278}" type="slidenum">
              <a:rPr lang="en-US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CEE3282-A806-48FE-A7B3-E929CA4170B6}" type="slidenum">
              <a:rPr lang="en-US" smtClean="0"/>
              <a:pPr eaLnBrk="1" hangingPunct="1"/>
              <a:t>4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08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9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4D223-59DC-4F6C-8BEE-968A8163A5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4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0B73897-F2CB-4983-9DCF-D2C5305A61C3}" type="slidenum">
              <a:rPr lang="en-US" smtClean="0"/>
              <a:pPr eaLnBrk="1" hangingPunct="1"/>
              <a:t>7</a:t>
            </a:fld>
            <a:endParaRPr lang="en-US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14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7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03800" indent="-193769" defTabSz="93117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775079" indent="-155016" defTabSz="9311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085109" indent="-155016" defTabSz="9311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395140" indent="-155016" defTabSz="9311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705171" indent="-155016" defTabSz="931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015202" indent="-155016" defTabSz="931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25234" indent="-155016" defTabSz="931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635264" indent="-155016" defTabSz="931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B617F-784C-4A73-A6D2-5460C3808FEB}" type="slidenum">
              <a:rPr lang="en-US" smtClean="0"/>
              <a:pPr eaLnBrk="1" hangingPunct="1"/>
              <a:t>8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26123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F6D3850-5F96-43FD-A4EF-3C369FF1607A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03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988" indent="-286148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4596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2434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0273" indent="-228919" defTabSz="92998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8110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5949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3787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1626" indent="-228919" defTabSz="9299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96ABE0-F8B4-4F50-9D2C-EE67041325CC}" type="slidenum">
              <a:rPr lang="en-US" smtClean="0"/>
              <a:pPr eaLnBrk="1" hangingPunct="1"/>
              <a:t>10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5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7244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7866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624" y="1679448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624" y="1679448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0060" y="1676400"/>
            <a:ext cx="8183880" cy="418795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838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624" y="1679448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838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624" y="1679448"/>
            <a:ext cx="8183880" cy="418795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 3" panose="05040102010807070707" pitchFamily="18" charset="2"/>
              <a:buChar char="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2672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 3" panose="05040102010807070707" pitchFamily="18" charset="2"/>
              <a:buChar char=""/>
              <a:defRPr sz="2800"/>
            </a:lvl1pPr>
            <a:lvl2pPr marL="742950" indent="-285750">
              <a:buClr>
                <a:schemeClr val="accent1"/>
              </a:buClr>
              <a:buFont typeface="Wingdings 3" panose="05040102010807070707" pitchFamily="18" charset="2"/>
              <a:buChar char=""/>
              <a:defRPr sz="2400"/>
            </a:lvl2pPr>
            <a:lvl3pPr marL="1143000" indent="-228600">
              <a:buClr>
                <a:schemeClr val="accent1"/>
              </a:buClr>
              <a:buFont typeface="Wingdings 3" panose="05040102010807070707" pitchFamily="18" charset="2"/>
              <a:buChar char=""/>
              <a:defRPr sz="2000"/>
            </a:lvl3pPr>
            <a:lvl4pPr marL="1600200" indent="-228600">
              <a:buClr>
                <a:schemeClr val="accent1"/>
              </a:buClr>
              <a:buFont typeface="Wingdings 3" panose="05040102010807070707" pitchFamily="18" charset="2"/>
              <a:buChar char=""/>
              <a:defRPr sz="1800"/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"/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2672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 3" panose="05040102010807070707" pitchFamily="18" charset="2"/>
              <a:buChar char=""/>
              <a:defRPr sz="2800"/>
            </a:lvl1pPr>
            <a:lvl2pPr marL="742950" indent="-285750">
              <a:buClr>
                <a:schemeClr val="accent1"/>
              </a:buClr>
              <a:buFont typeface="Wingdings 3" panose="05040102010807070707" pitchFamily="18" charset="2"/>
              <a:buChar char=""/>
              <a:defRPr sz="2400"/>
            </a:lvl2pPr>
            <a:lvl3pPr marL="1143000" indent="-228600">
              <a:buClr>
                <a:schemeClr val="accent1"/>
              </a:buClr>
              <a:buFont typeface="Wingdings 3" panose="05040102010807070707" pitchFamily="18" charset="2"/>
              <a:buChar char=""/>
              <a:defRPr sz="2000"/>
            </a:lvl3pPr>
            <a:lvl4pPr marL="1600200" indent="-228600">
              <a:buClr>
                <a:schemeClr val="accent1"/>
              </a:buClr>
              <a:buFont typeface="Wingdings 3" panose="05040102010807070707" pitchFamily="18" charset="2"/>
              <a:buChar char=""/>
              <a:defRPr sz="1800"/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"/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29600" y="61722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63E8CC7-3D95-409D-B96A-A5E0F588815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229600" y="61722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63E8CC7-3D95-409D-B96A-A5E0F588815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624" y="1679448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624" y="1679448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762000" cy="2444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3E8CC7-3D95-409D-B96A-A5E0F5888155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624" y="1679448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624" y="1679448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29600" y="61722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63E8CC7-3D95-409D-B96A-A5E0F58881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29600" y="61722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63E8CC7-3D95-409D-B96A-A5E0F58881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8456"/>
      </p:ext>
    </p:extLst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ectangle 1"/>
          <p:cNvSpPr/>
          <p:nvPr/>
        </p:nvSpPr>
        <p:spPr>
          <a:xfrm>
            <a:off x="8229600" y="61722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63E8CC7-3D95-409D-B96A-A5E0F588815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229600" y="61722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63E8CC7-3D95-409D-B96A-A5E0F588815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1">
              <a:lumMod val="50000"/>
              <a:lumOff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3" panose="05040102010807070707" pitchFamily="18" charset="2"/>
        <a:buChar char="u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 panose="05000000000000000000" pitchFamily="2" charset="2"/>
        <a:buChar char="§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52400"/>
            <a:ext cx="8998158" cy="2895600"/>
            <a:chOff x="0" y="0"/>
            <a:chExt cx="7781925" cy="313372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7772400" cy="301752"/>
            </a:xfrm>
            <a:prstGeom prst="rect">
              <a:avLst/>
            </a:prstGeom>
            <a:solidFill>
              <a:srgbClr val="004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pic>
          <p:nvPicPr>
            <p:cNvPr id="6" name="Picture 5" descr="RMC BookBackgroun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800"/>
              <a:ext cx="7781925" cy="2828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 descr="RMC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04" y="5884862"/>
            <a:ext cx="698296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672" y="3142593"/>
            <a:ext cx="8458200" cy="1810407"/>
          </a:xfrm>
        </p:spPr>
        <p:txBody>
          <a:bodyPr anchor="t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Student Assistance </a:t>
            </a:r>
            <a:b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Prevention/Intervention Services 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Program</a:t>
            </a:r>
            <a:b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2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2017-2018 Evaluation highlights</a:t>
            </a:r>
            <a:endParaRPr lang="en-US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9908" y="5666898"/>
            <a:ext cx="2859728" cy="43592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February 15, 2019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54801"/>
            <a:ext cx="2667000" cy="102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81000" y="4876800"/>
            <a:ext cx="84582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Jennifer Lembach</a:t>
            </a:r>
            <a:br>
              <a:rPr lang="en-US" sz="1800" dirty="0"/>
            </a:br>
            <a:r>
              <a:rPr lang="en-US" sz="1800" dirty="0"/>
              <a:t>RMC Research Corporation</a:t>
            </a:r>
          </a:p>
        </p:txBody>
      </p:sp>
    </p:spTree>
    <p:extLst>
      <p:ext uri="{BB962C8B-B14F-4D97-AF65-F5344CB8AC3E}">
        <p14:creationId xmlns:p14="http://schemas.microsoft.com/office/powerpoint/2010/main" val="399746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7921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Characteristics of Students Provided Selective/Indicated Services</a:t>
            </a:r>
          </a:p>
        </p:txBody>
      </p:sp>
      <p:graphicFrame>
        <p:nvGraphicFramePr>
          <p:cNvPr id="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89716"/>
              </p:ext>
            </p:extLst>
          </p:nvPr>
        </p:nvGraphicFramePr>
        <p:xfrm>
          <a:off x="228600" y="1066800"/>
          <a:ext cx="8229600" cy="528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1828800" y="6132476"/>
            <a:ext cx="1447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i="1" dirty="0"/>
              <a:t>Note. n = 2,460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562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Presenting Problems of Students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Provided Selective/Indicated Services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35483299"/>
              </p:ext>
            </p:extLst>
          </p:nvPr>
        </p:nvGraphicFramePr>
        <p:xfrm>
          <a:off x="228600" y="1219200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4600" y="5943600"/>
            <a:ext cx="5410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i="1" dirty="0"/>
              <a:t>Note. n = 2,460</a:t>
            </a:r>
            <a:r>
              <a:rPr lang="en-US" sz="1100" dirty="0"/>
              <a:t>. Substance Abuse by Family and Substance Abuse by Others are </a:t>
            </a:r>
          </a:p>
          <a:p>
            <a:r>
              <a:rPr lang="en-US" sz="1100" dirty="0"/>
              <a:t>two subcategories within Home/Community.</a:t>
            </a:r>
          </a:p>
        </p:txBody>
      </p:sp>
    </p:spTree>
    <p:extLst>
      <p:ext uri="{BB962C8B-B14F-4D97-AF65-F5344CB8AC3E}">
        <p14:creationId xmlns:p14="http://schemas.microsoft.com/office/powerpoint/2010/main" val="138648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79216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GAIN‑SS Screening Results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71847451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71600" y="5941710"/>
            <a:ext cx="16065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i="1" dirty="0"/>
              <a:t>Note. n</a:t>
            </a:r>
            <a:r>
              <a:rPr lang="en-US" sz="1100" dirty="0"/>
              <a:t> = </a:t>
            </a:r>
            <a:r>
              <a:rPr lang="en-US" sz="1100" i="1" dirty="0"/>
              <a:t>2,456</a:t>
            </a:r>
          </a:p>
        </p:txBody>
      </p:sp>
    </p:spTree>
    <p:extLst>
      <p:ext uri="{BB962C8B-B14F-4D97-AF65-F5344CB8AC3E}">
        <p14:creationId xmlns:p14="http://schemas.microsoft.com/office/powerpoint/2010/main" val="94100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Types of Services Received by Participants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83111728"/>
              </p:ext>
            </p:extLst>
          </p:nvPr>
        </p:nvGraphicFramePr>
        <p:xfrm>
          <a:off x="2667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4600" y="5922005"/>
            <a:ext cx="1447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i="1" dirty="0"/>
              <a:t>Note. n = 2,460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872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Case Management Referrals</a:t>
            </a:r>
            <a:endParaRPr lang="en-US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43315894"/>
              </p:ext>
            </p:extLst>
          </p:nvPr>
        </p:nvGraphicFramePr>
        <p:xfrm>
          <a:off x="914400" y="1252210"/>
          <a:ext cx="4038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66800" y="5867400"/>
            <a:ext cx="59436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i="1" dirty="0"/>
              <a:t>Note. n = 2,460</a:t>
            </a:r>
          </a:p>
          <a:p>
            <a:r>
              <a:rPr lang="en-US" sz="900" dirty="0"/>
              <a:t>Does not include students for whom the service was not accessible or who were already receiving the service.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41393554"/>
              </p:ext>
            </p:extLst>
          </p:nvPr>
        </p:nvGraphicFramePr>
        <p:xfrm>
          <a:off x="4419600" y="1194815"/>
          <a:ext cx="3200400" cy="513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0" y="52578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Percent of Referred Participants </a:t>
            </a:r>
          </a:p>
          <a:p>
            <a:pPr algn="ctr"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Who Attended or Completed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509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76656" y="228600"/>
            <a:ext cx="7927848" cy="841248"/>
          </a:xfrm>
        </p:spPr>
        <p:txBody>
          <a:bodyPr>
            <a:normAutofit/>
          </a:bodyPr>
          <a:lstStyle/>
          <a:p>
            <a:r>
              <a:rPr lang="en-US" sz="2400" dirty="0"/>
              <a:t>Student Outcomes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0713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Survey data for students with matched pre/post</a:t>
            </a:r>
          </a:p>
          <a:p>
            <a:pPr marL="7350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Children’s Hope Scale</a:t>
            </a:r>
          </a:p>
          <a:p>
            <a:pPr marL="7350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Perceived risk of harm in using substances</a:t>
            </a:r>
          </a:p>
          <a:p>
            <a:pPr marL="7350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Substance use in the previous 30 days</a:t>
            </a:r>
          </a:p>
          <a:p>
            <a:pPr marL="7350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Problem behaviors in the previous three months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200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One‑year follow‑up data on number of classes failed for students served in 2016–17 (matched baseline/follow‑up)</a:t>
            </a:r>
          </a:p>
        </p:txBody>
      </p:sp>
    </p:spTree>
    <p:extLst>
      <p:ext uri="{BB962C8B-B14F-4D97-AF65-F5344CB8AC3E}">
        <p14:creationId xmlns:p14="http://schemas.microsoft.com/office/powerpoint/2010/main" val="349884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76656" y="228600"/>
            <a:ext cx="7927848" cy="841248"/>
          </a:xfrm>
        </p:spPr>
        <p:txBody>
          <a:bodyPr>
            <a:normAutofit/>
          </a:bodyPr>
          <a:lstStyle/>
          <a:p>
            <a:r>
              <a:rPr lang="en-US" sz="2400" dirty="0"/>
              <a:t>Response rate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0713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78% of students completed both a pretest and posttest (n=1,919)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A reason the posttest was not completed was given for 357 students (66% of those without matched pre and post):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200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BEE236-1813-4E5E-87F2-ADE2AD64C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81704"/>
              </p:ext>
            </p:extLst>
          </p:nvPr>
        </p:nvGraphicFramePr>
        <p:xfrm>
          <a:off x="1066800" y="2895600"/>
          <a:ext cx="678180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88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2296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Hope scale</a:t>
            </a: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223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858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</a:rPr>
              <a:t>The Children’s Hope Scale was added in Fall 2017.</a:t>
            </a:r>
          </a:p>
          <a:p>
            <a:pPr marL="109537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</a:pPr>
            <a:endParaRPr lang="en-US" sz="2200" dirty="0">
              <a:solidFill>
                <a:schemeClr val="tx2"/>
              </a:solidFill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</a:rPr>
              <a:t>The “science of hope” is a growing and developing field of research exploring the mental capacities, character strengths, and characteristics that help both children and adults thrive.</a:t>
            </a:r>
          </a:p>
          <a:p>
            <a:pPr marL="852487" lvl="1" indent="-28575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Hope is a good predictor of an individual’s physical and mental health, well-being, and academic performance. </a:t>
            </a:r>
          </a:p>
          <a:p>
            <a:pPr marL="852487" lvl="1" indent="-28575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Hope is negatively correlated with substance use, risk behaviors, and “avoidant coping.”</a:t>
            </a:r>
          </a:p>
          <a:p>
            <a:pPr marL="566737" lvl="1" indent="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</a:pPr>
            <a:endParaRPr lang="en-US" sz="2200" dirty="0">
              <a:solidFill>
                <a:schemeClr val="tx2"/>
              </a:solidFill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</a:rPr>
              <a:t>The scale consists of 6 individual survey items that measure the child’s agency or “will power” and the child’s pathways or “way power” to accomplishing their goals. 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 3" pitchFamily="18" charset="2"/>
              <a:buChar char=""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6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8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Students reported increased sense of hope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64221771"/>
              </p:ext>
            </p:extLst>
          </p:nvPr>
        </p:nvGraphicFramePr>
        <p:xfrm>
          <a:off x="0" y="1195534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418008" y="6218334"/>
            <a:ext cx="52578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i="1" dirty="0"/>
              <a:t>Note</a:t>
            </a:r>
            <a:r>
              <a:rPr lang="en-US" sz="1100" dirty="0"/>
              <a:t>. Scale: 1 (</a:t>
            </a:r>
            <a:r>
              <a:rPr lang="en-US" sz="1100" i="1" dirty="0"/>
              <a:t>None of the time</a:t>
            </a:r>
            <a:r>
              <a:rPr lang="en-US" sz="1100" dirty="0"/>
              <a:t>) to 6 (</a:t>
            </a:r>
            <a:r>
              <a:rPr lang="en-US" sz="1100" i="1" dirty="0"/>
              <a:t>All of the time</a:t>
            </a:r>
            <a:r>
              <a:rPr lang="en-US" sz="1100" dirty="0"/>
              <a:t>). </a:t>
            </a:r>
            <a:r>
              <a:rPr lang="en-US" sz="1100" i="1" dirty="0"/>
              <a:t>n</a:t>
            </a:r>
            <a:r>
              <a:rPr lang="en-US" sz="1100" dirty="0"/>
              <a:t> = 1,385–1,428.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* Indicates statistically significant change (</a:t>
            </a:r>
            <a:r>
              <a:rPr lang="en-US" sz="1100" i="1" dirty="0"/>
              <a:t>p&lt;.05).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1528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Most students reported moderate to high</a:t>
            </a:r>
            <a:br>
              <a:rPr lang="en-US" dirty="0"/>
            </a:br>
            <a:r>
              <a:rPr lang="en-US" dirty="0"/>
              <a:t>perceived risk in substance use after program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83392158"/>
              </p:ext>
            </p:extLst>
          </p:nvPr>
        </p:nvGraphicFramePr>
        <p:xfrm>
          <a:off x="609600" y="1199495"/>
          <a:ext cx="5562600" cy="50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57400" y="6132790"/>
            <a:ext cx="426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i="1" dirty="0"/>
              <a:t>Note</a:t>
            </a:r>
            <a:r>
              <a:rPr lang="en-US" sz="1100" dirty="0"/>
              <a:t>. </a:t>
            </a:r>
            <a:r>
              <a:rPr lang="en-US" sz="1100" i="1" dirty="0"/>
              <a:t>n</a:t>
            </a:r>
            <a:r>
              <a:rPr lang="en-US" sz="1100" dirty="0"/>
              <a:t> = 1,693–1,760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 dirty="0"/>
              <a:t>* Indicates statistically significant change (</a:t>
            </a:r>
            <a:r>
              <a:rPr lang="en-US" sz="1100" i="1" dirty="0"/>
              <a:t>p&lt;.05).</a:t>
            </a:r>
            <a:endParaRPr lang="en-US" sz="1100" dirty="0"/>
          </a:p>
          <a:p>
            <a:pPr eaLnBrk="1" hangingPunct="1">
              <a:spcBef>
                <a:spcPct val="50000"/>
              </a:spcBef>
            </a:pPr>
            <a:endParaRPr lang="en-US" sz="11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12376137"/>
              </p:ext>
            </p:extLst>
          </p:nvPr>
        </p:nvGraphicFramePr>
        <p:xfrm>
          <a:off x="5867400" y="1408390"/>
          <a:ext cx="2667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034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Presentation Purpose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0713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6737" indent="-45720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}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Present statewide trends over time in SAPISP services</a:t>
            </a:r>
            <a:br>
              <a:rPr lang="en-US" sz="2200" dirty="0">
                <a:solidFill>
                  <a:schemeClr val="tx2"/>
                </a:solidFill>
                <a:cs typeface="Arial" charset="0"/>
              </a:rPr>
            </a:br>
            <a:r>
              <a:rPr lang="en-US" sz="2200" dirty="0">
                <a:solidFill>
                  <a:schemeClr val="tx2"/>
                </a:solidFill>
                <a:cs typeface="Arial" charset="0"/>
              </a:rPr>
              <a:t>and outcomes</a:t>
            </a:r>
          </a:p>
          <a:p>
            <a:pPr marL="566737" indent="-45720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}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Present 2017-18 school year results:</a:t>
            </a:r>
          </a:p>
          <a:p>
            <a:pPr marL="9128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Activities and services</a:t>
            </a:r>
          </a:p>
          <a:p>
            <a:pPr marL="9128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Characteristics of students served</a:t>
            </a:r>
          </a:p>
          <a:p>
            <a:pPr marL="9128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Children’s Hope Index outcomes</a:t>
            </a:r>
          </a:p>
          <a:p>
            <a:pPr marL="9128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Substance use outcomes</a:t>
            </a:r>
          </a:p>
          <a:p>
            <a:pPr marL="912813" lvl="1" indent="-34290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Behavior outcomes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1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325"/>
              </a:spcBef>
              <a:buClr>
                <a:schemeClr val="accent1"/>
              </a:buClr>
            </a:pP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58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104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Students with substance use intervention goal </a:t>
            </a:r>
            <a:br>
              <a:rPr lang="en-US" dirty="0"/>
            </a:br>
            <a:r>
              <a:rPr lang="en-US" dirty="0"/>
              <a:t>less likely to report 30‑day use after program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94822580"/>
              </p:ext>
            </p:extLst>
          </p:nvPr>
        </p:nvGraphicFramePr>
        <p:xfrm>
          <a:off x="762000" y="1240795"/>
          <a:ext cx="434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20122914"/>
              </p:ext>
            </p:extLst>
          </p:nvPr>
        </p:nvGraphicFramePr>
        <p:xfrm>
          <a:off x="5181600" y="1371600"/>
          <a:ext cx="289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52600" y="6117595"/>
            <a:ext cx="502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</a:t>
            </a:r>
            <a:r>
              <a:rPr lang="en-US" sz="1100" dirty="0"/>
              <a:t> Includes only students with substance use goal. </a:t>
            </a:r>
            <a:r>
              <a:rPr lang="en-US" sz="1100" i="1" dirty="0"/>
              <a:t>n</a:t>
            </a:r>
            <a:r>
              <a:rPr lang="en-US" sz="1100" dirty="0"/>
              <a:t> = 1,087-1,121. Tobacco includes both cigarettes and chewing tobacco.</a:t>
            </a:r>
          </a:p>
          <a:p>
            <a:pPr eaLnBrk="1" hangingPunct="1"/>
            <a:r>
              <a:rPr lang="en-US" sz="1100" dirty="0"/>
              <a:t>* Indicates statistically significant change (</a:t>
            </a:r>
            <a:r>
              <a:rPr lang="en-US" sz="1100" i="1" dirty="0"/>
              <a:t>p&lt;.05).</a:t>
            </a:r>
            <a:endParaRPr lang="en-US" sz="1100" dirty="0"/>
          </a:p>
          <a:p>
            <a:pPr eaLnBrk="1" hangingPunct="1"/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327904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00" dirty="0"/>
              <a:t>Percent Change in Users</a:t>
            </a:r>
          </a:p>
        </p:txBody>
      </p:sp>
    </p:spTree>
    <p:extLst>
      <p:ext uri="{BB962C8B-B14F-4D97-AF65-F5344CB8AC3E}">
        <p14:creationId xmlns:p14="http://schemas.microsoft.com/office/powerpoint/2010/main" val="324815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Trends in Past 30‑Day Substance Use Outcomes: </a:t>
            </a:r>
            <a:r>
              <a:rPr lang="en-US" dirty="0" err="1">
                <a:ea typeface="ＭＳ Ｐゴシック" pitchFamily="34" charset="-128"/>
              </a:rPr>
              <a:t>Tobacco</a:t>
            </a:r>
            <a:r>
              <a:rPr lang="en-US" baseline="30000" dirty="0" err="1">
                <a:ea typeface="ＭＳ Ｐゴシック" pitchFamily="34" charset="-128"/>
              </a:rPr>
              <a:t>1</a:t>
            </a:r>
            <a:endParaRPr lang="en-US" baseline="300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46218832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8800" y="6126163"/>
            <a:ext cx="608974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 dirty="0">
                <a:solidFill>
                  <a:srgbClr val="000000"/>
                </a:solidFill>
              </a:rPr>
              <a:t>Note.</a:t>
            </a:r>
            <a:r>
              <a:rPr lang="en-US" sz="1000" dirty="0">
                <a:solidFill>
                  <a:srgbClr val="000000"/>
                </a:solidFill>
              </a:rPr>
              <a:t> Pre‑post reported for SAPISP students with a substance use reduction goal.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aseline="30000" dirty="0"/>
              <a:t>1 </a:t>
            </a:r>
            <a:r>
              <a:rPr lang="en-US" sz="1000" dirty="0">
                <a:solidFill>
                  <a:srgbClr val="000000"/>
                </a:solidFill>
              </a:rPr>
              <a:t>Item wording was changed from “cigarettes” to “tobacco products (cigarettes or chew)”  in 2017-2018.</a:t>
            </a:r>
          </a:p>
        </p:txBody>
      </p:sp>
    </p:spTree>
    <p:extLst>
      <p:ext uri="{BB962C8B-B14F-4D97-AF65-F5344CB8AC3E}">
        <p14:creationId xmlns:p14="http://schemas.microsoft.com/office/powerpoint/2010/main" val="382777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Trends in Past 30‑Day Substance Use Outcomes: E-cigarettes</a:t>
            </a:r>
            <a:r>
              <a:rPr lang="en-US" baseline="30000" dirty="0">
                <a:ea typeface="ＭＳ Ｐゴシック" pitchFamily="34" charset="-128"/>
              </a:rPr>
              <a:t>1</a:t>
            </a:r>
            <a:endParaRPr lang="en-US" baseline="300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68201035"/>
              </p:ext>
            </p:extLst>
          </p:nvPr>
        </p:nvGraphicFramePr>
        <p:xfrm>
          <a:off x="1600200" y="1481562"/>
          <a:ext cx="62484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61A79D6D-612E-4D8B-8562-08F946B0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867400"/>
            <a:ext cx="608974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 dirty="0">
                <a:solidFill>
                  <a:srgbClr val="000000"/>
                </a:solidFill>
              </a:rPr>
              <a:t>Note.</a:t>
            </a:r>
            <a:r>
              <a:rPr lang="en-US" sz="1000" dirty="0">
                <a:solidFill>
                  <a:srgbClr val="000000"/>
                </a:solidFill>
              </a:rPr>
              <a:t> Pre‑post reported for SAPISP students with a substance use reduction goal.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aseline="30000" dirty="0"/>
              <a:t>1 </a:t>
            </a:r>
            <a:r>
              <a:rPr lang="en-US" sz="1000" dirty="0">
                <a:solidFill>
                  <a:srgbClr val="000000"/>
                </a:solidFill>
              </a:rPr>
              <a:t>Item was added to the student survey at the start of the 2015-2016 school year.</a:t>
            </a:r>
          </a:p>
        </p:txBody>
      </p:sp>
    </p:spTree>
    <p:extLst>
      <p:ext uri="{BB962C8B-B14F-4D97-AF65-F5344CB8AC3E}">
        <p14:creationId xmlns:p14="http://schemas.microsoft.com/office/powerpoint/2010/main" val="285751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Trends in Past 30‑Day Substance Use Outcomes: alcohol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70362189"/>
              </p:ext>
            </p:extLst>
          </p:nvPr>
        </p:nvGraphicFramePr>
        <p:xfrm>
          <a:off x="609600" y="1218326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1200" y="6123542"/>
            <a:ext cx="4800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 dirty="0">
                <a:solidFill>
                  <a:srgbClr val="000000"/>
                </a:solidFill>
              </a:rPr>
              <a:t>Note.</a:t>
            </a:r>
            <a:r>
              <a:rPr lang="en-US" sz="1000" dirty="0">
                <a:solidFill>
                  <a:srgbClr val="000000"/>
                </a:solidFill>
              </a:rPr>
              <a:t> Pre‑post reported for SAPISP students with a substance use reduction goal.</a:t>
            </a:r>
          </a:p>
        </p:txBody>
      </p:sp>
    </p:spTree>
    <p:extLst>
      <p:ext uri="{BB962C8B-B14F-4D97-AF65-F5344CB8AC3E}">
        <p14:creationId xmlns:p14="http://schemas.microsoft.com/office/powerpoint/2010/main" val="3542129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Trends in Past 30‑Day Substance Use Outcomes: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binge drinking</a:t>
            </a:r>
            <a:r>
              <a:rPr lang="en-US" baseline="30000" dirty="0">
                <a:ea typeface="ＭＳ Ｐゴシック" pitchFamily="34" charset="-128"/>
              </a:rPr>
              <a:t>1</a:t>
            </a:r>
            <a:endParaRPr lang="en-US" baseline="300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34222492"/>
              </p:ext>
            </p:extLst>
          </p:nvPr>
        </p:nvGraphicFramePr>
        <p:xfrm>
          <a:off x="762000" y="1226279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1700" y="6122468"/>
            <a:ext cx="48387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 dirty="0">
                <a:solidFill>
                  <a:srgbClr val="000000"/>
                </a:solidFill>
              </a:rPr>
              <a:t>Note.</a:t>
            </a:r>
            <a:r>
              <a:rPr lang="en-US" sz="1000" dirty="0">
                <a:solidFill>
                  <a:srgbClr val="000000"/>
                </a:solidFill>
              </a:rPr>
              <a:t> Pre‑post reported for SAPISP students with a substance use reduction goal.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aseline="30000" dirty="0">
                <a:solidFill>
                  <a:srgbClr val="000000"/>
                </a:solidFill>
              </a:rPr>
              <a:t>1 </a:t>
            </a:r>
            <a:r>
              <a:rPr lang="en-US" sz="1000" dirty="0">
                <a:solidFill>
                  <a:srgbClr val="000000"/>
                </a:solidFill>
              </a:rPr>
              <a:t>Item wording was changed from “been drunk or very high from drinking alcoholic beverage” to “had 5 or more drinks in a row” in 2017-2018.</a:t>
            </a:r>
          </a:p>
        </p:txBody>
      </p:sp>
    </p:spTree>
    <p:extLst>
      <p:ext uri="{BB962C8B-B14F-4D97-AF65-F5344CB8AC3E}">
        <p14:creationId xmlns:p14="http://schemas.microsoft.com/office/powerpoint/2010/main" val="261118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Trends in Past 30‑Day Substance Use Outcomes: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marijuana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39171419"/>
              </p:ext>
            </p:extLst>
          </p:nvPr>
        </p:nvGraphicFramePr>
        <p:xfrm>
          <a:off x="3048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1700" y="6248401"/>
            <a:ext cx="4800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 dirty="0">
                <a:solidFill>
                  <a:srgbClr val="000000"/>
                </a:solidFill>
              </a:rPr>
              <a:t>Note.</a:t>
            </a:r>
            <a:r>
              <a:rPr lang="en-US" sz="1000" dirty="0">
                <a:solidFill>
                  <a:srgbClr val="000000"/>
                </a:solidFill>
              </a:rPr>
              <a:t> Pre‑post reported for SAPISP students with a substance use reduction goal.</a:t>
            </a:r>
          </a:p>
        </p:txBody>
      </p:sp>
    </p:spTree>
    <p:extLst>
      <p:ext uri="{BB962C8B-B14F-4D97-AF65-F5344CB8AC3E}">
        <p14:creationId xmlns:p14="http://schemas.microsoft.com/office/powerpoint/2010/main" val="1008240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Substance use other than alcohol, tobacco, and marijuana was low at pre and post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62200" y="6019800"/>
            <a:ext cx="5029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</a:t>
            </a:r>
            <a:r>
              <a:rPr lang="en-US" sz="1100" dirty="0"/>
              <a:t> Includes only students with substance use goal. </a:t>
            </a:r>
            <a:r>
              <a:rPr lang="en-US" sz="1100" i="1" dirty="0"/>
              <a:t>n</a:t>
            </a:r>
            <a:r>
              <a:rPr lang="en-US" sz="1100" dirty="0"/>
              <a:t> = 1,106-1,116.</a:t>
            </a:r>
          </a:p>
        </p:txBody>
      </p:sp>
    </p:spTree>
    <p:extLst>
      <p:ext uri="{BB962C8B-B14F-4D97-AF65-F5344CB8AC3E}">
        <p14:creationId xmlns:p14="http://schemas.microsoft.com/office/powerpoint/2010/main" val="1798528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B826-F8DA-4CD3-A491-79877675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in Substance Use among students with any use of each specific substance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" name="Chart Placeholder 6">
            <a:extLst>
              <a:ext uri="{FF2B5EF4-FFF2-40B4-BE49-F238E27FC236}">
                <a16:creationId xmlns:a16="http://schemas.microsoft.com/office/drawing/2014/main" id="{611F81AF-4F2E-484A-981D-B14533EAE266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41126188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752CE40D-6370-4A70-8152-CD0A60253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02248"/>
            <a:ext cx="678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 n</a:t>
            </a:r>
            <a:r>
              <a:rPr lang="en-US" sz="1100" dirty="0">
                <a:solidFill>
                  <a:prstClr val="black"/>
                </a:solidFill>
              </a:rPr>
              <a:t> = 503-811. Includes only students who had a substance use intervention goal, and who used the specified substance at baseline or didn’t use at baseline but began to use at follow-up.</a:t>
            </a:r>
          </a:p>
        </p:txBody>
      </p:sp>
    </p:spTree>
    <p:extLst>
      <p:ext uri="{BB962C8B-B14F-4D97-AF65-F5344CB8AC3E}">
        <p14:creationId xmlns:p14="http://schemas.microsoft.com/office/powerpoint/2010/main" val="769758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/>
          <a:lstStyle/>
          <a:p>
            <a:r>
              <a:rPr lang="en-US" dirty="0"/>
              <a:t>Change in Substance USE: all students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52600" y="6202248"/>
            <a:ext cx="4876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 n</a:t>
            </a:r>
            <a:r>
              <a:rPr lang="en-US" sz="1100" dirty="0">
                <a:solidFill>
                  <a:prstClr val="black"/>
                </a:solidFill>
              </a:rPr>
              <a:t> = 1,858-1,904.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18DE620-50E1-4F3C-800C-1F0517B124CA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96818742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791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/>
          <a:lstStyle/>
          <a:p>
            <a:r>
              <a:rPr lang="en-US" dirty="0"/>
              <a:t>Change in Substance USE: middle school students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52600" y="6202248"/>
            <a:ext cx="4876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 n</a:t>
            </a:r>
            <a:r>
              <a:rPr lang="en-US" sz="1100" dirty="0">
                <a:solidFill>
                  <a:prstClr val="black"/>
                </a:solidFill>
              </a:rPr>
              <a:t> = 425-428.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18DE620-50E1-4F3C-800C-1F0517B124CA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28481276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13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828800"/>
            <a:ext cx="8229600" cy="281940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182880" tIns="182880" rIns="182880" bIns="182880" anchor="ctr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SAPISP State Trends Over Time</a:t>
            </a:r>
            <a:endParaRPr lang="en-US" altLang="en-US" sz="3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405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92162"/>
          </a:xfrm>
        </p:spPr>
        <p:txBody>
          <a:bodyPr/>
          <a:lstStyle/>
          <a:p>
            <a:r>
              <a:rPr lang="en-US" dirty="0"/>
              <a:t>Change in Substance USE: high school students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52600" y="6202248"/>
            <a:ext cx="4876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 n</a:t>
            </a:r>
            <a:r>
              <a:rPr lang="en-US" sz="1100" dirty="0">
                <a:solidFill>
                  <a:prstClr val="black"/>
                </a:solidFill>
              </a:rPr>
              <a:t> = 1,034-1,047.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18DE620-50E1-4F3C-800C-1F0517B124CA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29181058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6841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Students with behavior intervention goal less likely</a:t>
            </a:r>
            <a:br>
              <a:rPr lang="en-US" sz="2000" dirty="0"/>
            </a:br>
            <a:r>
              <a:rPr lang="en-US" sz="2000" dirty="0"/>
              <a:t>to report inappropriate behavior after Program participation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0" y="6002548"/>
            <a:ext cx="502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</a:t>
            </a:r>
            <a:r>
              <a:rPr lang="en-US" sz="1100" dirty="0"/>
              <a:t> Includes only students with behavior goal. </a:t>
            </a:r>
            <a:r>
              <a:rPr lang="en-US" sz="1100" i="1" dirty="0"/>
              <a:t>n</a:t>
            </a:r>
            <a:r>
              <a:rPr lang="en-US" sz="1100" dirty="0"/>
              <a:t> = 426</a:t>
            </a:r>
          </a:p>
          <a:p>
            <a:pPr eaLnBrk="1" hangingPunct="1"/>
            <a:r>
              <a:rPr lang="en-US" sz="1100" dirty="0"/>
              <a:t>* Indicates statistically significant change (</a:t>
            </a:r>
            <a:r>
              <a:rPr lang="en-US" sz="1100" i="1" dirty="0"/>
              <a:t>p&lt;.05).</a:t>
            </a:r>
            <a:endParaRPr lang="en-US" sz="1100" dirty="0"/>
          </a:p>
          <a:p>
            <a:pPr eaLnBrk="1" hangingPunct="1"/>
            <a:endParaRPr lang="en-US" sz="1100" dirty="0"/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69E3C793-F1D4-41A2-8E77-4C1392E8D2D8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44435515"/>
              </p:ext>
            </p:extLst>
          </p:nvPr>
        </p:nvGraphicFramePr>
        <p:xfrm>
          <a:off x="1066800" y="1303997"/>
          <a:ext cx="381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B5FD114-22BE-4396-90F5-AB7AEB8F1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505492"/>
              </p:ext>
            </p:extLst>
          </p:nvPr>
        </p:nvGraphicFramePr>
        <p:xfrm>
          <a:off x="5181600" y="1297625"/>
          <a:ext cx="3352800" cy="450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54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Statistical Tests Summary</a:t>
            </a:r>
          </a:p>
        </p:txBody>
      </p:sp>
      <p:sp>
        <p:nvSpPr>
          <p:cNvPr id="47108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223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3" pitchFamily="18" charset="2"/>
              <a:buChar char=""/>
            </a:pPr>
            <a:r>
              <a:rPr lang="en-US" sz="2400" dirty="0">
                <a:solidFill>
                  <a:schemeClr val="tx2"/>
                </a:solidFill>
              </a:rPr>
              <a:t>Positive changes pre to post were statistically significant for:</a:t>
            </a:r>
          </a:p>
          <a:p>
            <a:pPr marL="852487" lvl="1" indent="-28575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Children’s Hope Scale</a:t>
            </a:r>
          </a:p>
          <a:p>
            <a:pPr marL="852487" lvl="1" indent="-28575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5 of 5 perceived risk items</a:t>
            </a:r>
          </a:p>
          <a:p>
            <a:pPr marL="852487" lvl="1" indent="-285750" eaLnBrk="1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5 of 5 common substances (tobacco, e-cigarettes, alcohol, binge drinking, marijuana)</a:t>
            </a:r>
          </a:p>
          <a:p>
            <a:pPr marL="852487" lvl="1" indent="-28575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4 of 6 problem behaviors: getting in trouble at school, school suspensions, hitting or hurting someone, getting into a physical fight</a:t>
            </a:r>
          </a:p>
        </p:txBody>
      </p:sp>
    </p:spTree>
    <p:extLst>
      <p:ext uri="{BB962C8B-B14F-4D97-AF65-F5344CB8AC3E}">
        <p14:creationId xmlns:p14="http://schemas.microsoft.com/office/powerpoint/2010/main" val="3759185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Classes Passed/Failed (2016-2017 cohort)</a:t>
            </a:r>
          </a:p>
        </p:txBody>
      </p:sp>
      <p:sp>
        <p:nvSpPr>
          <p:cNvPr id="47108" name="Rectangle 3"/>
          <p:cNvSpPr txBox="1">
            <a:spLocks noChangeArrowheads="1"/>
          </p:cNvSpPr>
          <p:nvPr/>
        </p:nvSpPr>
        <p:spPr bwMode="auto">
          <a:xfrm>
            <a:off x="457200" y="11811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223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</a:rPr>
              <a:t>Data Collection: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>
                <a:solidFill>
                  <a:schemeClr val="tx2"/>
                </a:solidFill>
              </a:rPr>
              <a:t>School data collected on number of classes passed and failed in fall term of the year served and again 1 year later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>
                <a:solidFill>
                  <a:schemeClr val="tx2"/>
                </a:solidFill>
              </a:rPr>
              <a:t>Caution: Sample size with baseline and follow‑up data is fairly small (</a:t>
            </a:r>
            <a:r>
              <a:rPr lang="en-US" sz="2000" i="1" dirty="0">
                <a:solidFill>
                  <a:schemeClr val="tx2"/>
                </a:solidFill>
              </a:rPr>
              <a:t>n</a:t>
            </a:r>
            <a:r>
              <a:rPr lang="en-US" sz="2000" dirty="0">
                <a:solidFill>
                  <a:schemeClr val="tx2"/>
                </a:solidFill>
              </a:rPr>
              <a:t> = 668); data may not be representative</a:t>
            </a:r>
          </a:p>
          <a:p>
            <a:pPr marL="1257300" lvl="2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A valid reason for no follow-up data was given for 379 students (18%)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</a:rPr>
              <a:t>Results: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</a:rPr>
              <a:t>Percent of students failing any classes increased by 10%, from 39% to 43%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</a:rPr>
              <a:t>74% of students had positive outcome (29% decreased the % of classes failed, 45% continued passing all classes)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</a:rPr>
              <a:t>26% of students did not show positive changes</a:t>
            </a:r>
          </a:p>
        </p:txBody>
      </p:sp>
    </p:spTree>
    <p:extLst>
      <p:ext uri="{BB962C8B-B14F-4D97-AF65-F5344CB8AC3E}">
        <p14:creationId xmlns:p14="http://schemas.microsoft.com/office/powerpoint/2010/main" val="3668644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in Percentage of Classes Failed from </a:t>
            </a:r>
            <a:br>
              <a:rPr lang="en-US" dirty="0"/>
            </a:br>
            <a:r>
              <a:rPr lang="en-US" dirty="0"/>
              <a:t>Baseline (fall 2016) to Follow‑Up (fall 2017)</a:t>
            </a:r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252811"/>
              </p:ext>
            </p:extLst>
          </p:nvPr>
        </p:nvGraphicFramePr>
        <p:xfrm>
          <a:off x="228600" y="1049549"/>
          <a:ext cx="8229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Placeholder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53380766"/>
              </p:ext>
            </p:extLst>
          </p:nvPr>
        </p:nvGraphicFramePr>
        <p:xfrm>
          <a:off x="990600" y="1325750"/>
          <a:ext cx="8229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0" y="6002548"/>
            <a:ext cx="5029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</a:t>
            </a:r>
            <a:r>
              <a:rPr lang="en-US" sz="1100" dirty="0"/>
              <a:t> </a:t>
            </a:r>
            <a:r>
              <a:rPr lang="en-US" sz="1100" i="1" dirty="0"/>
              <a:t>N </a:t>
            </a:r>
            <a:r>
              <a:rPr lang="en-US" sz="1100" dirty="0"/>
              <a:t>= 668</a:t>
            </a:r>
          </a:p>
        </p:txBody>
      </p:sp>
    </p:spTree>
    <p:extLst>
      <p:ext uri="{BB962C8B-B14F-4D97-AF65-F5344CB8AC3E}">
        <p14:creationId xmlns:p14="http://schemas.microsoft.com/office/powerpoint/2010/main" val="3785103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B826-F8DA-4CD3-A491-79877675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satisfaction with program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" name="Chart Placeholder 6">
            <a:extLst>
              <a:ext uri="{FF2B5EF4-FFF2-40B4-BE49-F238E27FC236}">
                <a16:creationId xmlns:a16="http://schemas.microsoft.com/office/drawing/2014/main" id="{611F81AF-4F2E-484A-981D-B14533EAE266}"/>
              </a:ext>
            </a:extLst>
          </p:cNvPr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609600" y="1600200"/>
          <a:ext cx="7536180" cy="478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77BE873F-103E-4743-8D32-F7430860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6258565"/>
            <a:ext cx="5029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</a:t>
            </a:r>
            <a:r>
              <a:rPr lang="en-US" sz="1100" dirty="0"/>
              <a:t> </a:t>
            </a:r>
            <a:r>
              <a:rPr lang="en-US" sz="1100" i="1" dirty="0"/>
              <a:t>N </a:t>
            </a:r>
            <a:r>
              <a:rPr lang="en-US" sz="1100" dirty="0"/>
              <a:t>= 1,473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3439CD9-0E2C-46E0-B442-D5F67B20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238488"/>
            <a:ext cx="647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Overall, how important has this program been to you?</a:t>
            </a:r>
          </a:p>
        </p:txBody>
      </p:sp>
    </p:spTree>
    <p:extLst>
      <p:ext uri="{BB962C8B-B14F-4D97-AF65-F5344CB8AC3E}">
        <p14:creationId xmlns:p14="http://schemas.microsoft.com/office/powerpoint/2010/main" val="836810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B826-F8DA-4CD3-A491-79877675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satisfaction with program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" name="Chart Placeholder 6">
            <a:extLst>
              <a:ext uri="{FF2B5EF4-FFF2-40B4-BE49-F238E27FC236}">
                <a16:creationId xmlns:a16="http://schemas.microsoft.com/office/drawing/2014/main" id="{611F81AF-4F2E-484A-981D-B14533EAE266}"/>
              </a:ext>
            </a:extLst>
          </p:cNvPr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609600" y="1600200"/>
          <a:ext cx="7536180" cy="478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77BE873F-103E-4743-8D32-F7430860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50620"/>
            <a:ext cx="5029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</a:t>
            </a:r>
            <a:r>
              <a:rPr lang="en-US" sz="1100" dirty="0"/>
              <a:t> </a:t>
            </a:r>
            <a:r>
              <a:rPr lang="en-US" sz="1100" i="1" dirty="0"/>
              <a:t>N </a:t>
            </a:r>
            <a:r>
              <a:rPr lang="en-US" sz="1100" dirty="0"/>
              <a:t>= 1,466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3439CD9-0E2C-46E0-B442-D5F67B20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30868"/>
            <a:ext cx="647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Are you glad you participated in the program?</a:t>
            </a:r>
          </a:p>
        </p:txBody>
      </p:sp>
    </p:spTree>
    <p:extLst>
      <p:ext uri="{BB962C8B-B14F-4D97-AF65-F5344CB8AC3E}">
        <p14:creationId xmlns:p14="http://schemas.microsoft.com/office/powerpoint/2010/main" val="3478330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B826-F8DA-4CD3-A491-79877675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satisfaction with program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" name="Chart Placeholder 6">
            <a:extLst>
              <a:ext uri="{FF2B5EF4-FFF2-40B4-BE49-F238E27FC236}">
                <a16:creationId xmlns:a16="http://schemas.microsoft.com/office/drawing/2014/main" id="{611F81AF-4F2E-484A-981D-B14533EAE266}"/>
              </a:ext>
            </a:extLst>
          </p:cNvPr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609600" y="1600200"/>
          <a:ext cx="7536180" cy="478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77BE873F-103E-4743-8D32-F7430860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6158240"/>
            <a:ext cx="5029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i="1" dirty="0"/>
              <a:t>Note.</a:t>
            </a:r>
            <a:r>
              <a:rPr lang="en-US" sz="1100" dirty="0"/>
              <a:t> </a:t>
            </a:r>
            <a:r>
              <a:rPr lang="en-US" sz="1100" i="1" dirty="0"/>
              <a:t>N </a:t>
            </a:r>
            <a:r>
              <a:rPr lang="en-US" sz="1100"/>
              <a:t>= 1,464</a:t>
            </a:r>
            <a:endParaRPr lang="en-US" sz="1100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3439CD9-0E2C-46E0-B442-D5F67B20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238488"/>
            <a:ext cx="647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Are you more likely to attend school because of this program?</a:t>
            </a:r>
          </a:p>
        </p:txBody>
      </p:sp>
    </p:spTree>
    <p:extLst>
      <p:ext uri="{BB962C8B-B14F-4D97-AF65-F5344CB8AC3E}">
        <p14:creationId xmlns:p14="http://schemas.microsoft.com/office/powerpoint/2010/main" val="349190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219200"/>
            <a:ext cx="7772400" cy="495300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891649"/>
            <a:ext cx="1850136" cy="62478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40000" dirty="0">
                <a:solidFill>
                  <a:schemeClr val="accent2"/>
                </a:solidFill>
                <a:latin typeface="+mj-lt"/>
              </a:rPr>
              <a:t>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Questions?</a:t>
            </a:r>
          </a:p>
        </p:txBody>
      </p:sp>
      <p:sp>
        <p:nvSpPr>
          <p:cNvPr id="52228" name="Rectangle 3"/>
          <p:cNvSpPr txBox="1">
            <a:spLocks noChangeArrowheads="1"/>
          </p:cNvSpPr>
          <p:nvPr/>
        </p:nvSpPr>
        <p:spPr bwMode="auto">
          <a:xfrm>
            <a:off x="762000" y="167976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09537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charset="0"/>
              </a:rPr>
              <a:t>Jennifer Lembach, RMC Research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jlembach@rmcres.com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(800) 788-1887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marL="109537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charset="0"/>
              </a:rPr>
              <a:t>Mandy Paradise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Mandy.paradise@k12.wa.us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68000"/>
              <a:buFont typeface="Wingdings 3" pitchFamily="18" charset="2"/>
              <a:buChar char=""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(360) 725-6248</a:t>
            </a:r>
          </a:p>
        </p:txBody>
      </p:sp>
    </p:spTree>
    <p:extLst>
      <p:ext uri="{BB962C8B-B14F-4D97-AF65-F5344CB8AC3E}">
        <p14:creationId xmlns:p14="http://schemas.microsoft.com/office/powerpoint/2010/main" val="383729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State Trends Over Time: 2010–2018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807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0713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In general, the program has experienced reductions in services over time, reflecting funding reductions.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200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The 2017-18 school year is the fifth in which only CPWI (Communities Prevention and Wellness Initiative) schools received funding and only CPWI schools are included in results.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200" dirty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Students continued to show reductions in substance use and problem behaviors following program participation.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1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325"/>
              </a:spcBef>
              <a:buClr>
                <a:schemeClr val="accent1"/>
              </a:buClr>
            </a:pP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4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Trends in selected services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24655856"/>
              </p:ext>
            </p:extLst>
          </p:nvPr>
        </p:nvGraphicFramePr>
        <p:xfrm>
          <a:off x="6096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600" y="5916168"/>
            <a:ext cx="6857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i="1" dirty="0">
                <a:solidFill>
                  <a:srgbClr val="000000"/>
                </a:solidFill>
              </a:rPr>
              <a:t>Note.</a:t>
            </a:r>
            <a:r>
              <a:rPr lang="en-US" sz="900" dirty="0">
                <a:solidFill>
                  <a:srgbClr val="000000"/>
                </a:solidFill>
              </a:rPr>
              <a:t> The vertical axis shows the number of students receiving the specified service, with the exception of Universal Sessions, which shows the number of sessions provided.</a:t>
            </a:r>
          </a:p>
        </p:txBody>
      </p:sp>
    </p:spTree>
    <p:extLst>
      <p:ext uri="{BB962C8B-B14F-4D97-AF65-F5344CB8AC3E}">
        <p14:creationId xmlns:p14="http://schemas.microsoft.com/office/powerpoint/2010/main" val="322038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828800"/>
            <a:ext cx="8229600" cy="281940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182880" tIns="182880" rIns="182880" bIns="182880" anchor="ctr" anchorCtr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u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§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SAPISP State Results 2017-2018</a:t>
            </a:r>
            <a:endParaRPr lang="en-US" altLang="en-US" sz="3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12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42" y="304800"/>
            <a:ext cx="8229600" cy="792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Selective/Indicated Service Overview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60707" y="5495544"/>
            <a:ext cx="67033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100" i="1" dirty="0"/>
              <a:t>Note</a:t>
            </a:r>
            <a:r>
              <a:rPr lang="en-US" sz="1100" dirty="0"/>
              <a:t>. Number of schools </a:t>
            </a:r>
            <a:r>
              <a:rPr lang="en-US" sz="1100"/>
              <a:t>and professionals </a:t>
            </a:r>
            <a:r>
              <a:rPr lang="en-US" sz="1100" dirty="0"/>
              <a:t>includes any school or professional with at least one student reported in the database.</a:t>
            </a:r>
          </a:p>
        </p:txBody>
      </p:sp>
      <p:pic>
        <p:nvPicPr>
          <p:cNvPr id="12" name="Picture 9" descr="C:\Users\jlembach\Downloads\two2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3" y="3417868"/>
            <a:ext cx="564064" cy="5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jlembach\Downloads\schoo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04" y="1676610"/>
            <a:ext cx="559692" cy="5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jlembach\Downloads\multiple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09" y="2575233"/>
            <a:ext cx="521292" cy="5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95616" y="1857446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12">
              <a:spcAft>
                <a:spcPts val="600"/>
              </a:spcAft>
            </a:pPr>
            <a:r>
              <a:rPr lang="en-US" b="1" dirty="0">
                <a:solidFill>
                  <a:srgbClr val="0066CC"/>
                </a:solidFill>
              </a:rPr>
              <a:t>SAPISP services provided in 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91</a:t>
            </a:r>
            <a:r>
              <a:rPr lang="en-US" b="1" dirty="0">
                <a:solidFill>
                  <a:srgbClr val="0066CC"/>
                </a:solidFill>
              </a:rPr>
              <a:t> schools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9932" y="2645428"/>
            <a:ext cx="642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12">
              <a:spcAft>
                <a:spcPts val="600"/>
              </a:spcAft>
            </a:pPr>
            <a:r>
              <a:rPr lang="en-US" b="1" dirty="0">
                <a:solidFill>
                  <a:srgbClr val="0066CC"/>
                </a:solidFill>
              </a:rPr>
              <a:t>Services provided by 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63</a:t>
            </a:r>
            <a:r>
              <a:rPr lang="en-US" b="1" dirty="0">
                <a:solidFill>
                  <a:srgbClr val="0066CC"/>
                </a:solidFill>
              </a:rPr>
              <a:t> prevention/intervention professionals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56296" y="3515234"/>
            <a:ext cx="629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12">
              <a:spcAft>
                <a:spcPts val="600"/>
              </a:spcAft>
            </a:pPr>
            <a:r>
              <a:rPr lang="en-US" b="1" dirty="0">
                <a:solidFill>
                  <a:srgbClr val="0066CC"/>
                </a:solidFill>
              </a:rPr>
              <a:t>Direct selective/indicated services provided to 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2,460</a:t>
            </a:r>
            <a:r>
              <a:rPr lang="en-US" b="1" dirty="0">
                <a:solidFill>
                  <a:srgbClr val="0066CC"/>
                </a:solidFill>
              </a:rPr>
              <a:t> students</a:t>
            </a:r>
          </a:p>
        </p:txBody>
      </p:sp>
      <p:pic>
        <p:nvPicPr>
          <p:cNvPr id="25" name="Picture 8" descr="C:\Users\jlembach\Downloads\audienc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09" y="4243006"/>
            <a:ext cx="557287" cy="5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75956" y="4318527"/>
            <a:ext cx="45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12">
              <a:spcAft>
                <a:spcPts val="600"/>
              </a:spcAft>
            </a:pPr>
            <a:r>
              <a:rPr lang="en-US" b="1" dirty="0">
                <a:solidFill>
                  <a:srgbClr val="0066CC"/>
                </a:solidFill>
              </a:rPr>
              <a:t>Average of 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34 </a:t>
            </a:r>
            <a:r>
              <a:rPr lang="en-US" b="1" dirty="0">
                <a:solidFill>
                  <a:srgbClr val="0066CC"/>
                </a:solidFill>
              </a:rPr>
              <a:t>participants per professional</a:t>
            </a:r>
          </a:p>
        </p:txBody>
      </p:sp>
    </p:spTree>
    <p:extLst>
      <p:ext uri="{BB962C8B-B14F-4D97-AF65-F5344CB8AC3E}">
        <p14:creationId xmlns:p14="http://schemas.microsoft.com/office/powerpoint/2010/main" val="139208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Universal Prevention Sessions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12976274"/>
              </p:ext>
            </p:extLst>
          </p:nvPr>
        </p:nvGraphicFramePr>
        <p:xfrm>
          <a:off x="228600" y="1189814"/>
          <a:ext cx="8382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58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97408" y="304800"/>
            <a:ext cx="8229600" cy="7921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Selective/Indicated Services</a:t>
            </a: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0713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Characteristics of students served</a:t>
            </a:r>
          </a:p>
          <a:p>
            <a:pPr marL="735013" lvl="1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Demographic characteristics</a:t>
            </a:r>
          </a:p>
          <a:p>
            <a:pPr marL="735013" lvl="1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Presenting problems </a:t>
            </a:r>
          </a:p>
          <a:p>
            <a:pPr marL="735013" lvl="1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GAIN Short Screener results: Student self‑report of mental health, substance problem, and crime/violence behavior issues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2"/>
                </a:solidFill>
                <a:cs typeface="Arial" charset="0"/>
              </a:rPr>
              <a:t>Types of services and case management referrals provided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325"/>
              </a:spcBef>
              <a:buClr>
                <a:srgbClr val="2DA2BF"/>
              </a:buClr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59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0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1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2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3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4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5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6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7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8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19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0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1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2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3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4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5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6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7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</Template>
  <TotalTime>9609</TotalTime>
  <Words>1362</Words>
  <Application>Microsoft Office PowerPoint</Application>
  <PresentationFormat>On-screen Show (4:3)</PresentationFormat>
  <Paragraphs>193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Franklin Gothic Book</vt:lpstr>
      <vt:lpstr>Franklin Gothic Medium</vt:lpstr>
      <vt:lpstr>Wingdings</vt:lpstr>
      <vt:lpstr>Wingdings 2</vt:lpstr>
      <vt:lpstr>Wingdings 3</vt:lpstr>
      <vt:lpstr>PI</vt:lpstr>
      <vt:lpstr>Student Assistance  Prevention/Intervention Services Program  2017-2018 Evaluation highlights</vt:lpstr>
      <vt:lpstr>Presentation Purpose</vt:lpstr>
      <vt:lpstr>PowerPoint Presentation</vt:lpstr>
      <vt:lpstr>State Trends Over Time: 2010–2018</vt:lpstr>
      <vt:lpstr>Trends in selected services</vt:lpstr>
      <vt:lpstr>PowerPoint Presentation</vt:lpstr>
      <vt:lpstr>Selective/Indicated Service Overview </vt:lpstr>
      <vt:lpstr>Universal Prevention Sessions</vt:lpstr>
      <vt:lpstr>Selective/Indicated Services</vt:lpstr>
      <vt:lpstr>Characteristics of Students Provided Selective/Indicated Services</vt:lpstr>
      <vt:lpstr>Presenting Problems of Students Provided Selective/Indicated Services</vt:lpstr>
      <vt:lpstr>GAIN‑SS Screening Results</vt:lpstr>
      <vt:lpstr>Types of Services Received by Participants</vt:lpstr>
      <vt:lpstr>Case Management Referrals</vt:lpstr>
      <vt:lpstr>Student Outcomes</vt:lpstr>
      <vt:lpstr>Response rate</vt:lpstr>
      <vt:lpstr>Hope scale</vt:lpstr>
      <vt:lpstr>Students reported increased sense of hope</vt:lpstr>
      <vt:lpstr>Most students reported moderate to high perceived risk in substance use after program</vt:lpstr>
      <vt:lpstr>Students with substance use intervention goal  less likely to report 30‑day use after program</vt:lpstr>
      <vt:lpstr>Trends in Past 30‑Day Substance Use Outcomes: Tobacco1</vt:lpstr>
      <vt:lpstr>Trends in Past 30‑Day Substance Use Outcomes: E-cigarettes1</vt:lpstr>
      <vt:lpstr>Trends in Past 30‑Day Substance Use Outcomes: alcohol</vt:lpstr>
      <vt:lpstr>Trends in Past 30‑Day Substance Use Outcomes:  binge drinking1</vt:lpstr>
      <vt:lpstr>Trends in Past 30‑Day Substance Use Outcomes: marijuana</vt:lpstr>
      <vt:lpstr>Substance use other than alcohol, tobacco, and marijuana was low at pre and post</vt:lpstr>
      <vt:lpstr>Change in Substance Use among students with any use of each specific substance</vt:lpstr>
      <vt:lpstr>Change in Substance USE: all students</vt:lpstr>
      <vt:lpstr>Change in Substance USE: middle school students</vt:lpstr>
      <vt:lpstr>Change in Substance USE: high school students</vt:lpstr>
      <vt:lpstr>Students with behavior intervention goal less likely to report inappropriate behavior after Program participation</vt:lpstr>
      <vt:lpstr>Statistical Tests Summary</vt:lpstr>
      <vt:lpstr>Classes Passed/Failed (2016-2017 cohort)</vt:lpstr>
      <vt:lpstr>Changes in Percentage of Classes Failed from  Baseline (fall 2016) to Follow‑Up (fall 2017)</vt:lpstr>
      <vt:lpstr>Student satisfaction with program</vt:lpstr>
      <vt:lpstr>Student satisfaction with program</vt:lpstr>
      <vt:lpstr>Student satisfaction with program</vt:lpstr>
      <vt:lpstr>Questions?</vt:lpstr>
    </vt:vector>
  </TitlesOfParts>
  <Company>RMC Research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Qureshi</dc:creator>
  <cp:lastModifiedBy>Jennifer Lembach</cp:lastModifiedBy>
  <cp:revision>1001</cp:revision>
  <cp:lastPrinted>2015-09-21T16:41:37Z</cp:lastPrinted>
  <dcterms:created xsi:type="dcterms:W3CDTF">2013-04-08T17:37:25Z</dcterms:created>
  <dcterms:modified xsi:type="dcterms:W3CDTF">2019-02-04T23:40:41Z</dcterms:modified>
</cp:coreProperties>
</file>